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02"/>
  </p:handoutMasterIdLst>
  <p:sldIdLst>
    <p:sldId id="259" r:id="rId2"/>
    <p:sldId id="260" r:id="rId3"/>
    <p:sldId id="384" r:id="rId4"/>
    <p:sldId id="385" r:id="rId5"/>
    <p:sldId id="261" r:id="rId6"/>
    <p:sldId id="262" r:id="rId7"/>
    <p:sldId id="299" r:id="rId8"/>
    <p:sldId id="263" r:id="rId9"/>
    <p:sldId id="264" r:id="rId10"/>
    <p:sldId id="378" r:id="rId11"/>
    <p:sldId id="278" r:id="rId12"/>
    <p:sldId id="270" r:id="rId13"/>
    <p:sldId id="266" r:id="rId14"/>
    <p:sldId id="267" r:id="rId15"/>
    <p:sldId id="268" r:id="rId16"/>
    <p:sldId id="379" r:id="rId17"/>
    <p:sldId id="271" r:id="rId18"/>
    <p:sldId id="273" r:id="rId19"/>
    <p:sldId id="274" r:id="rId20"/>
    <p:sldId id="275" r:id="rId21"/>
    <p:sldId id="277" r:id="rId22"/>
    <p:sldId id="272" r:id="rId23"/>
    <p:sldId id="324" r:id="rId24"/>
    <p:sldId id="316" r:id="rId25"/>
    <p:sldId id="320" r:id="rId26"/>
    <p:sldId id="322" r:id="rId27"/>
    <p:sldId id="323" r:id="rId28"/>
    <p:sldId id="325" r:id="rId29"/>
    <p:sldId id="326" r:id="rId30"/>
    <p:sldId id="279" r:id="rId31"/>
    <p:sldId id="280" r:id="rId32"/>
    <p:sldId id="318" r:id="rId33"/>
    <p:sldId id="327" r:id="rId34"/>
    <p:sldId id="386" r:id="rId35"/>
    <p:sldId id="321" r:id="rId36"/>
    <p:sldId id="387" r:id="rId37"/>
    <p:sldId id="319" r:id="rId38"/>
    <p:sldId id="328" r:id="rId39"/>
    <p:sldId id="285" r:id="rId40"/>
    <p:sldId id="330" r:id="rId41"/>
    <p:sldId id="331" r:id="rId42"/>
    <p:sldId id="333" r:id="rId43"/>
    <p:sldId id="388" r:id="rId44"/>
    <p:sldId id="329" r:id="rId45"/>
    <p:sldId id="332" r:id="rId46"/>
    <p:sldId id="335" r:id="rId47"/>
    <p:sldId id="284" r:id="rId48"/>
    <p:sldId id="317" r:id="rId49"/>
    <p:sldId id="338" r:id="rId50"/>
    <p:sldId id="339" r:id="rId51"/>
    <p:sldId id="340" r:id="rId52"/>
    <p:sldId id="341" r:id="rId53"/>
    <p:sldId id="343" r:id="rId54"/>
    <p:sldId id="344" r:id="rId55"/>
    <p:sldId id="345" r:id="rId56"/>
    <p:sldId id="346" r:id="rId57"/>
    <p:sldId id="347" r:id="rId58"/>
    <p:sldId id="334" r:id="rId59"/>
    <p:sldId id="389" r:id="rId60"/>
    <p:sldId id="348" r:id="rId61"/>
    <p:sldId id="349" r:id="rId62"/>
    <p:sldId id="350" r:id="rId63"/>
    <p:sldId id="352" r:id="rId64"/>
    <p:sldId id="354" r:id="rId65"/>
    <p:sldId id="351" r:id="rId66"/>
    <p:sldId id="353" r:id="rId67"/>
    <p:sldId id="355" r:id="rId68"/>
    <p:sldId id="356" r:id="rId69"/>
    <p:sldId id="357" r:id="rId70"/>
    <p:sldId id="304" r:id="rId71"/>
    <p:sldId id="358" r:id="rId72"/>
    <p:sldId id="359" r:id="rId73"/>
    <p:sldId id="360" r:id="rId74"/>
    <p:sldId id="303" r:id="rId75"/>
    <p:sldId id="361" r:id="rId76"/>
    <p:sldId id="362" r:id="rId77"/>
    <p:sldId id="336" r:id="rId78"/>
    <p:sldId id="363" r:id="rId79"/>
    <p:sldId id="305" r:id="rId80"/>
    <p:sldId id="309" r:id="rId81"/>
    <p:sldId id="310" r:id="rId82"/>
    <p:sldId id="312" r:id="rId83"/>
    <p:sldId id="364" r:id="rId84"/>
    <p:sldId id="366" r:id="rId85"/>
    <p:sldId id="369" r:id="rId86"/>
    <p:sldId id="365" r:id="rId87"/>
    <p:sldId id="368" r:id="rId88"/>
    <p:sldId id="307" r:id="rId89"/>
    <p:sldId id="315" r:id="rId90"/>
    <p:sldId id="370" r:id="rId91"/>
    <p:sldId id="371" r:id="rId92"/>
    <p:sldId id="372" r:id="rId93"/>
    <p:sldId id="373" r:id="rId94"/>
    <p:sldId id="374" r:id="rId95"/>
    <p:sldId id="375" r:id="rId96"/>
    <p:sldId id="376" r:id="rId97"/>
    <p:sldId id="377" r:id="rId98"/>
    <p:sldId id="381" r:id="rId99"/>
    <p:sldId id="382" r:id="rId100"/>
    <p:sldId id="383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75"/>
    <p:restoredTop sz="94666"/>
  </p:normalViewPr>
  <p:slideViewPr>
    <p:cSldViewPr snapToGrid="0" snapToObjects="1">
      <p:cViewPr varScale="1">
        <p:scale>
          <a:sx n="127" d="100"/>
          <a:sy n="127" d="100"/>
        </p:scale>
        <p:origin x="1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AC607-73E4-F341-9F9C-763AB905F699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530C5-2D34-9648-B09B-E9613E78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0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3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64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7742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2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8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0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0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8/27/18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0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8/27/18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9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8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36192"/>
            <a:ext cx="7886700" cy="4640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AD966-2C6D-A24C-8401-CF15B5C4955F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4CF2B-FE66-094C-BE46-BD9ECF03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jpeg"/><Relationship Id="rId7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32.png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iff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iff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image" Target="../media/image28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tiff"/><Relationship Id="rId5" Type="http://schemas.openxmlformats.org/officeDocument/2006/relationships/image" Target="../media/image22.tif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tiff"/><Relationship Id="rId7" Type="http://schemas.openxmlformats.org/officeDocument/2006/relationships/image" Target="../media/image27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6.jpeg"/><Relationship Id="rId4" Type="http://schemas.openxmlformats.org/officeDocument/2006/relationships/image" Target="../media/image25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tiff"/><Relationship Id="rId4" Type="http://schemas.openxmlformats.org/officeDocument/2006/relationships/image" Target="../media/image21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tiff"/><Relationship Id="rId4" Type="http://schemas.openxmlformats.org/officeDocument/2006/relationships/image" Target="../media/image40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tiff"/><Relationship Id="rId5" Type="http://schemas.openxmlformats.org/officeDocument/2006/relationships/image" Target="../media/image40.tiff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tiff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21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21.tif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5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52.tif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tif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tif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tif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tif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59.jpeg"/><Relationship Id="rId4" Type="http://schemas.openxmlformats.org/officeDocument/2006/relationships/image" Target="../media/image58.tif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3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3.png"/><Relationship Id="rId4" Type="http://schemas.openxmlformats.org/officeDocument/2006/relationships/image" Target="../media/image3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tif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7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32.png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11" y="3160205"/>
            <a:ext cx="1994674" cy="2459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032" y="149448"/>
            <a:ext cx="6965245" cy="1550686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How to take a hint:  A case study in linking it all together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6633" y="2572755"/>
            <a:ext cx="4772378" cy="550333"/>
          </a:xfrm>
        </p:spPr>
        <p:txBody>
          <a:bodyPr>
            <a:normAutofit/>
          </a:bodyPr>
          <a:lstStyle/>
          <a:p>
            <a:r>
              <a:rPr lang="en-US" sz="2800" dirty="0"/>
              <a:t>Danielle Navarro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389D0-E6F3-7542-A854-7A63A43F1410}"/>
              </a:ext>
            </a:extLst>
          </p:cNvPr>
          <p:cNvSpPr/>
          <p:nvPr/>
        </p:nvSpPr>
        <p:spPr>
          <a:xfrm>
            <a:off x="1823850" y="2042562"/>
            <a:ext cx="583794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http://compcogscisydney.org/psyc2071/</a:t>
            </a:r>
          </a:p>
        </p:txBody>
      </p:sp>
    </p:spTree>
    <p:extLst>
      <p:ext uri="{BB962C8B-B14F-4D97-AF65-F5344CB8AC3E}">
        <p14:creationId xmlns:p14="http://schemas.microsoft.com/office/powerpoint/2010/main" val="99657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874327" cy="841882"/>
          </a:xfrm>
        </p:spPr>
        <p:txBody>
          <a:bodyPr/>
          <a:lstStyle/>
          <a:p>
            <a:r>
              <a:rPr lang="en-AU" dirty="0"/>
              <a:t>Premise </a:t>
            </a:r>
            <a:r>
              <a:rPr lang="en-AU" i="1" u="sng" dirty="0"/>
              <a:t>non</a:t>
            </a:r>
            <a:r>
              <a:rPr lang="en-AU" dirty="0"/>
              <a:t>-monotonicity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58725" y="3247296"/>
            <a:ext cx="923731" cy="35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750" y="1783259"/>
            <a:ext cx="820108" cy="614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482" y="1789712"/>
            <a:ext cx="4262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Dolphin</a:t>
            </a:r>
            <a:r>
              <a:rPr lang="en-US" dirty="0"/>
              <a:t> cells contain TH4 hormone</a:t>
            </a:r>
          </a:p>
          <a:p>
            <a:r>
              <a:rPr lang="en-US" dirty="0"/>
              <a:t>Therefore </a:t>
            </a:r>
            <a:r>
              <a:rPr lang="en-US" dirty="0">
                <a:solidFill>
                  <a:schemeClr val="accent5"/>
                </a:solidFill>
              </a:rPr>
              <a:t>cow</a:t>
            </a:r>
            <a:r>
              <a:rPr lang="en-US" dirty="0"/>
              <a:t> cells contain TH4 hormone?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3" y="5059394"/>
            <a:ext cx="1047256" cy="7844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346" y="1783259"/>
            <a:ext cx="923112" cy="6142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952" y="5060394"/>
            <a:ext cx="1107926" cy="73727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1360" y="3247296"/>
            <a:ext cx="4262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Dolphin</a:t>
            </a:r>
            <a:r>
              <a:rPr lang="en-US" dirty="0"/>
              <a:t> cells contain TH4 hormone</a:t>
            </a:r>
          </a:p>
          <a:p>
            <a:r>
              <a:rPr lang="en-US" dirty="0">
                <a:solidFill>
                  <a:schemeClr val="accent5"/>
                </a:solidFill>
              </a:rPr>
              <a:t>Whale</a:t>
            </a:r>
            <a:r>
              <a:rPr lang="en-US" dirty="0"/>
              <a:t> cells contain TH4 hormone</a:t>
            </a:r>
          </a:p>
          <a:p>
            <a:r>
              <a:rPr lang="en-US" dirty="0">
                <a:solidFill>
                  <a:schemeClr val="accent5"/>
                </a:solidFill>
              </a:rPr>
              <a:t>Seal</a:t>
            </a:r>
            <a:r>
              <a:rPr lang="en-US" dirty="0"/>
              <a:t> cells contain TH4 hormone</a:t>
            </a:r>
          </a:p>
          <a:p>
            <a:r>
              <a:rPr lang="en-US" dirty="0"/>
              <a:t>Therefore </a:t>
            </a:r>
            <a:r>
              <a:rPr lang="en-US" dirty="0">
                <a:solidFill>
                  <a:schemeClr val="accent5"/>
                </a:solidFill>
              </a:rPr>
              <a:t>cow</a:t>
            </a:r>
            <a:r>
              <a:rPr lang="en-US" dirty="0"/>
              <a:t> cells contain TH4 hormone?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218769" y="5451609"/>
            <a:ext cx="237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451914" y="4449286"/>
            <a:ext cx="648874" cy="6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5812858" y="2090403"/>
            <a:ext cx="3334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1002" y="1557867"/>
            <a:ext cx="7054820" cy="10498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6482" y="3203977"/>
            <a:ext cx="4467070" cy="3161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58725" y="2607353"/>
            <a:ext cx="1368075" cy="370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531" y="4673397"/>
            <a:ext cx="1147893" cy="6428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839" y="5416430"/>
            <a:ext cx="1194633" cy="796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6346" y="3939793"/>
            <a:ext cx="2111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Sometimes adding evidence </a:t>
            </a:r>
            <a:r>
              <a:rPr lang="en-US" sz="2000" i="1" u="sng" dirty="0"/>
              <a:t>weakens</a:t>
            </a:r>
            <a:r>
              <a:rPr lang="en-US" sz="2000" dirty="0"/>
              <a:t> an argument?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457" y="5478587"/>
            <a:ext cx="739037" cy="107191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54073" y="5904173"/>
            <a:ext cx="105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“that</a:t>
            </a:r>
            <a:r>
              <a:rPr lang="en-AU" dirty="0"/>
              <a:t>’</a:t>
            </a:r>
            <a:r>
              <a:rPr lang="en-US" dirty="0"/>
              <a:t>s funny?”</a:t>
            </a:r>
          </a:p>
        </p:txBody>
      </p:sp>
    </p:spTree>
    <p:extLst>
      <p:ext uri="{BB962C8B-B14F-4D97-AF65-F5344CB8AC3E}">
        <p14:creationId xmlns:p14="http://schemas.microsoft.com/office/powerpoint/2010/main" val="10189117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655520"/>
            <a:ext cx="1848147" cy="1832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7018" y="50005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attention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4090" y="78438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similarity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69176" y="1059191"/>
            <a:ext cx="107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reasoning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6764" y="689859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induction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1" idx="1"/>
            <a:endCxn id="7" idx="3"/>
          </p:cNvCxnSpPr>
          <p:nvPr/>
        </p:nvCxnSpPr>
        <p:spPr>
          <a:xfrm flipH="1" flipV="1">
            <a:off x="2019673" y="684724"/>
            <a:ext cx="917091" cy="189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  <a:endCxn id="8" idx="3"/>
          </p:cNvCxnSpPr>
          <p:nvPr/>
        </p:nvCxnSpPr>
        <p:spPr>
          <a:xfrm flipH="1">
            <a:off x="2417127" y="874525"/>
            <a:ext cx="519637" cy="94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</p:cNvCxnSpPr>
          <p:nvPr/>
        </p:nvCxnSpPr>
        <p:spPr>
          <a:xfrm flipH="1">
            <a:off x="2653559" y="874525"/>
            <a:ext cx="283205" cy="284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</p:cNvCxnSpPr>
          <p:nvPr/>
        </p:nvCxnSpPr>
        <p:spPr>
          <a:xfrm flipH="1">
            <a:off x="2724712" y="874525"/>
            <a:ext cx="212052" cy="548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608" y="133528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48673" y="1608993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cognition</a:t>
            </a:r>
          </a:p>
        </p:txBody>
      </p:sp>
      <p:cxnSp>
        <p:nvCxnSpPr>
          <p:cNvPr id="25" name="Straight Arrow Connector 24"/>
          <p:cNvCxnSpPr>
            <a:stCxn id="11" idx="1"/>
          </p:cNvCxnSpPr>
          <p:nvPr/>
        </p:nvCxnSpPr>
        <p:spPr>
          <a:xfrm>
            <a:off x="2936764" y="874525"/>
            <a:ext cx="115564" cy="734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82222" y="293511"/>
            <a:ext cx="3894667" cy="21948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03609" y="2517935"/>
            <a:ext cx="3781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“single” task often requires psychologists to think about several different aspects of human cognition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153272" y="519291"/>
            <a:ext cx="3325337" cy="2412475"/>
            <a:chOff x="4881685" y="500058"/>
            <a:chExt cx="3325337" cy="24124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522" y="1555094"/>
              <a:ext cx="1146630" cy="120166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7547" y="839827"/>
              <a:ext cx="778727" cy="81274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6758" y="731468"/>
              <a:ext cx="706754" cy="823626"/>
            </a:xfrm>
            <a:prstGeom prst="rect">
              <a:avLst/>
            </a:prstGeom>
          </p:spPr>
        </p:pic>
        <p:cxnSp>
          <p:nvCxnSpPr>
            <p:cNvPr id="42" name="Straight Arrow Connector 41"/>
            <p:cNvCxnSpPr/>
            <p:nvPr/>
          </p:nvCxnSpPr>
          <p:spPr>
            <a:xfrm flipH="1">
              <a:off x="7041185" y="1633311"/>
              <a:ext cx="220967" cy="2137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936596" y="1715765"/>
              <a:ext cx="273152" cy="262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4881685" y="500058"/>
              <a:ext cx="3325337" cy="2412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296403" y="2947178"/>
            <a:ext cx="348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psychological theories to guide experimental design yields insight into how cognition works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02257" y="4370343"/>
            <a:ext cx="1914870" cy="1943314"/>
            <a:chOff x="4867808" y="662930"/>
            <a:chExt cx="3301106" cy="3350141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5418" y="1819468"/>
              <a:ext cx="1153496" cy="127208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867808" y="1272530"/>
              <a:ext cx="2234650" cy="2216182"/>
            </a:xfrm>
            <a:prstGeom prst="rect">
              <a:avLst/>
            </a:prstGeom>
          </p:spPr>
        </p:pic>
        <p:sp>
          <p:nvSpPr>
            <p:cNvPr id="60" name="U-Turn Arrow 59"/>
            <p:cNvSpPr/>
            <p:nvPr/>
          </p:nvSpPr>
          <p:spPr>
            <a:xfrm>
              <a:off x="5833321" y="662930"/>
              <a:ext cx="1895670" cy="609600"/>
            </a:xfrm>
            <a:prstGeom prst="utur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U-Turn Arrow 60"/>
            <p:cNvSpPr/>
            <p:nvPr/>
          </p:nvSpPr>
          <p:spPr>
            <a:xfrm rot="10800000">
              <a:off x="5725212" y="3403471"/>
              <a:ext cx="2003779" cy="609600"/>
            </a:xfrm>
            <a:prstGeom prst="utur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530884" y="4069494"/>
            <a:ext cx="2290359" cy="25570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849870" y="4171095"/>
            <a:ext cx="26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reasoning (and cognition generally) can be remarkably complicated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4673" y="-1"/>
            <a:ext cx="8939016" cy="666044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148" y="4910666"/>
            <a:ext cx="1851595" cy="13804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174068" y="4617156"/>
            <a:ext cx="2546491" cy="18616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396684" y="5628942"/>
            <a:ext cx="1799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… which is one of the reasons we build models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91" y="2651127"/>
            <a:ext cx="7886700" cy="841882"/>
          </a:xfrm>
        </p:spPr>
        <p:txBody>
          <a:bodyPr/>
          <a:lstStyle/>
          <a:p>
            <a:r>
              <a:rPr lang="en-US" dirty="0"/>
              <a:t>But </a:t>
            </a:r>
            <a:r>
              <a:rPr lang="en-US" i="1" dirty="0" err="1"/>
              <a:t>whyyyyyy</a:t>
            </a:r>
            <a:r>
              <a:rPr lang="en-US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5702" y="3308343"/>
            <a:ext cx="4713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tale of similarity, attention and </a:t>
            </a:r>
            <a:r>
              <a:rPr lang="en-US"/>
              <a:t>social 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5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474" y="2530158"/>
            <a:ext cx="7886700" cy="841882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Observation #1: </a:t>
            </a:r>
            <a:br>
              <a:rPr lang="en-US" dirty="0"/>
            </a:br>
            <a:r>
              <a:rPr lang="en-US" dirty="0"/>
              <a:t>Similarity shapes reasoning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755" y="4069812"/>
            <a:ext cx="1727772" cy="17134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15541" y="4167185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attention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8416" y="4655016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similarity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37527" y="5079459"/>
            <a:ext cx="137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reasoning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09755" y="4091048"/>
            <a:ext cx="3164047" cy="1973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67186" y="5517054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social cognition</a:t>
            </a:r>
          </a:p>
        </p:txBody>
      </p:sp>
    </p:spTree>
    <p:extLst>
      <p:ext uri="{BB962C8B-B14F-4D97-AF65-F5344CB8AC3E}">
        <p14:creationId xmlns:p14="http://schemas.microsoft.com/office/powerpoint/2010/main" val="2979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Similarity is relevant to reasoning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31" y="1649970"/>
            <a:ext cx="1408596" cy="10550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407" y="1621595"/>
            <a:ext cx="1628154" cy="1083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8525" y="3102479"/>
            <a:ext cx="5722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Dolphins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5"/>
                </a:solidFill>
              </a:rPr>
              <a:t>cows</a:t>
            </a:r>
            <a:r>
              <a:rPr lang="en-US" sz="2400" dirty="0"/>
              <a:t> are dissimilar. </a:t>
            </a:r>
          </a:p>
          <a:p>
            <a:endParaRPr lang="en-US" sz="2400" dirty="0"/>
          </a:p>
          <a:p>
            <a:r>
              <a:rPr lang="en-US" sz="2400" dirty="0"/>
              <a:t>So this feels unreasonable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796988" y="2232213"/>
            <a:ext cx="3805518" cy="13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34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Similarity is relevant to reasoning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31" y="1649970"/>
            <a:ext cx="1408596" cy="10550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762" y="1656614"/>
            <a:ext cx="1654712" cy="10237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352" y="1668674"/>
            <a:ext cx="1548263" cy="10117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407" y="1621595"/>
            <a:ext cx="1628154" cy="108346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5997388" y="2205318"/>
            <a:ext cx="806824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45935" y="3336055"/>
            <a:ext cx="5814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Bats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5"/>
                </a:solidFill>
              </a:rPr>
              <a:t>mice</a:t>
            </a:r>
            <a:r>
              <a:rPr lang="en-US" sz="2400" dirty="0"/>
              <a:t> are very to dissimilar </a:t>
            </a:r>
            <a:r>
              <a:rPr lang="en-US" sz="2400" dirty="0">
                <a:solidFill>
                  <a:schemeClr val="accent5"/>
                </a:solidFill>
              </a:rPr>
              <a:t>cows </a:t>
            </a:r>
            <a:r>
              <a:rPr lang="en-US" sz="2400" dirty="0"/>
              <a:t>too, but they’re also dissimilar to </a:t>
            </a:r>
            <a:r>
              <a:rPr lang="en-US" sz="2400" dirty="0">
                <a:solidFill>
                  <a:schemeClr val="accent5"/>
                </a:solidFill>
              </a:rPr>
              <a:t>dolphins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Suggests the TH4 hormone is common? </a:t>
            </a:r>
          </a:p>
          <a:p>
            <a:r>
              <a:rPr lang="is-IS" sz="2400" dirty="0"/>
              <a:t>… so the argument gets stronger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988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Similarity is relevant to reasoning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31" y="1649970"/>
            <a:ext cx="1408596" cy="10550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407" y="1621595"/>
            <a:ext cx="1628154" cy="108346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5997388" y="2205318"/>
            <a:ext cx="806824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37013" y="3217074"/>
            <a:ext cx="6790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5"/>
                </a:solidFill>
              </a:rPr>
              <a:t>Seals</a:t>
            </a:r>
            <a:r>
              <a:rPr lang="en-AU" sz="2400" dirty="0"/>
              <a:t> and </a:t>
            </a:r>
            <a:r>
              <a:rPr lang="en-AU" sz="2400" dirty="0">
                <a:solidFill>
                  <a:schemeClr val="accent5"/>
                </a:solidFill>
              </a:rPr>
              <a:t>whales</a:t>
            </a:r>
            <a:r>
              <a:rPr lang="en-AU" sz="2400" dirty="0"/>
              <a:t> are very dissimilar to </a:t>
            </a:r>
            <a:r>
              <a:rPr lang="en-AU" sz="2400" dirty="0">
                <a:solidFill>
                  <a:schemeClr val="accent5"/>
                </a:solidFill>
              </a:rPr>
              <a:t>cows</a:t>
            </a:r>
            <a:r>
              <a:rPr lang="en-AU" sz="2400" dirty="0"/>
              <a:t> too, but they are very similar to </a:t>
            </a:r>
            <a:r>
              <a:rPr lang="en-AU" sz="2400" dirty="0">
                <a:solidFill>
                  <a:schemeClr val="accent5"/>
                </a:solidFill>
              </a:rPr>
              <a:t>dolphins</a:t>
            </a:r>
            <a:r>
              <a:rPr lang="en-AU" sz="2400" dirty="0"/>
              <a:t> and to each other. </a:t>
            </a:r>
          </a:p>
          <a:p>
            <a:endParaRPr lang="en-AU" sz="2400" dirty="0"/>
          </a:p>
          <a:p>
            <a:r>
              <a:rPr lang="en-AU" sz="2400" dirty="0"/>
              <a:t>S</a:t>
            </a:r>
            <a:r>
              <a:rPr lang="is-IS" sz="2400" dirty="0"/>
              <a:t>uggests that TH4 is possessed by a narrow range of animals that does not include </a:t>
            </a:r>
            <a:r>
              <a:rPr lang="is-IS" sz="2400" dirty="0">
                <a:solidFill>
                  <a:schemeClr val="accent5"/>
                </a:solidFill>
              </a:rPr>
              <a:t>cows</a:t>
            </a:r>
            <a:r>
              <a:rPr lang="is-IS" sz="2400" dirty="0"/>
              <a:t>. </a:t>
            </a:r>
          </a:p>
          <a:p>
            <a:r>
              <a:rPr lang="is-IS" sz="2400" dirty="0"/>
              <a:t>... so the argument gets weaker</a:t>
            </a:r>
            <a:endParaRPr lang="en-US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80" y="1649970"/>
            <a:ext cx="1872430" cy="10485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288" y="1649970"/>
            <a:ext cx="1582631" cy="105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74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Similarity is relevant to reasoning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31" y="1649970"/>
            <a:ext cx="1408596" cy="105508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5997388" y="2205318"/>
            <a:ext cx="806824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80" y="1649970"/>
            <a:ext cx="1872430" cy="10485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288" y="1649970"/>
            <a:ext cx="1582631" cy="1055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012" y="1628042"/>
            <a:ext cx="1437871" cy="10770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5271" y="3217074"/>
            <a:ext cx="6809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If the conclusion item (</a:t>
            </a:r>
            <a:r>
              <a:rPr lang="en-AU" sz="2400" dirty="0">
                <a:solidFill>
                  <a:schemeClr val="accent5"/>
                </a:solidFill>
              </a:rPr>
              <a:t>dugong</a:t>
            </a:r>
            <a:r>
              <a:rPr lang="en-AU" sz="2400" dirty="0"/>
              <a:t>) is “sufficiently similar” to the premise items then monotonicity is restored</a:t>
            </a:r>
          </a:p>
          <a:p>
            <a:endParaRPr lang="en-AU" sz="2400" dirty="0"/>
          </a:p>
          <a:p>
            <a:r>
              <a:rPr lang="is-IS" sz="2400" dirty="0"/>
              <a:t>… this is also a strong argument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1149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552" y="2522568"/>
            <a:ext cx="7270179" cy="841882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Observation #2: </a:t>
            </a:r>
            <a:br>
              <a:rPr lang="en-US" dirty="0"/>
            </a:br>
            <a:r>
              <a:rPr lang="en-US" dirty="0"/>
              <a:t>Similarity directs attention* to a particular category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755" y="4069812"/>
            <a:ext cx="1727772" cy="1713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5541" y="4167185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attention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8416" y="4655016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similarity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37527" y="5079459"/>
            <a:ext cx="137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reasoning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109755" y="4091048"/>
            <a:ext cx="3164047" cy="1973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97639" y="6488668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i="1" dirty="0"/>
              <a:t>internal</a:t>
            </a:r>
            <a:r>
              <a:rPr lang="en-US" dirty="0"/>
              <a:t> attention!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186" y="5517054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social cognition</a:t>
            </a:r>
          </a:p>
        </p:txBody>
      </p:sp>
    </p:spTree>
    <p:extLst>
      <p:ext uri="{BB962C8B-B14F-4D97-AF65-F5344CB8AC3E}">
        <p14:creationId xmlns:p14="http://schemas.microsoft.com/office/powerpoint/2010/main" val="84107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42" y="2631606"/>
            <a:ext cx="1967369" cy="1473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964" y="4424082"/>
            <a:ext cx="2172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Dolphins are </a:t>
            </a:r>
            <a:r>
              <a:rPr lang="is-IS" sz="2400" dirty="0"/>
              <a:t>…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33634" y="2262403"/>
            <a:ext cx="2312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Many possible categories that could indicate which animals have TH4 and which don’t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9103" y="2852948"/>
            <a:ext cx="274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/>
              <a:t>... </a:t>
            </a:r>
            <a:r>
              <a:rPr lang="en-US" sz="2400" dirty="0"/>
              <a:t>intelligent animals?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2633" y="3516336"/>
            <a:ext cx="170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/>
              <a:t>... </a:t>
            </a:r>
            <a:r>
              <a:rPr lang="en-US" sz="2400" dirty="0"/>
              <a:t>mammals?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22633" y="4111338"/>
            <a:ext cx="108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/>
              <a:t>... </a:t>
            </a:r>
            <a:r>
              <a:rPr lang="en-US" sz="2400" dirty="0"/>
              <a:t>cute?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2260" y="2189560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/>
              <a:t>… marine mammals?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82222" y="1866160"/>
            <a:ext cx="6141155" cy="3213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72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42" y="2631606"/>
            <a:ext cx="1967369" cy="14736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53136" y="1635562"/>
            <a:ext cx="2033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Adding </a:t>
            </a:r>
            <a:r>
              <a:rPr lang="en-US" sz="2400" dirty="0">
                <a:solidFill>
                  <a:schemeClr val="accent5"/>
                </a:solidFill>
              </a:rPr>
              <a:t>bats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5"/>
                </a:solidFill>
              </a:rPr>
              <a:t>mice</a:t>
            </a:r>
            <a:r>
              <a:rPr lang="en-US" sz="2400" dirty="0"/>
              <a:t> calls attention to </a:t>
            </a:r>
            <a:r>
              <a:rPr lang="en-US" sz="2400" b="1" dirty="0"/>
              <a:t>mammal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439" y="1497489"/>
            <a:ext cx="1654712" cy="1023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01" y="4244195"/>
            <a:ext cx="1548263" cy="10117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99103" y="2852948"/>
            <a:ext cx="274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>
                <a:solidFill>
                  <a:schemeClr val="bg2">
                    <a:lumMod val="90000"/>
                  </a:schemeClr>
                </a:solidFill>
              </a:rPr>
              <a:t>...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intelligent animals?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22633" y="3516336"/>
            <a:ext cx="170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/>
              <a:t>... </a:t>
            </a:r>
            <a:r>
              <a:rPr lang="en-US" sz="2400" dirty="0"/>
              <a:t>mammals?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22633" y="4111338"/>
            <a:ext cx="108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>
                <a:solidFill>
                  <a:schemeClr val="bg2">
                    <a:lumMod val="90000"/>
                  </a:schemeClr>
                </a:solidFill>
              </a:rPr>
              <a:t>...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cute?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82260" y="2189560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>
                <a:solidFill>
                  <a:schemeClr val="bg2">
                    <a:lumMod val="90000"/>
                  </a:schemeClr>
                </a:solidFill>
              </a:rPr>
              <a:t>… marine mammals?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2222" y="1174044"/>
            <a:ext cx="6141155" cy="497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219" y="3931385"/>
            <a:ext cx="1442442" cy="9598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219" y="5000258"/>
            <a:ext cx="1437871" cy="10770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386" y="5328115"/>
            <a:ext cx="766031" cy="7491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386" y="4105233"/>
            <a:ext cx="766031" cy="74915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844800" y="2404533"/>
            <a:ext cx="666044" cy="1111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816276" y="3881714"/>
            <a:ext cx="705167" cy="818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76647" y="3598164"/>
            <a:ext cx="734197" cy="133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0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partial list of important topics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336" y="2592371"/>
            <a:ext cx="3002844" cy="2978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3101" y="2091907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sensation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6820" y="2875189"/>
            <a:ext cx="153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perception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5413" y="2412099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similarity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42719" y="3220104"/>
            <a:ext cx="137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reasoning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3089" y="575067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decision making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0468" y="4022974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4931" y="1718388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attention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4180" y="491648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social cognition</a:t>
            </a:r>
          </a:p>
        </p:txBody>
      </p:sp>
    </p:spTree>
    <p:extLst>
      <p:ext uri="{BB962C8B-B14F-4D97-AF65-F5344CB8AC3E}">
        <p14:creationId xmlns:p14="http://schemas.microsoft.com/office/powerpoint/2010/main" val="1913856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42" y="2631606"/>
            <a:ext cx="1967369" cy="1473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9103" y="2852948"/>
            <a:ext cx="274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>
                <a:solidFill>
                  <a:schemeClr val="bg2">
                    <a:lumMod val="90000"/>
                  </a:schemeClr>
                </a:solidFill>
              </a:rPr>
              <a:t>...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intelligent animals?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2633" y="3516336"/>
            <a:ext cx="170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>
                <a:solidFill>
                  <a:schemeClr val="bg2">
                    <a:lumMod val="90000"/>
                  </a:schemeClr>
                </a:solidFill>
              </a:rPr>
              <a:t>...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mammals?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2633" y="4111338"/>
            <a:ext cx="108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>
                <a:solidFill>
                  <a:schemeClr val="bg2">
                    <a:lumMod val="90000"/>
                  </a:schemeClr>
                </a:solidFill>
              </a:rPr>
              <a:t>...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cute?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0219" y="1681729"/>
            <a:ext cx="2033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Adding </a:t>
            </a:r>
            <a:r>
              <a:rPr lang="en-US" sz="2400" dirty="0">
                <a:solidFill>
                  <a:schemeClr val="accent5"/>
                </a:solidFill>
              </a:rPr>
              <a:t>whales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5"/>
                </a:solidFill>
              </a:rPr>
              <a:t>seals</a:t>
            </a:r>
            <a:r>
              <a:rPr lang="en-US" sz="2400" dirty="0"/>
              <a:t> calls attention to </a:t>
            </a:r>
            <a:r>
              <a:rPr lang="en-US" sz="2400" b="1" dirty="0"/>
              <a:t>marine mammal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219" y="3931385"/>
            <a:ext cx="1442442" cy="959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99" y="4279554"/>
            <a:ext cx="1872430" cy="10485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55" y="1466166"/>
            <a:ext cx="1582631" cy="10550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941" y="4279554"/>
            <a:ext cx="611710" cy="6117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82260" y="2189560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/>
              <a:t>… marine mammals?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82222" y="1174044"/>
            <a:ext cx="6141155" cy="497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0219" y="5000258"/>
            <a:ext cx="1437871" cy="10770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386" y="5328115"/>
            <a:ext cx="766031" cy="74915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816276" y="2189560"/>
            <a:ext cx="482827" cy="192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16276" y="2852948"/>
            <a:ext cx="626835" cy="1847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76647" y="2631606"/>
            <a:ext cx="522456" cy="966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94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42" y="2631606"/>
            <a:ext cx="1967369" cy="1473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2260" y="2189560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/>
              <a:t>… marine mammals?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99103" y="2852948"/>
            <a:ext cx="274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/>
              <a:t>... </a:t>
            </a:r>
            <a:r>
              <a:rPr lang="en-US" sz="2400" dirty="0"/>
              <a:t>intelligent animals?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2633" y="3516336"/>
            <a:ext cx="170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/>
              <a:t>... </a:t>
            </a:r>
            <a:r>
              <a:rPr lang="en-US" sz="2400" dirty="0"/>
              <a:t>mammals?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2633" y="4111338"/>
            <a:ext cx="108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/>
              <a:t>... </a:t>
            </a:r>
            <a:r>
              <a:rPr lang="en-US" sz="2400" dirty="0"/>
              <a:t>cute?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3404" y="2557065"/>
            <a:ext cx="24305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Notice: </a:t>
            </a:r>
            <a:r>
              <a:rPr lang="is-IS" sz="2000" dirty="0"/>
              <a:t>seals and whales are also intelligent cute mammals. These possibilities aren’t ruled out, we just </a:t>
            </a:r>
            <a:r>
              <a:rPr lang="is-IS" sz="2000" b="1" u="sng" dirty="0"/>
              <a:t>ignore</a:t>
            </a:r>
            <a:r>
              <a:rPr lang="is-IS" sz="2000" dirty="0"/>
              <a:t> them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99" y="4279554"/>
            <a:ext cx="1872430" cy="10485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55" y="1466166"/>
            <a:ext cx="1582631" cy="10550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72179" y="2852948"/>
            <a:ext cx="2871266" cy="1720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flipH="1">
            <a:off x="6056320" y="3228622"/>
            <a:ext cx="540370" cy="876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53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97" y="1388533"/>
            <a:ext cx="7886700" cy="2242171"/>
          </a:xfrm>
        </p:spPr>
        <p:txBody>
          <a:bodyPr>
            <a:normAutofit fontScale="90000"/>
          </a:bodyPr>
          <a:lstStyle/>
          <a:p>
            <a:r>
              <a:rPr lang="en-US" dirty="0"/>
              <a:t>A scientific question</a:t>
            </a:r>
            <a:r>
              <a:rPr lang="is-IS" dirty="0"/>
              <a:t>…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i="1" u="sng" dirty="0"/>
              <a:t>Why</a:t>
            </a:r>
            <a:r>
              <a:rPr lang="en-US" dirty="0"/>
              <a:t> does this similarity-driven attention influence our reasoning?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971" y="4201900"/>
            <a:ext cx="1727772" cy="1713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7851" y="407687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attention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2947" y="4507557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similarity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0447" y="5082112"/>
            <a:ext cx="137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reasoning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4994" y="4045892"/>
            <a:ext cx="3110464" cy="1973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5585" y="5517054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social cognition</a:t>
            </a:r>
          </a:p>
        </p:txBody>
      </p:sp>
    </p:spTree>
    <p:extLst>
      <p:ext uri="{BB962C8B-B14F-4D97-AF65-F5344CB8AC3E}">
        <p14:creationId xmlns:p14="http://schemas.microsoft.com/office/powerpoint/2010/main" val="1822974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origins of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700" y="1896532"/>
            <a:ext cx="3632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Information from the world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7627" y="1896532"/>
            <a:ext cx="3252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Information from people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687" y="4334505"/>
            <a:ext cx="2234650" cy="2216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95" y="2686756"/>
            <a:ext cx="1839436" cy="181672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39993" y="3836701"/>
            <a:ext cx="619680" cy="592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67910" y="4183321"/>
            <a:ext cx="485628" cy="457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84662" y="4425663"/>
            <a:ext cx="485628" cy="457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354" y="3047720"/>
            <a:ext cx="1238711" cy="136605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4346676" y="3657600"/>
            <a:ext cx="635297" cy="676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499076" y="3810000"/>
            <a:ext cx="635297" cy="676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651476" y="3962400"/>
            <a:ext cx="635297" cy="676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5027129" y="2686756"/>
            <a:ext cx="1209542" cy="775234"/>
          </a:xfrm>
          <a:prstGeom prst="wedgeRoundRectCallout">
            <a:avLst>
              <a:gd name="adj1" fmla="val 53391"/>
              <a:gd name="adj2" fmla="val 96923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99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687" y="4334505"/>
            <a:ext cx="2234650" cy="2216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354" y="3047720"/>
            <a:ext cx="1238711" cy="136605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4346676" y="3657600"/>
            <a:ext cx="635297" cy="676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499076" y="3810000"/>
            <a:ext cx="635297" cy="676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651476" y="3962400"/>
            <a:ext cx="635297" cy="676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5027129" y="2686756"/>
            <a:ext cx="1209542" cy="775234"/>
          </a:xfrm>
          <a:prstGeom prst="wedgeRoundRectCallout">
            <a:avLst>
              <a:gd name="adj1" fmla="val 53391"/>
              <a:gd name="adj2" fmla="val 96923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1241" y="766049"/>
            <a:ext cx="3866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Humans are intelligent agents with complex goals and a rich language.</a:t>
            </a:r>
            <a:r>
              <a:rPr lang="is-IS" sz="2400" dirty="0"/>
              <a:t> We “transmit” information to each other via a complicated mechanism... </a:t>
            </a:r>
            <a:r>
              <a:rPr lang="is-IS" sz="2400" i="1" u="sng" dirty="0"/>
              <a:t>persuasion</a:t>
            </a:r>
            <a:endParaRPr lang="en-US" sz="2400" i="1" u="sng" dirty="0"/>
          </a:p>
        </p:txBody>
      </p:sp>
    </p:spTree>
    <p:extLst>
      <p:ext uri="{BB962C8B-B14F-4D97-AF65-F5344CB8AC3E}">
        <p14:creationId xmlns:p14="http://schemas.microsoft.com/office/powerpoint/2010/main" val="2017566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093" y="2032635"/>
            <a:ext cx="1427147" cy="1573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9321" y="2032635"/>
            <a:ext cx="2702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If I </a:t>
            </a:r>
            <a:r>
              <a:rPr lang="en-AU" sz="2800" i="1" dirty="0"/>
              <a:t>choose</a:t>
            </a:r>
            <a:r>
              <a:rPr lang="en-AU" sz="2800" dirty="0"/>
              <a:t> these similar animals</a:t>
            </a:r>
            <a:r>
              <a:rPr lang="is-IS" sz="2800" dirty="0"/>
              <a:t>…</a:t>
            </a:r>
            <a:endParaRPr lang="en-US" sz="28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83822" y="1870629"/>
            <a:ext cx="3113866" cy="1735869"/>
          </a:xfrm>
          <a:prstGeom prst="wedgeRoundRectCallout">
            <a:avLst>
              <a:gd name="adj1" fmla="val 76041"/>
              <a:gd name="adj2" fmla="val 18814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6" y="2323213"/>
            <a:ext cx="1121592" cy="840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664" y="2323212"/>
            <a:ext cx="1500198" cy="840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7217" y="553155"/>
            <a:ext cx="4840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does this communication work?</a:t>
            </a:r>
          </a:p>
        </p:txBody>
      </p:sp>
    </p:spTree>
    <p:extLst>
      <p:ext uri="{BB962C8B-B14F-4D97-AF65-F5344CB8AC3E}">
        <p14:creationId xmlns:p14="http://schemas.microsoft.com/office/powerpoint/2010/main" val="1260909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093" y="2032635"/>
            <a:ext cx="1427147" cy="1573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664" y="4280093"/>
            <a:ext cx="2234650" cy="22161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3704" y="4614311"/>
            <a:ext cx="4917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/>
              <a:t>… then </a:t>
            </a:r>
            <a:r>
              <a:rPr lang="is-IS" sz="2800" i="1" dirty="0"/>
              <a:t>you</a:t>
            </a:r>
            <a:r>
              <a:rPr lang="is-IS" sz="2800" dirty="0"/>
              <a:t> will notice the similarity, driving your </a:t>
            </a:r>
            <a:r>
              <a:rPr lang="is-IS" sz="2800" b="1" i="1" dirty="0"/>
              <a:t>attention</a:t>
            </a:r>
            <a:r>
              <a:rPr lang="is-IS" sz="2800" dirty="0"/>
              <a:t> to “marine mammals”</a:t>
            </a:r>
            <a:endParaRPr lang="en-US" sz="28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83822" y="1870629"/>
            <a:ext cx="3113866" cy="1735869"/>
          </a:xfrm>
          <a:prstGeom prst="wedgeRoundRectCallout">
            <a:avLst>
              <a:gd name="adj1" fmla="val 76041"/>
              <a:gd name="adj2" fmla="val 18814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76" y="2323213"/>
            <a:ext cx="1121592" cy="840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664" y="2323212"/>
            <a:ext cx="1500198" cy="84011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405549" y="3796275"/>
            <a:ext cx="542438" cy="967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79518" y="3796275"/>
            <a:ext cx="452835" cy="818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40755" y="3796275"/>
            <a:ext cx="383196" cy="702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36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55810" y="1385207"/>
            <a:ext cx="3029517" cy="2565904"/>
            <a:chOff x="383822" y="1870629"/>
            <a:chExt cx="5461418" cy="46256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8093" y="2032635"/>
              <a:ext cx="1427147" cy="157386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664" y="4280093"/>
              <a:ext cx="2234650" cy="2216182"/>
            </a:xfrm>
            <a:prstGeom prst="rect">
              <a:avLst/>
            </a:prstGeom>
          </p:spPr>
        </p:pic>
        <p:sp>
          <p:nvSpPr>
            <p:cNvPr id="12" name="Rounded Rectangular Callout 11"/>
            <p:cNvSpPr/>
            <p:nvPr/>
          </p:nvSpPr>
          <p:spPr>
            <a:xfrm>
              <a:off x="383822" y="1870629"/>
              <a:ext cx="3113866" cy="1735869"/>
            </a:xfrm>
            <a:prstGeom prst="wedgeRoundRectCallout">
              <a:avLst>
                <a:gd name="adj1" fmla="val 76041"/>
                <a:gd name="adj2" fmla="val 18814"/>
                <a:gd name="adj3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176" y="2323213"/>
              <a:ext cx="1121592" cy="8401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664" y="2323212"/>
              <a:ext cx="1500198" cy="840111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1405549" y="3796275"/>
              <a:ext cx="542438" cy="9676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679518" y="3796275"/>
              <a:ext cx="452835" cy="8180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940755" y="3796275"/>
              <a:ext cx="383196" cy="7028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142" y="3615735"/>
            <a:ext cx="1427147" cy="1573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6027" y="4854223"/>
            <a:ext cx="3352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know that your mind works like this</a:t>
            </a:r>
          </a:p>
        </p:txBody>
      </p:sp>
      <p:sp>
        <p:nvSpPr>
          <p:cNvPr id="5" name="Cloud 4"/>
          <p:cNvSpPr/>
          <p:nvPr/>
        </p:nvSpPr>
        <p:spPr>
          <a:xfrm>
            <a:off x="3397956" y="811195"/>
            <a:ext cx="4888088" cy="313991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14045" y="3488266"/>
            <a:ext cx="214489" cy="214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93069" y="3262490"/>
            <a:ext cx="390395" cy="3335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80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5505" y="5065725"/>
            <a:ext cx="5617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 you know that I know. You know I </a:t>
            </a:r>
            <a:r>
              <a:rPr lang="en-US" sz="2800" i="1" u="sng" dirty="0"/>
              <a:t>wanted</a:t>
            </a:r>
            <a:r>
              <a:rPr lang="en-US" sz="2800" dirty="0"/>
              <a:t> you to think of a particular category </a:t>
            </a:r>
            <a:r>
              <a:rPr lang="is-IS" sz="2800" dirty="0"/>
              <a:t>… so you can “take a hint”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228619" y="811195"/>
            <a:ext cx="4538133" cy="3372388"/>
            <a:chOff x="2394142" y="811195"/>
            <a:chExt cx="5891902" cy="4378404"/>
          </a:xfrm>
        </p:grpSpPr>
        <p:grpSp>
          <p:nvGrpSpPr>
            <p:cNvPr id="2" name="Group 1"/>
            <p:cNvGrpSpPr/>
            <p:nvPr/>
          </p:nvGrpSpPr>
          <p:grpSpPr>
            <a:xfrm>
              <a:off x="4655810" y="1385207"/>
              <a:ext cx="3029517" cy="2565904"/>
              <a:chOff x="383822" y="1870629"/>
              <a:chExt cx="5461418" cy="462564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18093" y="2032635"/>
                <a:ext cx="1427147" cy="157386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22664" y="4280093"/>
                <a:ext cx="2234650" cy="2216182"/>
              </a:xfrm>
              <a:prstGeom prst="rect">
                <a:avLst/>
              </a:prstGeom>
            </p:spPr>
          </p:pic>
          <p:sp>
            <p:nvSpPr>
              <p:cNvPr id="12" name="Rounded Rectangular Callout 11"/>
              <p:cNvSpPr/>
              <p:nvPr/>
            </p:nvSpPr>
            <p:spPr>
              <a:xfrm>
                <a:off x="383822" y="1870629"/>
                <a:ext cx="3113866" cy="1735869"/>
              </a:xfrm>
              <a:prstGeom prst="wedgeRoundRectCallout">
                <a:avLst>
                  <a:gd name="adj1" fmla="val 76041"/>
                  <a:gd name="adj2" fmla="val 18814"/>
                  <a:gd name="adj3" fmla="val 16667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5176" y="2323213"/>
                <a:ext cx="1121592" cy="84011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22664" y="2323212"/>
                <a:ext cx="1500198" cy="840111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>
                <a:off x="1405549" y="3796275"/>
                <a:ext cx="542438" cy="9676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679518" y="3796275"/>
                <a:ext cx="452835" cy="8180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940755" y="3796275"/>
                <a:ext cx="383196" cy="7028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4142" y="3615735"/>
              <a:ext cx="1427147" cy="1573864"/>
            </a:xfrm>
            <a:prstGeom prst="rect">
              <a:avLst/>
            </a:prstGeom>
          </p:spPr>
        </p:pic>
        <p:sp>
          <p:nvSpPr>
            <p:cNvPr id="5" name="Cloud 4"/>
            <p:cNvSpPr/>
            <p:nvPr/>
          </p:nvSpPr>
          <p:spPr>
            <a:xfrm>
              <a:off x="3397956" y="811195"/>
              <a:ext cx="4888088" cy="3139916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14045" y="3488266"/>
              <a:ext cx="214489" cy="21448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93069" y="3262490"/>
              <a:ext cx="390395" cy="3335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55" y="3801083"/>
            <a:ext cx="2234650" cy="2216182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2009420" y="395112"/>
            <a:ext cx="6310489" cy="435751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69370" y="4220226"/>
            <a:ext cx="252631" cy="2692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95686" y="3974208"/>
            <a:ext cx="459819" cy="4187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31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mind!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027" y="3130588"/>
            <a:ext cx="1153496" cy="1272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98417" y="2583650"/>
            <a:ext cx="2234650" cy="2216182"/>
          </a:xfrm>
          <a:prstGeom prst="rect">
            <a:avLst/>
          </a:prstGeom>
        </p:spPr>
      </p:pic>
      <p:sp>
        <p:nvSpPr>
          <p:cNvPr id="5" name="U-Turn Arrow 4"/>
          <p:cNvSpPr/>
          <p:nvPr/>
        </p:nvSpPr>
        <p:spPr>
          <a:xfrm>
            <a:off x="5063930" y="1974050"/>
            <a:ext cx="1895670" cy="609600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-Turn Arrow 5"/>
          <p:cNvSpPr/>
          <p:nvPr/>
        </p:nvSpPr>
        <p:spPr>
          <a:xfrm rot="10800000">
            <a:off x="4955821" y="4714591"/>
            <a:ext cx="2003779" cy="609600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2646536"/>
            <a:ext cx="3469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have intuitive theories about the workings of each other’s minds, so we can select </a:t>
            </a:r>
            <a:r>
              <a:rPr lang="en-US" sz="2400" b="1" dirty="0">
                <a:solidFill>
                  <a:schemeClr val="accent6"/>
                </a:solidFill>
              </a:rPr>
              <a:t>relevant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/>
              <a:t>information that </a:t>
            </a:r>
            <a:r>
              <a:rPr lang="en-US" sz="2400" i="1" dirty="0"/>
              <a:t>drives</a:t>
            </a:r>
            <a:r>
              <a:rPr lang="en-US" sz="2400" dirty="0"/>
              <a:t> attention to the right answer</a:t>
            </a:r>
          </a:p>
        </p:txBody>
      </p:sp>
    </p:spTree>
    <p:extLst>
      <p:ext uri="{BB962C8B-B14F-4D97-AF65-F5344CB8AC3E}">
        <p14:creationId xmlns:p14="http://schemas.microsoft.com/office/powerpoint/2010/main" val="96779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336" y="2592371"/>
            <a:ext cx="3002844" cy="2978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3101" y="2091907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sensation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6820" y="2875189"/>
            <a:ext cx="153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perception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5413" y="2412099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similarity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42719" y="3220104"/>
            <a:ext cx="137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reasoning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3089" y="575067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decision making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0468" y="4022974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4931" y="1718388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attention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4180" y="491648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social cognition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156" y="729854"/>
            <a:ext cx="1297724" cy="9849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56" y="672150"/>
            <a:ext cx="953958" cy="10321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3140631">
            <a:off x="1434260" y="1323295"/>
            <a:ext cx="1674639" cy="3009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19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humans do this</a:t>
            </a:r>
            <a:r>
              <a:rPr lang="is-IS" dirty="0"/>
              <a:t>…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866" y="4616804"/>
            <a:ext cx="1745045" cy="1924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701" y="2068816"/>
            <a:ext cx="5419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“I’ve studied TH4 hormone for many years</a:t>
            </a:r>
            <a:r>
              <a:rPr lang="is-IS" sz="2400" dirty="0"/>
              <a:t>… and I have discovered it in the cells of </a:t>
            </a:r>
            <a:r>
              <a:rPr lang="is-IS" sz="2400" dirty="0">
                <a:solidFill>
                  <a:schemeClr val="accent6"/>
                </a:solidFill>
              </a:rPr>
              <a:t>whales</a:t>
            </a:r>
            <a:r>
              <a:rPr lang="is-IS" sz="2400" dirty="0"/>
              <a:t>, </a:t>
            </a:r>
            <a:r>
              <a:rPr lang="is-IS" sz="2400" dirty="0">
                <a:solidFill>
                  <a:schemeClr val="accent6"/>
                </a:solidFill>
              </a:rPr>
              <a:t>seals</a:t>
            </a:r>
            <a:r>
              <a:rPr lang="is-IS" sz="2400" dirty="0"/>
              <a:t> and </a:t>
            </a:r>
            <a:r>
              <a:rPr lang="is-IS" sz="2400" dirty="0">
                <a:solidFill>
                  <a:schemeClr val="accent6"/>
                </a:solidFill>
              </a:rPr>
              <a:t>dolphins</a:t>
            </a:r>
            <a:r>
              <a:rPr lang="is-IS" sz="2400" dirty="0"/>
              <a:t>. </a:t>
            </a:r>
          </a:p>
          <a:p>
            <a:endParaRPr lang="is-IS" sz="2400" i="1" u="sng" dirty="0"/>
          </a:p>
          <a:p>
            <a:r>
              <a:rPr lang="is-IS" sz="2400" i="1" u="sng" dirty="0"/>
              <a:t>I want you to believe </a:t>
            </a:r>
            <a:r>
              <a:rPr lang="is-IS" sz="2400" dirty="0"/>
              <a:t>that </a:t>
            </a:r>
            <a:r>
              <a:rPr lang="is-IS" sz="2400" dirty="0">
                <a:solidFill>
                  <a:schemeClr val="accent5"/>
                </a:solidFill>
              </a:rPr>
              <a:t>dugongs</a:t>
            </a:r>
            <a:r>
              <a:rPr lang="is-IS" sz="2400" dirty="0"/>
              <a:t> will produce TH4 hormone”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28649" y="1975556"/>
            <a:ext cx="6076951" cy="2641248"/>
          </a:xfrm>
          <a:prstGeom prst="wedgeRoundRectCallout">
            <a:avLst>
              <a:gd name="adj1" fmla="val 44901"/>
              <a:gd name="adj2" fmla="val 74031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18" y="5002800"/>
            <a:ext cx="1178406" cy="1152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356" y="1207009"/>
            <a:ext cx="1178406" cy="1152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007" y="3004870"/>
            <a:ext cx="1178406" cy="1152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394" y="5737679"/>
            <a:ext cx="1178406" cy="11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08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866" y="4616804"/>
            <a:ext cx="1745045" cy="1924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5701" y="2068816"/>
            <a:ext cx="5419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“I’ve studied TH4 hormone for many years</a:t>
            </a:r>
            <a:r>
              <a:rPr lang="is-IS" sz="2400" dirty="0"/>
              <a:t>… and I have discovered it in the cells of </a:t>
            </a:r>
            <a:r>
              <a:rPr lang="is-IS" sz="2400" dirty="0">
                <a:solidFill>
                  <a:schemeClr val="accent6"/>
                </a:solidFill>
              </a:rPr>
              <a:t>mice</a:t>
            </a:r>
            <a:r>
              <a:rPr lang="is-IS" sz="2400" dirty="0"/>
              <a:t>, </a:t>
            </a:r>
            <a:r>
              <a:rPr lang="is-IS" sz="2400" dirty="0">
                <a:solidFill>
                  <a:schemeClr val="accent6"/>
                </a:solidFill>
              </a:rPr>
              <a:t>bats </a:t>
            </a:r>
            <a:r>
              <a:rPr lang="is-IS" sz="2400" dirty="0"/>
              <a:t>and </a:t>
            </a:r>
            <a:r>
              <a:rPr lang="is-IS" sz="2400" dirty="0">
                <a:solidFill>
                  <a:schemeClr val="accent6"/>
                </a:solidFill>
              </a:rPr>
              <a:t>dolphins</a:t>
            </a:r>
            <a:r>
              <a:rPr lang="is-IS" sz="2400" dirty="0"/>
              <a:t>. </a:t>
            </a:r>
          </a:p>
          <a:p>
            <a:endParaRPr lang="is-IS" sz="2400" i="1" u="sng" dirty="0"/>
          </a:p>
          <a:p>
            <a:r>
              <a:rPr lang="is-IS" sz="2400" i="1" u="sng" dirty="0"/>
              <a:t>I want you to believe </a:t>
            </a:r>
            <a:r>
              <a:rPr lang="is-IS" sz="2400" dirty="0"/>
              <a:t>that </a:t>
            </a:r>
            <a:r>
              <a:rPr lang="is-IS" sz="2400" dirty="0">
                <a:solidFill>
                  <a:schemeClr val="accent5"/>
                </a:solidFill>
              </a:rPr>
              <a:t>cows </a:t>
            </a:r>
            <a:r>
              <a:rPr lang="is-IS" sz="2400" dirty="0"/>
              <a:t>will produce TH4 hormone”</a:t>
            </a:r>
            <a:endParaRPr lang="en-US" sz="2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28649" y="1975556"/>
            <a:ext cx="6076951" cy="2641248"/>
          </a:xfrm>
          <a:prstGeom prst="wedgeRoundRectCallout">
            <a:avLst>
              <a:gd name="adj1" fmla="val 44901"/>
              <a:gd name="adj2" fmla="val 74031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1882"/>
          </a:xfrm>
        </p:spPr>
        <p:txBody>
          <a:bodyPr>
            <a:normAutofit/>
          </a:bodyPr>
          <a:lstStyle/>
          <a:p>
            <a:r>
              <a:rPr lang="en-US" dirty="0"/>
              <a:t>And we do this</a:t>
            </a:r>
            <a:r>
              <a:rPr lang="is-IS" dirty="0"/>
              <a:t>…</a:t>
            </a:r>
            <a:endParaRPr lang="en-US" u="sng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5002800"/>
            <a:ext cx="1178406" cy="1152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821" y="1010538"/>
            <a:ext cx="1178406" cy="11524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472" y="2808399"/>
            <a:ext cx="1178406" cy="1152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267" y="5705550"/>
            <a:ext cx="1178406" cy="11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1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866" y="4616804"/>
            <a:ext cx="1745045" cy="1924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5701" y="2068816"/>
            <a:ext cx="5419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“I’ve studied TH4 hormone for many years</a:t>
            </a:r>
            <a:r>
              <a:rPr lang="is-IS" sz="2400" dirty="0"/>
              <a:t>… and I have discovered it in the cells of </a:t>
            </a:r>
            <a:r>
              <a:rPr lang="is-IS" sz="2400" dirty="0">
                <a:solidFill>
                  <a:srgbClr val="FF0000"/>
                </a:solidFill>
              </a:rPr>
              <a:t>whales</a:t>
            </a:r>
            <a:r>
              <a:rPr lang="is-IS" sz="2400" dirty="0"/>
              <a:t>, </a:t>
            </a:r>
            <a:r>
              <a:rPr lang="is-IS" sz="2400" dirty="0">
                <a:solidFill>
                  <a:srgbClr val="FF0000"/>
                </a:solidFill>
              </a:rPr>
              <a:t>seals</a:t>
            </a:r>
            <a:r>
              <a:rPr lang="is-IS" sz="2400" dirty="0">
                <a:solidFill>
                  <a:schemeClr val="accent6"/>
                </a:solidFill>
              </a:rPr>
              <a:t> </a:t>
            </a:r>
            <a:r>
              <a:rPr lang="is-IS" sz="2400" dirty="0"/>
              <a:t>and </a:t>
            </a:r>
            <a:r>
              <a:rPr lang="is-IS" sz="2400" dirty="0">
                <a:solidFill>
                  <a:srgbClr val="FF0000"/>
                </a:solidFill>
              </a:rPr>
              <a:t>dolphins</a:t>
            </a:r>
            <a:r>
              <a:rPr lang="is-IS" sz="2400" dirty="0"/>
              <a:t>. </a:t>
            </a:r>
          </a:p>
          <a:p>
            <a:endParaRPr lang="is-IS" sz="2400" i="1" u="sng" dirty="0"/>
          </a:p>
          <a:p>
            <a:r>
              <a:rPr lang="is-IS" sz="2400" i="1" u="sng" dirty="0"/>
              <a:t>I want you to believe </a:t>
            </a:r>
            <a:r>
              <a:rPr lang="is-IS" sz="2400" dirty="0"/>
              <a:t>that </a:t>
            </a:r>
            <a:r>
              <a:rPr lang="is-IS" sz="2400" dirty="0">
                <a:solidFill>
                  <a:schemeClr val="accent5"/>
                </a:solidFill>
              </a:rPr>
              <a:t>kittens </a:t>
            </a:r>
            <a:r>
              <a:rPr lang="is-IS" sz="2400" dirty="0"/>
              <a:t>will produce TH4 hormone”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28649" y="1975556"/>
            <a:ext cx="6076951" cy="2641248"/>
          </a:xfrm>
          <a:prstGeom prst="wedgeRoundRectCallout">
            <a:avLst>
              <a:gd name="adj1" fmla="val 44901"/>
              <a:gd name="adj2" fmla="val 74031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466" y="572721"/>
            <a:ext cx="1000606" cy="1000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918" y="3435610"/>
            <a:ext cx="1000606" cy="1000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163" y="5394043"/>
            <a:ext cx="1000606" cy="1000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263" y="2435004"/>
            <a:ext cx="1000606" cy="100060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01245" y="581584"/>
            <a:ext cx="5038372" cy="841882"/>
          </a:xfrm>
        </p:spPr>
        <p:txBody>
          <a:bodyPr>
            <a:normAutofit/>
          </a:bodyPr>
          <a:lstStyle/>
          <a:p>
            <a:r>
              <a:rPr lang="en-US" sz="3600" dirty="0"/>
              <a:t>We don’t do </a:t>
            </a:r>
            <a:r>
              <a:rPr lang="en-US" sz="3600" i="1" u="sng" dirty="0"/>
              <a:t>this:</a:t>
            </a:r>
          </a:p>
        </p:txBody>
      </p:sp>
    </p:spTree>
    <p:extLst>
      <p:ext uri="{BB962C8B-B14F-4D97-AF65-F5344CB8AC3E}">
        <p14:creationId xmlns:p14="http://schemas.microsoft.com/office/powerpoint/2010/main" val="928423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2692" y="2839108"/>
            <a:ext cx="3567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Okay, so how does this other mechanism work?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687" y="4334505"/>
            <a:ext cx="2234650" cy="2216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95" y="2686756"/>
            <a:ext cx="1839436" cy="181672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39993" y="3836701"/>
            <a:ext cx="619680" cy="592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67910" y="4183321"/>
            <a:ext cx="485628" cy="457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84662" y="4425663"/>
            <a:ext cx="485628" cy="457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229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2489" y="1004218"/>
            <a:ext cx="5520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world is dumb. It does not care what you believe. It does not give “hints”</a:t>
            </a:r>
          </a:p>
          <a:p>
            <a:endParaRPr lang="en-US" sz="2400" dirty="0"/>
          </a:p>
          <a:p>
            <a:r>
              <a:rPr lang="en-US" sz="2400" dirty="0"/>
              <a:t>You know that it does not care what you believe. You do not expect the world to behave like an intelligent or helpful agent.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687" y="4334505"/>
            <a:ext cx="2234650" cy="2216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95" y="2686756"/>
            <a:ext cx="1839436" cy="181672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39993" y="3836701"/>
            <a:ext cx="619680" cy="592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67910" y="4183321"/>
            <a:ext cx="485628" cy="457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84662" y="4425663"/>
            <a:ext cx="485628" cy="457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312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48863" y="3281806"/>
            <a:ext cx="153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Unicorns are awesome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83" y="346498"/>
            <a:ext cx="1839436" cy="18167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82951" y="346498"/>
            <a:ext cx="2711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world generates data </a:t>
            </a:r>
            <a:r>
              <a:rPr lang="en-US" sz="2000" dirty="0">
                <a:solidFill>
                  <a:srgbClr val="FF0000"/>
                </a:solidFill>
              </a:rPr>
              <a:t>randomly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65" y="2354865"/>
            <a:ext cx="1276099" cy="1573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815" y="1939119"/>
            <a:ext cx="1808292" cy="12023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86197" y="1778408"/>
            <a:ext cx="206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cat’s </a:t>
            </a:r>
            <a:r>
              <a:rPr lang="en-US"/>
              <a:t>breath smells like cat food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466" y="3990287"/>
            <a:ext cx="1642397" cy="1275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4266" y="3838225"/>
            <a:ext cx="128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Dolphins are cute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547219" y="1778408"/>
            <a:ext cx="2198825" cy="323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304405" y="2090199"/>
            <a:ext cx="485628" cy="457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227664" y="2257778"/>
            <a:ext cx="617136" cy="1409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21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542" y="4708509"/>
            <a:ext cx="1921620" cy="19057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9983" y="5031675"/>
            <a:ext cx="107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/>
              <a:t>??????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863" y="3281806"/>
            <a:ext cx="153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Unicorns are awesome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010122" y="3360483"/>
            <a:ext cx="181850" cy="15505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80000" y="4086578"/>
            <a:ext cx="409161" cy="795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98321" y="4612218"/>
            <a:ext cx="1797892" cy="615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83" y="346498"/>
            <a:ext cx="1839436" cy="18167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82951" y="346498"/>
            <a:ext cx="2711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world generates data </a:t>
            </a:r>
            <a:r>
              <a:rPr lang="en-US" sz="2000" dirty="0">
                <a:solidFill>
                  <a:srgbClr val="FF0000"/>
                </a:solidFill>
              </a:rPr>
              <a:t>randomly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65" y="2354865"/>
            <a:ext cx="1276099" cy="1573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815" y="1939119"/>
            <a:ext cx="1808292" cy="12023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86197" y="1778408"/>
            <a:ext cx="206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cat’s </a:t>
            </a:r>
            <a:r>
              <a:rPr lang="en-US"/>
              <a:t>breath smells like cat food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466" y="3990287"/>
            <a:ext cx="1642397" cy="1275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4266" y="3838225"/>
            <a:ext cx="128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Dolphins are cute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547219" y="1778408"/>
            <a:ext cx="2198825" cy="323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304405" y="2090199"/>
            <a:ext cx="485628" cy="457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227664" y="2257778"/>
            <a:ext cx="617136" cy="1409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566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534" y="737237"/>
            <a:ext cx="3703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world doesn’t care what you believe, and it doesn’t try to influence you: it’s just a big dumb rock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687" y="4334505"/>
            <a:ext cx="2234650" cy="2216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29" y="2553626"/>
            <a:ext cx="1839436" cy="181672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39993" y="3836701"/>
            <a:ext cx="619680" cy="592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67910" y="4183321"/>
            <a:ext cx="485628" cy="457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84662" y="4425663"/>
            <a:ext cx="485628" cy="457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354" y="3047720"/>
            <a:ext cx="1238711" cy="136605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4346676" y="3657600"/>
            <a:ext cx="635297" cy="676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499076" y="3810000"/>
            <a:ext cx="635297" cy="676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651476" y="3962400"/>
            <a:ext cx="635297" cy="676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5027129" y="2686756"/>
            <a:ext cx="1209542" cy="775234"/>
          </a:xfrm>
          <a:prstGeom prst="wedgeRoundRectCallout">
            <a:avLst>
              <a:gd name="adj1" fmla="val 53391"/>
              <a:gd name="adj2" fmla="val 96923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9124" y="782393"/>
            <a:ext cx="3703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Other humans </a:t>
            </a:r>
            <a:r>
              <a:rPr lang="en-US" sz="2400" i="1" u="sng" dirty="0"/>
              <a:t>do</a:t>
            </a:r>
            <a:r>
              <a:rPr lang="en-US" sz="2400" dirty="0"/>
              <a:t> care what you believe, and they do try to shape your beliefs by choosing the right words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441" y="4514010"/>
            <a:ext cx="19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are </a:t>
            </a:r>
            <a:r>
              <a:rPr lang="en-US" b="1" dirty="0">
                <a:solidFill>
                  <a:srgbClr val="FF0000"/>
                </a:solidFill>
              </a:rPr>
              <a:t>random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1900" y="4514010"/>
            <a:ext cx="192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are </a:t>
            </a:r>
            <a:r>
              <a:rPr lang="en-US" b="1" dirty="0">
                <a:solidFill>
                  <a:schemeClr val="accent6"/>
                </a:solidFill>
              </a:rPr>
              <a:t>relevant</a:t>
            </a:r>
          </a:p>
        </p:txBody>
      </p:sp>
    </p:spTree>
    <p:extLst>
      <p:ext uri="{BB962C8B-B14F-4D97-AF65-F5344CB8AC3E}">
        <p14:creationId xmlns:p14="http://schemas.microsoft.com/office/powerpoint/2010/main" val="1365674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687" y="4334505"/>
            <a:ext cx="2234650" cy="2216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29" y="2553626"/>
            <a:ext cx="1839436" cy="181672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39993" y="3836701"/>
            <a:ext cx="619680" cy="592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67910" y="4183321"/>
            <a:ext cx="485628" cy="457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84662" y="4425663"/>
            <a:ext cx="485628" cy="457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354" y="3047720"/>
            <a:ext cx="1238711" cy="136605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4346676" y="3657600"/>
            <a:ext cx="635297" cy="676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499076" y="3810000"/>
            <a:ext cx="635297" cy="676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651476" y="3962400"/>
            <a:ext cx="635297" cy="676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5027129" y="2686756"/>
            <a:ext cx="1209542" cy="775234"/>
          </a:xfrm>
          <a:prstGeom prst="wedgeRoundRectCallout">
            <a:avLst>
              <a:gd name="adj1" fmla="val 53391"/>
              <a:gd name="adj2" fmla="val 96923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5568" y="1136338"/>
            <a:ext cx="7507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I reason differently in these two situations?</a:t>
            </a:r>
          </a:p>
          <a:p>
            <a:r>
              <a:rPr lang="en-US" sz="1400" dirty="0"/>
              <a:t>(&amp; can this explain non-monotonic reasoning?)</a:t>
            </a:r>
          </a:p>
          <a:p>
            <a:r>
              <a:rPr lang="en-US" sz="1400" dirty="0"/>
              <a:t>(&amp; if so, is that the right thing to do?)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441" y="4514010"/>
            <a:ext cx="19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are </a:t>
            </a:r>
            <a:r>
              <a:rPr lang="en-US" b="1" dirty="0">
                <a:solidFill>
                  <a:srgbClr val="FF0000"/>
                </a:solidFill>
              </a:rPr>
              <a:t>random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1900" y="4514010"/>
            <a:ext cx="192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are </a:t>
            </a:r>
            <a:r>
              <a:rPr lang="en-US" b="1" dirty="0">
                <a:solidFill>
                  <a:schemeClr val="accent6"/>
                </a:solidFill>
              </a:rPr>
              <a:t>relevant</a:t>
            </a:r>
          </a:p>
        </p:txBody>
      </p:sp>
    </p:spTree>
    <p:extLst>
      <p:ext uri="{BB962C8B-B14F-4D97-AF65-F5344CB8AC3E}">
        <p14:creationId xmlns:p14="http://schemas.microsoft.com/office/powerpoint/2010/main" val="516256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1" y="1352905"/>
            <a:ext cx="7886700" cy="841882"/>
          </a:xfrm>
        </p:spPr>
        <p:txBody>
          <a:bodyPr/>
          <a:lstStyle/>
          <a:p>
            <a:r>
              <a:rPr lang="en-US" dirty="0"/>
              <a:t>To the laboratory!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1" y="2470504"/>
            <a:ext cx="2734362" cy="35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1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336" y="2592371"/>
            <a:ext cx="3002844" cy="2978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3101" y="2091907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sensation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6820" y="2875189"/>
            <a:ext cx="153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perception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5413" y="2412099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similarity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42719" y="3220104"/>
            <a:ext cx="137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reasoning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3089" y="575067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decision making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0468" y="4022974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4931" y="1718388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attention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4180" y="491648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social cognition</a:t>
            </a:r>
          </a:p>
        </p:txBody>
      </p:sp>
      <p:sp>
        <p:nvSpPr>
          <p:cNvPr id="3" name="Oval 2"/>
          <p:cNvSpPr/>
          <p:nvPr/>
        </p:nvSpPr>
        <p:spPr>
          <a:xfrm rot="19074211">
            <a:off x="4197594" y="1214808"/>
            <a:ext cx="2149806" cy="3009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489" y="1316253"/>
            <a:ext cx="1029161" cy="10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59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2256" y="3784454"/>
            <a:ext cx="5690428" cy="1364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reasoning task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3377" y="1840089"/>
            <a:ext cx="2274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A has property P</a:t>
            </a:r>
          </a:p>
          <a:p>
            <a:endParaRPr lang="en-US" dirty="0"/>
          </a:p>
          <a:p>
            <a:r>
              <a:rPr lang="en-US" dirty="0"/>
              <a:t>Item X has property P</a:t>
            </a:r>
          </a:p>
        </p:txBody>
      </p:sp>
      <p:cxnSp>
        <p:nvCxnSpPr>
          <p:cNvPr id="5" name="Straight Connector 4"/>
          <p:cNvCxnSpPr>
            <a:stCxn id="3" idx="1"/>
            <a:endCxn id="3" idx="3"/>
          </p:cNvCxnSpPr>
          <p:nvPr/>
        </p:nvCxnSpPr>
        <p:spPr>
          <a:xfrm>
            <a:off x="1343377" y="2301754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331" y="1881698"/>
            <a:ext cx="1121592" cy="84011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949244" y="2301754"/>
            <a:ext cx="4515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121" y="1881697"/>
            <a:ext cx="1262462" cy="8401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26594" y="3822331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2455" y="382233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25%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93732" y="382233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50%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85009" y="382233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1216" y="3822331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04711" y="1704622"/>
            <a:ext cx="7236178" cy="3228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19022" y="5588000"/>
            <a:ext cx="444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Participants are first asked to </a:t>
            </a:r>
            <a:r>
              <a:rPr lang="en-US"/>
              <a:t>rate an inductive </a:t>
            </a:r>
            <a:r>
              <a:rPr lang="en-US" dirty="0"/>
              <a:t>argument with a </a:t>
            </a:r>
            <a:r>
              <a:rPr lang="en-US"/>
              <a:t>single premise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331553" y="5149272"/>
            <a:ext cx="0" cy="38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50835" y="3434061"/>
            <a:ext cx="422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</a:t>
            </a:r>
            <a:r>
              <a:rPr lang="en-US"/>
              <a:t>likely is it that item X has property P?</a:t>
            </a:r>
          </a:p>
        </p:txBody>
      </p:sp>
    </p:spTree>
    <p:extLst>
      <p:ext uri="{BB962C8B-B14F-4D97-AF65-F5344CB8AC3E}">
        <p14:creationId xmlns:p14="http://schemas.microsoft.com/office/powerpoint/2010/main" val="1296462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3377" y="1843809"/>
            <a:ext cx="2274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A has property P</a:t>
            </a:r>
          </a:p>
          <a:p>
            <a:r>
              <a:rPr lang="en-US" dirty="0"/>
              <a:t>Item B has property P</a:t>
            </a:r>
          </a:p>
          <a:p>
            <a:endParaRPr lang="en-US" dirty="0"/>
          </a:p>
          <a:p>
            <a:r>
              <a:rPr lang="en-US" dirty="0"/>
              <a:t>Item X has property 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reasoning task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43377" y="2583979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31" y="1881698"/>
            <a:ext cx="1121592" cy="84011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949244" y="2301754"/>
            <a:ext cx="4515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121" y="1881697"/>
            <a:ext cx="1262462" cy="8401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913" y="2753073"/>
            <a:ext cx="1146428" cy="64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2256" y="3784454"/>
            <a:ext cx="5690428" cy="13648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50835" y="3434061"/>
            <a:ext cx="422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</a:t>
            </a:r>
            <a:r>
              <a:rPr lang="en-US"/>
              <a:t>likely is it that item X has property P?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26594" y="3822331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2455" y="382233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25%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93732" y="382233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50%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85009" y="382233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4711" y="1704622"/>
            <a:ext cx="7236178" cy="3228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19022" y="5588000"/>
            <a:ext cx="333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second item is added and they are asked to revise their estimate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331553" y="5149272"/>
            <a:ext cx="0" cy="38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71216" y="3822331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043294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65885" y="1968955"/>
            <a:ext cx="2274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A has property P</a:t>
            </a:r>
          </a:p>
          <a:p>
            <a:r>
              <a:rPr lang="en-US" dirty="0"/>
              <a:t>Item B has property P</a:t>
            </a:r>
          </a:p>
          <a:p>
            <a:endParaRPr lang="en-US" dirty="0"/>
          </a:p>
          <a:p>
            <a:r>
              <a:rPr lang="en-US" dirty="0"/>
              <a:t>Item X has property 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65885" y="2709125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22" y="2045202"/>
            <a:ext cx="799252" cy="598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093" y="2054904"/>
            <a:ext cx="885057" cy="588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62" y="2709125"/>
            <a:ext cx="821712" cy="4601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21" y="4765687"/>
            <a:ext cx="799252" cy="59866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481323" y="2344535"/>
            <a:ext cx="2007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00" y="4775389"/>
            <a:ext cx="885057" cy="5889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56195" y="4441024"/>
            <a:ext cx="2274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A has property P</a:t>
            </a:r>
          </a:p>
          <a:p>
            <a:endParaRPr lang="en-US" dirty="0"/>
          </a:p>
          <a:p>
            <a:r>
              <a:rPr lang="en-US" dirty="0"/>
              <a:t>Item X has property P</a:t>
            </a:r>
          </a:p>
        </p:txBody>
      </p:sp>
      <p:cxnSp>
        <p:nvCxnSpPr>
          <p:cNvPr id="17" name="Straight Connector 16"/>
          <p:cNvCxnSpPr>
            <a:stCxn id="17" idx="1"/>
            <a:endCxn id="17" idx="3"/>
          </p:cNvCxnSpPr>
          <p:nvPr/>
        </p:nvCxnSpPr>
        <p:spPr>
          <a:xfrm>
            <a:off x="2956195" y="4902689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 rot="10800000">
            <a:off x="2610765" y="3581540"/>
            <a:ext cx="1061155" cy="541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6401" y="4375767"/>
            <a:ext cx="4944533" cy="11219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6400" y="1895802"/>
            <a:ext cx="4944534" cy="1433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8593" y="4049400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Argument 1a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7917" y="1503899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Argument 1b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81322" y="5065020"/>
            <a:ext cx="2007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982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65885" y="1968955"/>
            <a:ext cx="2274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A has property P</a:t>
            </a:r>
          </a:p>
          <a:p>
            <a:r>
              <a:rPr lang="en-US" dirty="0"/>
              <a:t>Item B has property P</a:t>
            </a:r>
          </a:p>
          <a:p>
            <a:endParaRPr lang="en-US" dirty="0"/>
          </a:p>
          <a:p>
            <a:r>
              <a:rPr lang="en-US" dirty="0"/>
              <a:t>Item X has property 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65885" y="2709125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22" y="2045202"/>
            <a:ext cx="799252" cy="598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093" y="2054904"/>
            <a:ext cx="885057" cy="588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62" y="2709125"/>
            <a:ext cx="821712" cy="4601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21" y="4765687"/>
            <a:ext cx="799252" cy="59866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481323" y="2344535"/>
            <a:ext cx="2007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00" y="4775389"/>
            <a:ext cx="885057" cy="5889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56195" y="4441024"/>
            <a:ext cx="2274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A has property P</a:t>
            </a:r>
          </a:p>
          <a:p>
            <a:endParaRPr lang="en-US" dirty="0"/>
          </a:p>
          <a:p>
            <a:r>
              <a:rPr lang="en-US" dirty="0"/>
              <a:t>Item X has property P</a:t>
            </a:r>
          </a:p>
        </p:txBody>
      </p:sp>
      <p:cxnSp>
        <p:nvCxnSpPr>
          <p:cNvPr id="17" name="Straight Connector 16"/>
          <p:cNvCxnSpPr>
            <a:stCxn id="17" idx="1"/>
            <a:endCxn id="17" idx="3"/>
          </p:cNvCxnSpPr>
          <p:nvPr/>
        </p:nvCxnSpPr>
        <p:spPr>
          <a:xfrm>
            <a:off x="2956195" y="4902689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 rot="10800000">
            <a:off x="2610765" y="3581540"/>
            <a:ext cx="1061155" cy="541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6401" y="4375767"/>
            <a:ext cx="4944533" cy="11219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6400" y="1895802"/>
            <a:ext cx="4944534" cy="1433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8593" y="4049400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Argument 1a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7917" y="1503899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Argument 1b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81322" y="5065020"/>
            <a:ext cx="2007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953957" y="1895802"/>
            <a:ext cx="0" cy="36018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12004" y="3522131"/>
            <a:ext cx="140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: no change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53668" y="1596721"/>
            <a:ext cx="160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&gt;0 : </a:t>
            </a:r>
            <a:r>
              <a:rPr lang="en-US" dirty="0">
                <a:solidFill>
                  <a:srgbClr val="FF0000"/>
                </a:solidFill>
              </a:rPr>
              <a:t>premise monotonicity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53668" y="5065020"/>
            <a:ext cx="194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&lt;0 : </a:t>
            </a:r>
            <a:r>
              <a:rPr lang="en-US" dirty="0">
                <a:solidFill>
                  <a:schemeClr val="accent6"/>
                </a:solidFill>
              </a:rPr>
              <a:t>premise non- monotonicity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 is the </a:t>
            </a:r>
            <a:r>
              <a:rPr lang="en-US" i="1" u="sng" dirty="0"/>
              <a:t>difference</a:t>
            </a:r>
            <a:r>
              <a:rPr lang="en-US" dirty="0"/>
              <a:t> score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3839" y="3452437"/>
            <a:ext cx="1359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 b minus response a</a:t>
            </a:r>
          </a:p>
        </p:txBody>
      </p:sp>
    </p:spTree>
    <p:extLst>
      <p:ext uri="{BB962C8B-B14F-4D97-AF65-F5344CB8AC3E}">
        <p14:creationId xmlns:p14="http://schemas.microsoft.com/office/powerpoint/2010/main" val="731012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hypothesis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3671" y="4997652"/>
            <a:ext cx="1238711" cy="136605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 flipH="1">
            <a:off x="2730282" y="3351925"/>
            <a:ext cx="2135229" cy="2170712"/>
          </a:xfrm>
          <a:prstGeom prst="wedgeRoundRectCallout">
            <a:avLst>
              <a:gd name="adj1" fmla="val 64644"/>
              <a:gd name="adj2" fmla="val 65527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8174" y="3768311"/>
            <a:ext cx="2983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a helpful human makes an argument, the </a:t>
            </a:r>
            <a:r>
              <a:rPr lang="en-US" i="1" dirty="0"/>
              <a:t>similarity</a:t>
            </a:r>
            <a:r>
              <a:rPr lang="en-US" dirty="0"/>
              <a:t> between premise items will be deemed </a:t>
            </a:r>
            <a:r>
              <a:rPr lang="en-US" dirty="0">
                <a:solidFill>
                  <a:schemeClr val="accent6"/>
                </a:solidFill>
              </a:rPr>
              <a:t>relevant</a:t>
            </a:r>
            <a:r>
              <a:rPr lang="en-US" dirty="0"/>
              <a:t>, and the premise </a:t>
            </a:r>
            <a:r>
              <a:rPr lang="en-US" dirty="0">
                <a:solidFill>
                  <a:schemeClr val="accent6"/>
                </a:solidFill>
              </a:rPr>
              <a:t>non-monotonicity</a:t>
            </a:r>
            <a:r>
              <a:rPr lang="en-US" dirty="0"/>
              <a:t> effect will appear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78" y="2056915"/>
            <a:ext cx="1839436" cy="18167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110609" y="2066800"/>
            <a:ext cx="619673" cy="425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13041" y="2191826"/>
            <a:ext cx="761894" cy="529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025" y="1342277"/>
            <a:ext cx="1121592" cy="8401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617" y="2262220"/>
            <a:ext cx="1141114" cy="6390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53359" y="1423916"/>
            <a:ext cx="3693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an indifferent world generates </a:t>
            </a:r>
            <a:r>
              <a:rPr lang="en-US" dirty="0">
                <a:solidFill>
                  <a:srgbClr val="FF0000"/>
                </a:solidFill>
              </a:rPr>
              <a:t>random</a:t>
            </a:r>
            <a:r>
              <a:rPr lang="en-US" dirty="0"/>
              <a:t> data, the </a:t>
            </a:r>
            <a:r>
              <a:rPr lang="en-US" i="1" dirty="0"/>
              <a:t>similarity</a:t>
            </a:r>
            <a:r>
              <a:rPr lang="en-US" dirty="0"/>
              <a:t> between premise items will be deemed </a:t>
            </a:r>
            <a:r>
              <a:rPr lang="en-US" i="1" dirty="0"/>
              <a:t>irrelevant</a:t>
            </a:r>
            <a:r>
              <a:rPr lang="en-US" dirty="0"/>
              <a:t>, and people will revert to </a:t>
            </a:r>
            <a:r>
              <a:rPr lang="en-US" dirty="0">
                <a:solidFill>
                  <a:srgbClr val="FF0000"/>
                </a:solidFill>
              </a:rPr>
              <a:t>premise monotonicity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617" y="3646295"/>
            <a:ext cx="1121592" cy="8401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209" y="4566238"/>
            <a:ext cx="1141114" cy="6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19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>
            <a:off x="6841067" y="1895802"/>
            <a:ext cx="0" cy="36018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99114" y="3522131"/>
            <a:ext cx="140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: no change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40778" y="1596721"/>
            <a:ext cx="160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&gt;0 : </a:t>
            </a:r>
            <a:r>
              <a:rPr lang="en-US" dirty="0">
                <a:solidFill>
                  <a:srgbClr val="FF0000"/>
                </a:solidFill>
              </a:rPr>
              <a:t>premise monotonicity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40778" y="5065020"/>
            <a:ext cx="194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&lt;0 : </a:t>
            </a:r>
            <a:r>
              <a:rPr lang="en-US" dirty="0">
                <a:solidFill>
                  <a:schemeClr val="accent6"/>
                </a:solidFill>
              </a:rPr>
              <a:t>premise non- monotonicity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3671" y="4997652"/>
            <a:ext cx="1238711" cy="1366055"/>
          </a:xfrm>
          <a:prstGeom prst="rect">
            <a:avLst/>
          </a:prstGeom>
        </p:spPr>
      </p:pic>
      <p:sp>
        <p:nvSpPr>
          <p:cNvPr id="40" name="Rounded Rectangular Callout 39"/>
          <p:cNvSpPr/>
          <p:nvPr/>
        </p:nvSpPr>
        <p:spPr>
          <a:xfrm flipH="1">
            <a:off x="2730282" y="3351925"/>
            <a:ext cx="2135229" cy="2170712"/>
          </a:xfrm>
          <a:prstGeom prst="wedgeRoundRectCallout">
            <a:avLst>
              <a:gd name="adj1" fmla="val 64644"/>
              <a:gd name="adj2" fmla="val 65527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78" y="2056915"/>
            <a:ext cx="1839436" cy="1816727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flipV="1">
            <a:off x="2110609" y="2066800"/>
            <a:ext cx="619673" cy="425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113041" y="2191826"/>
            <a:ext cx="761894" cy="529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025" y="1342277"/>
            <a:ext cx="1121592" cy="8401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617" y="2262220"/>
            <a:ext cx="1141114" cy="6390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617" y="3646295"/>
            <a:ext cx="1121592" cy="8401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209" y="4566238"/>
            <a:ext cx="1141114" cy="63902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26513" y="1166379"/>
            <a:ext cx="219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Participant believes </a:t>
            </a:r>
            <a:r>
              <a:rPr lang="en-US">
                <a:solidFill>
                  <a:srgbClr val="FF0000"/>
                </a:solidFill>
              </a:rPr>
              <a:t>data are random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9956" y="4239419"/>
            <a:ext cx="222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Participant believes data are relevant</a:t>
            </a:r>
          </a:p>
        </p:txBody>
      </p:sp>
      <p:sp>
        <p:nvSpPr>
          <p:cNvPr id="51" name="Right Arrow 50"/>
          <p:cNvSpPr/>
          <p:nvPr/>
        </p:nvSpPr>
        <p:spPr>
          <a:xfrm>
            <a:off x="4953360" y="1657689"/>
            <a:ext cx="1399822" cy="8344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5153378" y="4580430"/>
            <a:ext cx="1399822" cy="83444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265333" y="3522132"/>
            <a:ext cx="48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DV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91673" y="357520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Manipulated variable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1727200" y="734963"/>
            <a:ext cx="1557" cy="431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7392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1" y="880533"/>
            <a:ext cx="7886700" cy="1314254"/>
          </a:xfrm>
        </p:spPr>
        <p:txBody>
          <a:bodyPr>
            <a:normAutofit/>
          </a:bodyPr>
          <a:lstStyle/>
          <a:p>
            <a:r>
              <a:rPr lang="en-US" dirty="0"/>
              <a:t>Okay</a:t>
            </a:r>
            <a:r>
              <a:rPr lang="is-IS" dirty="0"/>
              <a:t>… but how do we manipulate people’s beliefs???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1" y="2470504"/>
            <a:ext cx="2734362" cy="35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420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282"/>
            <a:ext cx="7886700" cy="1287692"/>
          </a:xfrm>
        </p:spPr>
        <p:txBody>
          <a:bodyPr>
            <a:normAutofit/>
          </a:bodyPr>
          <a:lstStyle/>
          <a:p>
            <a:r>
              <a:rPr lang="en-AU" dirty="0"/>
              <a:t>Problem: </a:t>
            </a:r>
            <a:r>
              <a:rPr lang="is-IS" dirty="0"/>
              <a:t>an </a:t>
            </a:r>
            <a:r>
              <a:rPr lang="is-IS" i="1" dirty="0"/>
              <a:t>experiment</a:t>
            </a:r>
            <a:r>
              <a:rPr lang="is-IS" dirty="0"/>
              <a:t> is designed by an experimenter....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45" y="3309982"/>
            <a:ext cx="1839436" cy="1816727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4349451" y="3793013"/>
            <a:ext cx="466020" cy="722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568021" y="3866869"/>
            <a:ext cx="391004" cy="648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292" y="2595344"/>
            <a:ext cx="1121592" cy="8401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780" y="2595343"/>
            <a:ext cx="1500198" cy="840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0223" y="3946514"/>
            <a:ext cx="2755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It’s going to be hard to convince people that </a:t>
            </a:r>
            <a:r>
              <a:rPr lang="en-US" sz="2000" i="1" u="sng" dirty="0"/>
              <a:t>anything</a:t>
            </a:r>
            <a:r>
              <a:rPr lang="en-US" sz="2000" dirty="0"/>
              <a:t> in a psychology experiment is truly random!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059855" y="2920301"/>
            <a:ext cx="619673" cy="425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062287" y="3045327"/>
            <a:ext cx="761894" cy="529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58872" y="273995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93662" y="386686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546" y="470233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730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“Cover story” manipulation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2443" y="2176741"/>
            <a:ext cx="441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What do we </a:t>
            </a:r>
            <a:r>
              <a:rPr lang="en-AU" sz="2400" b="1" i="1" u="sng" dirty="0"/>
              <a:t>tell</a:t>
            </a:r>
            <a:r>
              <a:rPr lang="en-AU" sz="2400" dirty="0"/>
              <a:t> people about the origin of the second premise?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45848" y="3541511"/>
            <a:ext cx="62998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chemeClr val="accent6"/>
                </a:solidFill>
              </a:rPr>
              <a:t>Relevant</a:t>
            </a:r>
            <a:r>
              <a:rPr lang="en-US" sz="2000" dirty="0"/>
              <a:t> story:  It is a </a:t>
            </a:r>
            <a:r>
              <a:rPr lang="en-US" sz="2000" i="1" dirty="0"/>
              <a:t>hint</a:t>
            </a:r>
            <a:r>
              <a:rPr lang="en-US" sz="2000" dirty="0"/>
              <a:t> from a previous participant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Neutral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/>
              <a:t>story: Don’t tell them where it comes from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</a:rPr>
              <a:t>Random</a:t>
            </a:r>
            <a:r>
              <a:rPr lang="en-US" sz="2000" dirty="0"/>
              <a:t> story:  It is chosen at random from a database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03196" y="1030178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/>
              <a:t>independent variable #1)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970" y="5102017"/>
            <a:ext cx="994978" cy="98269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2144889" y="4577717"/>
            <a:ext cx="313336" cy="501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0021" y="2212622"/>
            <a:ext cx="855897" cy="94388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888037" y="2978252"/>
            <a:ext cx="436098" cy="49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03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“Experience” manipulation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2443" y="2176741"/>
            <a:ext cx="441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What do we </a:t>
            </a:r>
            <a:r>
              <a:rPr lang="en-AU" sz="2400" b="1" i="1" u="sng" dirty="0"/>
              <a:t>show</a:t>
            </a:r>
            <a:r>
              <a:rPr lang="en-AU" sz="2400" b="1" i="1" dirty="0"/>
              <a:t> </a:t>
            </a:r>
            <a:r>
              <a:rPr lang="en-AU" sz="2400" dirty="0"/>
              <a:t>people about the nature of the second premise?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45848" y="3541511"/>
            <a:ext cx="5894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chemeClr val="accent6"/>
                </a:solidFill>
              </a:rPr>
              <a:t>Relevant</a:t>
            </a:r>
            <a:r>
              <a:rPr lang="en-US" sz="2000" dirty="0"/>
              <a:t> data: Previous examples have been helpful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</a:rPr>
              <a:t>Random</a:t>
            </a:r>
            <a:r>
              <a:rPr lang="en-US" sz="2000" dirty="0"/>
              <a:t> data: Previous examples have been stupid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03196" y="1030178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(independent variable #2)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59" y="5081474"/>
            <a:ext cx="994978" cy="98269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1825278" y="4557174"/>
            <a:ext cx="313336" cy="501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0021" y="2212622"/>
            <a:ext cx="855897" cy="94388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888037" y="2978252"/>
            <a:ext cx="436098" cy="49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4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topics to tasks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336" y="2592371"/>
            <a:ext cx="3002844" cy="2978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3101" y="2091907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sensation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6820" y="2875189"/>
            <a:ext cx="153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perception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5413" y="2412099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>
                    <a:lumMod val="85000"/>
                  </a:schemeClr>
                </a:solidFill>
              </a:rPr>
              <a:t>similarity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2719" y="3220104"/>
            <a:ext cx="137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reasoning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5601" y="2592371"/>
            <a:ext cx="217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57729" y="2921355"/>
            <a:ext cx="194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Property induction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5514" y="3250339"/>
            <a:ext cx="212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Argument evaluation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45514" y="3554949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Etc</a:t>
            </a:r>
            <a:r>
              <a:rPr lang="is-IS" dirty="0"/>
              <a:t>…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9" idx="3"/>
            <a:endCxn id="3" idx="1"/>
          </p:cNvCxnSpPr>
          <p:nvPr/>
        </p:nvCxnSpPr>
        <p:spPr>
          <a:xfrm flipV="1">
            <a:off x="6417070" y="2777037"/>
            <a:ext cx="318531" cy="67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</p:cNvCxnSpPr>
          <p:nvPr/>
        </p:nvCxnSpPr>
        <p:spPr>
          <a:xfrm flipV="1">
            <a:off x="6417070" y="3134302"/>
            <a:ext cx="331232" cy="316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2" idx="1"/>
          </p:cNvCxnSpPr>
          <p:nvPr/>
        </p:nvCxnSpPr>
        <p:spPr>
          <a:xfrm flipV="1">
            <a:off x="6417070" y="3435005"/>
            <a:ext cx="328444" cy="15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</p:cNvCxnSpPr>
          <p:nvPr/>
        </p:nvCxnSpPr>
        <p:spPr>
          <a:xfrm>
            <a:off x="6417070" y="3450937"/>
            <a:ext cx="218204" cy="351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40468" y="4022974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learning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04931" y="1718388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attention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63089" y="575067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decision making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94180" y="491648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social cognition</a:t>
            </a:r>
          </a:p>
        </p:txBody>
      </p:sp>
    </p:spTree>
    <p:extLst>
      <p:ext uri="{BB962C8B-B14F-4D97-AF65-F5344CB8AC3E}">
        <p14:creationId xmlns:p14="http://schemas.microsoft.com/office/powerpoint/2010/main" val="2140886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“Flow” of the experiment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6248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248" y="279399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82043" y="1828799"/>
            <a:ext cx="903101" cy="1560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133593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25334" y="2438399"/>
            <a:ext cx="4334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“a” arguments have one premise; when the second premise is added to create the “b” argument, we “remind” the participants that the data [</a:t>
            </a:r>
            <a:r>
              <a:rPr lang="en-US" dirty="0">
                <a:solidFill>
                  <a:schemeClr val="accent6"/>
                </a:solidFill>
              </a:rPr>
              <a:t>is a hint </a:t>
            </a:r>
            <a:r>
              <a:rPr lang="en-US" dirty="0"/>
              <a:t>/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???</a:t>
            </a:r>
            <a:r>
              <a:rPr lang="en-US" dirty="0"/>
              <a:t> / </a:t>
            </a:r>
            <a:r>
              <a:rPr lang="en-US" dirty="0">
                <a:solidFill>
                  <a:srgbClr val="FF0000"/>
                </a:solidFill>
              </a:rPr>
              <a:t>is random </a:t>
            </a:r>
            <a:r>
              <a:rPr lang="en-US" dirty="0"/>
              <a:t>]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2720616" y="2793997"/>
            <a:ext cx="86924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725334" y="1757022"/>
            <a:ext cx="3930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Cover story manipulation appears here:</a:t>
            </a:r>
          </a:p>
        </p:txBody>
      </p:sp>
    </p:spTree>
    <p:extLst>
      <p:ext uri="{BB962C8B-B14F-4D97-AF65-F5344CB8AC3E}">
        <p14:creationId xmlns:p14="http://schemas.microsoft.com/office/powerpoint/2010/main" val="460053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6248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248" y="279399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3671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2a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3107" y="279262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2b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5440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3a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4701" y="279268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3b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2155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4a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2848" y="278155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4b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18289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5a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19650" y="278414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5b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71929" y="194977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6a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7817" y="279543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6b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585144" y="2288893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836103" y="2288893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083507" y="2319106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338369" y="2288893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576234" y="2303208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82043" y="1828799"/>
            <a:ext cx="903101" cy="1560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29824" y="1828799"/>
            <a:ext cx="903101" cy="1560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71963" y="1828798"/>
            <a:ext cx="903101" cy="15604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34268" y="1828798"/>
            <a:ext cx="903101" cy="15604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73133" y="1828798"/>
            <a:ext cx="903101" cy="1560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911998" y="1828798"/>
            <a:ext cx="903101" cy="15604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133593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347149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00216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75859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095060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370704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21591" y="3870854"/>
            <a:ext cx="283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participant </a:t>
            </a:r>
            <a:r>
              <a:rPr lang="en-US"/>
              <a:t>is shown 6 of these argument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235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6248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248" y="279399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3671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2a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3107" y="279262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2b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5440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3a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4701" y="279268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3b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2155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4a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2848" y="278155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4b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18289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5a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19650" y="278414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5b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71929" y="194977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6a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7817" y="279543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6b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585144" y="2288893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836103" y="2288893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083507" y="2319106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338369" y="2288893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576234" y="2303208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82043" y="1828799"/>
            <a:ext cx="903101" cy="1560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29824" y="1828799"/>
            <a:ext cx="903101" cy="1560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71963" y="1828798"/>
            <a:ext cx="903101" cy="15604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34268" y="1828798"/>
            <a:ext cx="903101" cy="15604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73133" y="1828798"/>
            <a:ext cx="903101" cy="1560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911998" y="1828798"/>
            <a:ext cx="903101" cy="15604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133593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347149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00216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75859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095060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370704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01092" y="4172220"/>
            <a:ext cx="89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“Filler”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140929" y="3737459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23811" y="4136515"/>
            <a:ext cx="89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“Filler”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363648" y="3701754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443404" y="4157345"/>
            <a:ext cx="89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“Filler”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883241" y="3722584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50924" y="1632535"/>
            <a:ext cx="1577040" cy="195297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45671" y="1684937"/>
            <a:ext cx="2662862" cy="195297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610162" y="1588529"/>
            <a:ext cx="315556" cy="195297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42320" y="4952753"/>
            <a:ext cx="7125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experience manipulation appears here:  the 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arguments were “filler” items designed to highlight the [</a:t>
            </a:r>
            <a:r>
              <a:rPr lang="en-US" dirty="0">
                <a:solidFill>
                  <a:schemeClr val="accent6"/>
                </a:solidFill>
              </a:rPr>
              <a:t>relevance </a:t>
            </a:r>
            <a:r>
              <a:rPr lang="en-US" dirty="0"/>
              <a:t>/ </a:t>
            </a:r>
            <a:r>
              <a:rPr lang="en-US" dirty="0">
                <a:solidFill>
                  <a:srgbClr val="FF0000"/>
                </a:solidFill>
              </a:rPr>
              <a:t>randomness</a:t>
            </a:r>
            <a:r>
              <a:rPr lang="en-US"/>
              <a:t>] of the second premise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219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706" y="273191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706" y="358422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7501" y="2619021"/>
            <a:ext cx="903101" cy="1560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459051" y="3228621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26550" y="4962442"/>
            <a:ext cx="89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“Filler”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466387" y="4527681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86146" y="1203003"/>
            <a:ext cx="267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“filler” trial with a </a:t>
            </a:r>
            <a:r>
              <a:rPr lang="en-US" dirty="0">
                <a:solidFill>
                  <a:schemeClr val="accent6"/>
                </a:solidFill>
              </a:rPr>
              <a:t>relevant</a:t>
            </a:r>
            <a:r>
              <a:rPr lang="en-US" dirty="0"/>
              <a:t> second premise: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22013" y="1203002"/>
            <a:ext cx="267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“filler” trial with a </a:t>
            </a:r>
            <a:r>
              <a:rPr lang="en-US" dirty="0">
                <a:solidFill>
                  <a:srgbClr val="FF0000"/>
                </a:solidFill>
              </a:rPr>
              <a:t>random </a:t>
            </a:r>
            <a:r>
              <a:rPr lang="en-US" dirty="0"/>
              <a:t>second premise: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5900" y="451555"/>
            <a:ext cx="307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/>
              <a:t>“experience” manipulation</a:t>
            </a:r>
          </a:p>
        </p:txBody>
      </p:sp>
      <p:cxnSp>
        <p:nvCxnSpPr>
          <p:cNvPr id="49" name="Straight Arrow Connector 48"/>
          <p:cNvCxnSpPr>
            <a:stCxn id="2" idx="2"/>
            <a:endCxn id="30" idx="0"/>
          </p:cNvCxnSpPr>
          <p:nvPr/>
        </p:nvCxnSpPr>
        <p:spPr>
          <a:xfrm flipH="1">
            <a:off x="4124984" y="820887"/>
            <a:ext cx="1338837" cy="382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" idx="2"/>
          </p:cNvCxnSpPr>
          <p:nvPr/>
        </p:nvCxnSpPr>
        <p:spPr>
          <a:xfrm>
            <a:off x="5463821" y="820887"/>
            <a:ext cx="1537921" cy="359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4721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706" y="273191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706" y="358422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7501" y="2619021"/>
            <a:ext cx="903101" cy="1560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459051" y="3228621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26550" y="4962442"/>
            <a:ext cx="89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“Filler”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466387" y="4527681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86146" y="1203003"/>
            <a:ext cx="267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“filler” trial with a </a:t>
            </a:r>
            <a:r>
              <a:rPr lang="en-US" dirty="0">
                <a:solidFill>
                  <a:schemeClr val="accent6"/>
                </a:solidFill>
              </a:rPr>
              <a:t>relevant</a:t>
            </a:r>
            <a:r>
              <a:rPr lang="en-US" dirty="0"/>
              <a:t> second premise: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22013" y="1203002"/>
            <a:ext cx="267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“filler” trial with a </a:t>
            </a:r>
            <a:r>
              <a:rPr lang="en-US" dirty="0">
                <a:solidFill>
                  <a:srgbClr val="FF0000"/>
                </a:solidFill>
              </a:rPr>
              <a:t>random </a:t>
            </a:r>
            <a:r>
              <a:rPr lang="en-US" dirty="0"/>
              <a:t>second premise: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5900" y="451555"/>
            <a:ext cx="307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/>
              <a:t>“experience” manipulation</a:t>
            </a:r>
          </a:p>
        </p:txBody>
      </p:sp>
      <p:cxnSp>
        <p:nvCxnSpPr>
          <p:cNvPr id="49" name="Straight Arrow Connector 48"/>
          <p:cNvCxnSpPr>
            <a:stCxn id="2" idx="2"/>
            <a:endCxn id="30" idx="0"/>
          </p:cNvCxnSpPr>
          <p:nvPr/>
        </p:nvCxnSpPr>
        <p:spPr>
          <a:xfrm flipH="1">
            <a:off x="4124984" y="820887"/>
            <a:ext cx="1338837" cy="382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" idx="2"/>
          </p:cNvCxnSpPr>
          <p:nvPr/>
        </p:nvCxnSpPr>
        <p:spPr>
          <a:xfrm>
            <a:off x="5463821" y="820887"/>
            <a:ext cx="1537921" cy="359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90149" y="2249689"/>
            <a:ext cx="267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Eagles have multiple </a:t>
            </a:r>
            <a:r>
              <a:rPr lang="en-US" dirty="0" err="1"/>
              <a:t>foveas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88858" y="2619021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149" y="2648000"/>
            <a:ext cx="270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Doves have multiple </a:t>
            </a:r>
            <a:r>
              <a:rPr lang="en-US" dirty="0" err="1"/>
              <a:t>foveas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90149" y="3525751"/>
            <a:ext cx="2733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Eagles have multiple </a:t>
            </a:r>
            <a:r>
              <a:rPr lang="en-US" dirty="0" err="1"/>
              <a:t>foveas</a:t>
            </a:r>
            <a:endParaRPr lang="en-US" dirty="0"/>
          </a:p>
          <a:p>
            <a:r>
              <a:rPr lang="en-US" dirty="0"/>
              <a:t>Hawks have multiple </a:t>
            </a:r>
            <a:r>
              <a:rPr lang="en-US" dirty="0" err="1"/>
              <a:t>foveas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88858" y="4177308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90149" y="4158349"/>
            <a:ext cx="270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Doves have multiple </a:t>
            </a:r>
            <a:r>
              <a:rPr lang="en-US" dirty="0" err="1"/>
              <a:t>foveas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919603" y="3144661"/>
            <a:ext cx="1" cy="33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64931" y="2178326"/>
            <a:ext cx="3098890" cy="257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3822" y="2219104"/>
            <a:ext cx="1892216" cy="392652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467922" y="803236"/>
            <a:ext cx="3439011" cy="128520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551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706" y="273191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706" y="358422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7501" y="2619021"/>
            <a:ext cx="903101" cy="1560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459051" y="3228621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26550" y="4962442"/>
            <a:ext cx="89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“Filler”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466387" y="4527681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86146" y="1203003"/>
            <a:ext cx="267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“filler” trial with a </a:t>
            </a:r>
            <a:r>
              <a:rPr lang="en-US" dirty="0">
                <a:solidFill>
                  <a:schemeClr val="accent6"/>
                </a:solidFill>
              </a:rPr>
              <a:t>relevant</a:t>
            </a:r>
            <a:r>
              <a:rPr lang="en-US" dirty="0"/>
              <a:t> second premise: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22013" y="1203002"/>
            <a:ext cx="267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“filler” trial with a </a:t>
            </a:r>
            <a:r>
              <a:rPr lang="en-US" dirty="0">
                <a:solidFill>
                  <a:srgbClr val="FF0000"/>
                </a:solidFill>
              </a:rPr>
              <a:t>random </a:t>
            </a:r>
            <a:r>
              <a:rPr lang="en-US" dirty="0"/>
              <a:t>second premise: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5900" y="451555"/>
            <a:ext cx="307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/>
              <a:t>“experience” manipulation</a:t>
            </a:r>
          </a:p>
        </p:txBody>
      </p:sp>
      <p:cxnSp>
        <p:nvCxnSpPr>
          <p:cNvPr id="49" name="Straight Arrow Connector 48"/>
          <p:cNvCxnSpPr>
            <a:stCxn id="2" idx="2"/>
            <a:endCxn id="30" idx="0"/>
          </p:cNvCxnSpPr>
          <p:nvPr/>
        </p:nvCxnSpPr>
        <p:spPr>
          <a:xfrm flipH="1">
            <a:off x="4124984" y="820887"/>
            <a:ext cx="1338837" cy="382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" idx="2"/>
          </p:cNvCxnSpPr>
          <p:nvPr/>
        </p:nvCxnSpPr>
        <p:spPr>
          <a:xfrm>
            <a:off x="5463821" y="820887"/>
            <a:ext cx="1537921" cy="359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90149" y="2249689"/>
            <a:ext cx="267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Eagles have multiple </a:t>
            </a:r>
            <a:r>
              <a:rPr lang="en-US" dirty="0" err="1"/>
              <a:t>foveas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88858" y="2619021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149" y="2648000"/>
            <a:ext cx="270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Doves have multiple </a:t>
            </a:r>
            <a:r>
              <a:rPr lang="en-US" dirty="0" err="1"/>
              <a:t>foveas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90149" y="3525751"/>
            <a:ext cx="2733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Eagles have multiple </a:t>
            </a:r>
            <a:r>
              <a:rPr lang="en-US" dirty="0" err="1"/>
              <a:t>foveas</a:t>
            </a:r>
            <a:endParaRPr lang="en-US" dirty="0"/>
          </a:p>
          <a:p>
            <a:r>
              <a:rPr lang="en-US" dirty="0"/>
              <a:t>Hawks have multiple </a:t>
            </a:r>
            <a:r>
              <a:rPr lang="en-US" dirty="0" err="1"/>
              <a:t>foveas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88858" y="4177308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90149" y="4158349"/>
            <a:ext cx="270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Doves have multiple </a:t>
            </a:r>
            <a:r>
              <a:rPr lang="en-US" dirty="0" err="1"/>
              <a:t>foveas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919603" y="3144661"/>
            <a:ext cx="1" cy="33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64931" y="2178326"/>
            <a:ext cx="3098890" cy="257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341" y="3914039"/>
            <a:ext cx="1076517" cy="7620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51" y="3914039"/>
            <a:ext cx="1017347" cy="7620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752" y="4788536"/>
            <a:ext cx="1013798" cy="1138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6675" y="5222296"/>
            <a:ext cx="358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suggests the involvement of a </a:t>
            </a:r>
            <a:r>
              <a:rPr lang="en-US" dirty="0">
                <a:solidFill>
                  <a:schemeClr val="accent6"/>
                </a:solidFill>
              </a:rPr>
              <a:t>helpful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human</a:t>
            </a:r>
            <a:r>
              <a:rPr lang="en-US" dirty="0"/>
              <a:t> because </a:t>
            </a:r>
            <a:r>
              <a:rPr lang="en-US" i="1" dirty="0"/>
              <a:t>hawks</a:t>
            </a:r>
            <a:r>
              <a:rPr lang="en-US" dirty="0"/>
              <a:t> seem relevant to the context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52739" y="4914011"/>
            <a:ext cx="855897" cy="94388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3822" y="2219104"/>
            <a:ext cx="1892216" cy="392652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467922" y="803236"/>
            <a:ext cx="3439011" cy="128520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67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706" y="273191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706" y="358422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7501" y="2619021"/>
            <a:ext cx="903101" cy="1560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459051" y="3228621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26550" y="4962442"/>
            <a:ext cx="89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“Filler”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466387" y="4527681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86146" y="1203003"/>
            <a:ext cx="267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“filler” trial with a </a:t>
            </a:r>
            <a:r>
              <a:rPr lang="en-US" dirty="0">
                <a:solidFill>
                  <a:schemeClr val="accent6"/>
                </a:solidFill>
              </a:rPr>
              <a:t>relevant</a:t>
            </a:r>
            <a:r>
              <a:rPr lang="en-US" dirty="0"/>
              <a:t> second premise: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22013" y="1203002"/>
            <a:ext cx="267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“filler” trial with a </a:t>
            </a:r>
            <a:r>
              <a:rPr lang="en-US" dirty="0">
                <a:solidFill>
                  <a:srgbClr val="FF0000"/>
                </a:solidFill>
              </a:rPr>
              <a:t>random </a:t>
            </a:r>
            <a:r>
              <a:rPr lang="en-US" dirty="0"/>
              <a:t>second premise: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5900" y="451555"/>
            <a:ext cx="307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/>
              <a:t>“experience” manipulation</a:t>
            </a:r>
          </a:p>
        </p:txBody>
      </p:sp>
      <p:cxnSp>
        <p:nvCxnSpPr>
          <p:cNvPr id="49" name="Straight Arrow Connector 48"/>
          <p:cNvCxnSpPr>
            <a:stCxn id="2" idx="2"/>
            <a:endCxn id="30" idx="0"/>
          </p:cNvCxnSpPr>
          <p:nvPr/>
        </p:nvCxnSpPr>
        <p:spPr>
          <a:xfrm flipH="1">
            <a:off x="4124984" y="820887"/>
            <a:ext cx="1338837" cy="382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" idx="2"/>
          </p:cNvCxnSpPr>
          <p:nvPr/>
        </p:nvCxnSpPr>
        <p:spPr>
          <a:xfrm>
            <a:off x="5463821" y="820887"/>
            <a:ext cx="1537921" cy="359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26016" y="2210276"/>
            <a:ext cx="267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Eagles have multiple </a:t>
            </a:r>
            <a:r>
              <a:rPr lang="en-US" dirty="0" err="1"/>
              <a:t>foveas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24725" y="2579608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26016" y="2608587"/>
            <a:ext cx="270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Doves have multiple </a:t>
            </a:r>
            <a:r>
              <a:rPr lang="en-US" dirty="0" err="1"/>
              <a:t>foveas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02489" y="3486338"/>
            <a:ext cx="2941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Eagles have multiple </a:t>
            </a:r>
            <a:r>
              <a:rPr lang="en-US" dirty="0" err="1"/>
              <a:t>foveas</a:t>
            </a:r>
            <a:endParaRPr lang="en-US" dirty="0"/>
          </a:p>
          <a:p>
            <a:r>
              <a:rPr lang="en-US" dirty="0"/>
              <a:t>Tortoises do </a:t>
            </a:r>
            <a:r>
              <a:rPr lang="en-US" i="1" dirty="0"/>
              <a:t>not</a:t>
            </a:r>
            <a:r>
              <a:rPr lang="en-US" dirty="0"/>
              <a:t> have multiple </a:t>
            </a:r>
            <a:r>
              <a:rPr lang="en-US" dirty="0" err="1"/>
              <a:t>foveas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24725" y="4453987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26016" y="4448007"/>
            <a:ext cx="270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Doves have multiple </a:t>
            </a:r>
            <a:r>
              <a:rPr lang="en-US" dirty="0" err="1"/>
              <a:t>foveas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55470" y="3105248"/>
            <a:ext cx="1" cy="33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00798" y="2138912"/>
            <a:ext cx="3098890" cy="2821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3822" y="2219104"/>
            <a:ext cx="1892216" cy="392652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024810" y="782252"/>
            <a:ext cx="3439011" cy="128520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43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706" y="273191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706" y="358422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7501" y="2619021"/>
            <a:ext cx="903101" cy="1560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459051" y="3228621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26550" y="4962442"/>
            <a:ext cx="89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“Filler”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466387" y="4527681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86146" y="1203003"/>
            <a:ext cx="267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“filler” trial with a </a:t>
            </a:r>
            <a:r>
              <a:rPr lang="en-US" dirty="0">
                <a:solidFill>
                  <a:schemeClr val="accent6"/>
                </a:solidFill>
              </a:rPr>
              <a:t>relevant</a:t>
            </a:r>
            <a:r>
              <a:rPr lang="en-US" dirty="0"/>
              <a:t> second premise: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22013" y="1203002"/>
            <a:ext cx="267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“filler” trial with a </a:t>
            </a:r>
            <a:r>
              <a:rPr lang="en-US" dirty="0">
                <a:solidFill>
                  <a:srgbClr val="FF0000"/>
                </a:solidFill>
              </a:rPr>
              <a:t>random </a:t>
            </a:r>
            <a:r>
              <a:rPr lang="en-US" dirty="0"/>
              <a:t>second premise: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5900" y="451555"/>
            <a:ext cx="307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/>
              <a:t>“experience” manipulation</a:t>
            </a:r>
          </a:p>
        </p:txBody>
      </p:sp>
      <p:cxnSp>
        <p:nvCxnSpPr>
          <p:cNvPr id="49" name="Straight Arrow Connector 48"/>
          <p:cNvCxnSpPr>
            <a:stCxn id="2" idx="2"/>
            <a:endCxn id="30" idx="0"/>
          </p:cNvCxnSpPr>
          <p:nvPr/>
        </p:nvCxnSpPr>
        <p:spPr>
          <a:xfrm flipH="1">
            <a:off x="4124984" y="820887"/>
            <a:ext cx="1338837" cy="382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" idx="2"/>
          </p:cNvCxnSpPr>
          <p:nvPr/>
        </p:nvCxnSpPr>
        <p:spPr>
          <a:xfrm>
            <a:off x="5463821" y="820887"/>
            <a:ext cx="1537921" cy="359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26016" y="2210276"/>
            <a:ext cx="267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Eagles have multiple </a:t>
            </a:r>
            <a:r>
              <a:rPr lang="en-US" dirty="0" err="1"/>
              <a:t>foveas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24725" y="2579608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26016" y="2608587"/>
            <a:ext cx="270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Doves have multiple </a:t>
            </a:r>
            <a:r>
              <a:rPr lang="en-US" dirty="0" err="1"/>
              <a:t>foveas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02489" y="3486338"/>
            <a:ext cx="2941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Eagles have multiple </a:t>
            </a:r>
            <a:r>
              <a:rPr lang="en-US" dirty="0" err="1"/>
              <a:t>foveas</a:t>
            </a:r>
            <a:endParaRPr lang="en-US" dirty="0"/>
          </a:p>
          <a:p>
            <a:r>
              <a:rPr lang="en-US" dirty="0"/>
              <a:t>Tortoises do </a:t>
            </a:r>
            <a:r>
              <a:rPr lang="en-US" i="1" dirty="0"/>
              <a:t>not</a:t>
            </a:r>
            <a:r>
              <a:rPr lang="en-US" dirty="0"/>
              <a:t> have multiple </a:t>
            </a:r>
            <a:r>
              <a:rPr lang="en-US" dirty="0" err="1"/>
              <a:t>foveas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24725" y="4453987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26016" y="4448007"/>
            <a:ext cx="270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Doves have multiple </a:t>
            </a:r>
            <a:r>
              <a:rPr lang="en-US" dirty="0" err="1"/>
              <a:t>foveas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55470" y="3105248"/>
            <a:ext cx="1" cy="33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00798" y="2138912"/>
            <a:ext cx="3098890" cy="2821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370" y="3726239"/>
            <a:ext cx="1076517" cy="7620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780" y="3726239"/>
            <a:ext cx="1017347" cy="762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69058" y="5222296"/>
            <a:ext cx="4188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</a:t>
            </a:r>
            <a:r>
              <a:rPr lang="en-US" i="1" u="sng" dirty="0"/>
              <a:t>worst</a:t>
            </a:r>
            <a:r>
              <a:rPr lang="en-US" dirty="0"/>
              <a:t> hint ever.  Why would anyone think </a:t>
            </a:r>
            <a:r>
              <a:rPr lang="en-US" i="1" u="sng" dirty="0"/>
              <a:t>tortoises</a:t>
            </a:r>
            <a:r>
              <a:rPr lang="en-US" dirty="0"/>
              <a:t> are relevant? Clearly, the second premise is </a:t>
            </a:r>
            <a:r>
              <a:rPr lang="en-US" dirty="0">
                <a:solidFill>
                  <a:srgbClr val="FF0000"/>
                </a:solidFill>
              </a:rPr>
              <a:t>randomly chosen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3822" y="2219104"/>
            <a:ext cx="1892216" cy="392652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024810" y="782252"/>
            <a:ext cx="3439011" cy="128520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605" y="4610932"/>
            <a:ext cx="1817515" cy="11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748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9" name="Table 909"/>
          <p:cNvGraphicFramePr/>
          <p:nvPr>
            <p:extLst>
              <p:ext uri="{D42A27DB-BD31-4B8C-83A1-F6EECF244321}">
                <p14:modId xmlns:p14="http://schemas.microsoft.com/office/powerpoint/2010/main" val="43575770"/>
              </p:ext>
            </p:extLst>
          </p:nvPr>
        </p:nvGraphicFramePr>
        <p:xfrm>
          <a:off x="2344527" y="2022167"/>
          <a:ext cx="4454946" cy="2683215"/>
        </p:xfrm>
        <a:graphic>
          <a:graphicData uri="http://schemas.openxmlformats.org/drawingml/2006/table">
            <a:tbl>
              <a:tblPr/>
              <a:tblGrid>
                <a:gridCol w="2227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4405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r>
                        <a:rPr sz="2200" dirty="0">
                          <a:solidFill>
                            <a:schemeClr val="accent6"/>
                          </a:solidFill>
                        </a:rPr>
                        <a:t>Relevant </a:t>
                      </a:r>
                      <a:r>
                        <a:rPr sz="2200" dirty="0"/>
                        <a:t>story,</a:t>
                      </a:r>
                    </a:p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r>
                        <a:rPr sz="2200" dirty="0">
                          <a:solidFill>
                            <a:schemeClr val="accent6"/>
                          </a:solidFill>
                        </a:rPr>
                        <a:t>Relevant </a:t>
                      </a:r>
                      <a:r>
                        <a:rPr lang="en-AU" sz="2200" dirty="0"/>
                        <a:t>items</a:t>
                      </a:r>
                      <a:endParaRPr sz="22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405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r>
                        <a:rPr sz="2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Neutral </a:t>
                      </a:r>
                      <a:r>
                        <a:rPr sz="2200" dirty="0"/>
                        <a:t>story,</a:t>
                      </a:r>
                    </a:p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r>
                        <a:rPr sz="2200" dirty="0">
                          <a:solidFill>
                            <a:schemeClr val="accent6"/>
                          </a:solidFill>
                        </a:rPr>
                        <a:t>Relevant </a:t>
                      </a:r>
                      <a:r>
                        <a:rPr lang="en-AU" sz="2200" dirty="0"/>
                        <a:t>items</a:t>
                      </a:r>
                      <a:endParaRPr sz="22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r>
                        <a:rPr sz="2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Neutral </a:t>
                      </a:r>
                      <a:r>
                        <a:rPr sz="2200" dirty="0"/>
                        <a:t>story,</a:t>
                      </a:r>
                    </a:p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r>
                        <a:rPr sz="2200" dirty="0">
                          <a:solidFill>
                            <a:srgbClr val="FF0000"/>
                          </a:solidFill>
                        </a:rPr>
                        <a:t>Random </a:t>
                      </a:r>
                      <a:r>
                        <a:rPr lang="en-AU" sz="2200" dirty="0"/>
                        <a:t>items</a:t>
                      </a:r>
                      <a:endParaRPr sz="22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405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r>
                        <a:rPr sz="2200" dirty="0">
                          <a:solidFill>
                            <a:srgbClr val="FF0000"/>
                          </a:solidFill>
                        </a:rPr>
                        <a:t>Random </a:t>
                      </a:r>
                      <a:r>
                        <a:rPr sz="2200" dirty="0"/>
                        <a:t>story,</a:t>
                      </a:r>
                    </a:p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r>
                        <a:rPr sz="2200" dirty="0">
                          <a:solidFill>
                            <a:srgbClr val="FF0000"/>
                          </a:solidFill>
                        </a:rPr>
                        <a:t>Random </a:t>
                      </a:r>
                      <a:r>
                        <a:rPr lang="en-AU" sz="2200" dirty="0"/>
                        <a:t>items</a:t>
                      </a:r>
                      <a:endParaRPr sz="22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97862" y="3132941"/>
            <a:ext cx="1264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9830" y="1562391"/>
            <a:ext cx="2223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Experience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Incomplete 2x3 design</a:t>
            </a:r>
          </a:p>
        </p:txBody>
      </p:sp>
    </p:spTree>
    <p:extLst>
      <p:ext uri="{BB962C8B-B14F-4D97-AF65-F5344CB8AC3E}">
        <p14:creationId xmlns:p14="http://schemas.microsoft.com/office/powerpoint/2010/main" val="416162715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9" name="Table 909"/>
          <p:cNvGraphicFramePr/>
          <p:nvPr>
            <p:extLst>
              <p:ext uri="{D42A27DB-BD31-4B8C-83A1-F6EECF244321}">
                <p14:modId xmlns:p14="http://schemas.microsoft.com/office/powerpoint/2010/main" val="2079610693"/>
              </p:ext>
            </p:extLst>
          </p:nvPr>
        </p:nvGraphicFramePr>
        <p:xfrm>
          <a:off x="2344527" y="2022167"/>
          <a:ext cx="4454946" cy="2683215"/>
        </p:xfrm>
        <a:graphic>
          <a:graphicData uri="http://schemas.openxmlformats.org/drawingml/2006/table">
            <a:tbl>
              <a:tblPr/>
              <a:tblGrid>
                <a:gridCol w="2227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4405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r>
                        <a:rPr sz="2200" dirty="0">
                          <a:solidFill>
                            <a:schemeClr val="accent6"/>
                          </a:solidFill>
                        </a:rPr>
                        <a:t>Relevant </a:t>
                      </a:r>
                      <a:r>
                        <a:rPr sz="2200" dirty="0"/>
                        <a:t>story,</a:t>
                      </a:r>
                    </a:p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r>
                        <a:rPr sz="2200" dirty="0">
                          <a:solidFill>
                            <a:schemeClr val="accent6"/>
                          </a:solidFill>
                        </a:rPr>
                        <a:t>Relevant </a:t>
                      </a:r>
                      <a:r>
                        <a:rPr lang="en-AU" sz="2200" dirty="0"/>
                        <a:t>items</a:t>
                      </a:r>
                      <a:endParaRPr sz="22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405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r>
                        <a:rPr sz="2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Neutral </a:t>
                      </a:r>
                      <a:r>
                        <a:rPr sz="2200" dirty="0"/>
                        <a:t>story,</a:t>
                      </a:r>
                    </a:p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r>
                        <a:rPr sz="2200" dirty="0">
                          <a:solidFill>
                            <a:schemeClr val="accent6"/>
                          </a:solidFill>
                        </a:rPr>
                        <a:t>Relevant </a:t>
                      </a:r>
                      <a:r>
                        <a:rPr lang="en-AU" sz="2200" dirty="0"/>
                        <a:t>items</a:t>
                      </a:r>
                      <a:endParaRPr sz="22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r>
                        <a:rPr sz="2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Neutral </a:t>
                      </a:r>
                      <a:r>
                        <a:rPr sz="2200" dirty="0"/>
                        <a:t>story,</a:t>
                      </a:r>
                    </a:p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r>
                        <a:rPr sz="2200" dirty="0">
                          <a:solidFill>
                            <a:srgbClr val="FF0000"/>
                          </a:solidFill>
                        </a:rPr>
                        <a:t>Random </a:t>
                      </a:r>
                      <a:r>
                        <a:rPr lang="en-AU" sz="2200" dirty="0"/>
                        <a:t>items</a:t>
                      </a:r>
                      <a:endParaRPr sz="22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405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r>
                        <a:rPr sz="2200" dirty="0">
                          <a:solidFill>
                            <a:srgbClr val="FF0000"/>
                          </a:solidFill>
                        </a:rPr>
                        <a:t>Random </a:t>
                      </a:r>
                      <a:r>
                        <a:rPr sz="2200" dirty="0"/>
                        <a:t>story,</a:t>
                      </a:r>
                    </a:p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r>
                        <a:rPr sz="2200" dirty="0">
                          <a:solidFill>
                            <a:srgbClr val="FF0000"/>
                          </a:solidFill>
                        </a:rPr>
                        <a:t>Random </a:t>
                      </a:r>
                      <a:r>
                        <a:rPr lang="en-AU" sz="2200" dirty="0"/>
                        <a:t>items</a:t>
                      </a:r>
                      <a:endParaRPr sz="22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97862" y="3132941"/>
            <a:ext cx="1264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9830" y="1562391"/>
            <a:ext cx="2223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Experience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Incomplete 2x3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3061" y="5166597"/>
            <a:ext cx="7124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Q1:  Why not 3x3? Where are the “neutral items” conditions?</a:t>
            </a:r>
          </a:p>
          <a:p>
            <a:r>
              <a:rPr lang="en-US" sz="2000" dirty="0"/>
              <a:t>Q2:  Why is it incomplete? Why did we leave two empty cells here?</a:t>
            </a:r>
          </a:p>
        </p:txBody>
      </p:sp>
    </p:spTree>
    <p:extLst>
      <p:ext uri="{BB962C8B-B14F-4D97-AF65-F5344CB8AC3E}">
        <p14:creationId xmlns:p14="http://schemas.microsoft.com/office/powerpoint/2010/main" val="96253405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Today we’ll reverse 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336" y="2592371"/>
            <a:ext cx="3002844" cy="2978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3101" y="2091907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sensation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6820" y="2875189"/>
            <a:ext cx="153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perception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931" y="1718388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attention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5413" y="2412099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similarity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42719" y="3220104"/>
            <a:ext cx="137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reasoning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5601" y="2592371"/>
            <a:ext cx="217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Wason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selection task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57729" y="2921355"/>
            <a:ext cx="194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Property induction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5514" y="3250339"/>
            <a:ext cx="212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Argument evaluation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45514" y="3554949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Etc</a:t>
            </a:r>
            <a:r>
              <a:rPr lang="is-IS" dirty="0">
                <a:solidFill>
                  <a:schemeClr val="bg2">
                    <a:lumMod val="90000"/>
                  </a:schemeClr>
                </a:solidFill>
              </a:rPr>
              <a:t>…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 flipV="1">
            <a:off x="5540468" y="1940205"/>
            <a:ext cx="1217261" cy="1165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 flipV="1">
            <a:off x="6151120" y="2764808"/>
            <a:ext cx="606609" cy="341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</p:cNvCxnSpPr>
          <p:nvPr/>
        </p:nvCxnSpPr>
        <p:spPr>
          <a:xfrm flipH="1">
            <a:off x="6291272" y="3106021"/>
            <a:ext cx="466457" cy="23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</p:cNvCxnSpPr>
          <p:nvPr/>
        </p:nvCxnSpPr>
        <p:spPr>
          <a:xfrm flipH="1">
            <a:off x="6291272" y="3106021"/>
            <a:ext cx="466457" cy="997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40468" y="4022974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63089" y="575067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decision making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94180" y="491648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social cognition</a:t>
            </a:r>
          </a:p>
        </p:txBody>
      </p:sp>
      <p:cxnSp>
        <p:nvCxnSpPr>
          <p:cNvPr id="25" name="Straight Arrow Connector 24"/>
          <p:cNvCxnSpPr>
            <a:stCxn id="11" idx="1"/>
          </p:cNvCxnSpPr>
          <p:nvPr/>
        </p:nvCxnSpPr>
        <p:spPr>
          <a:xfrm flipH="1">
            <a:off x="6617846" y="3106021"/>
            <a:ext cx="139883" cy="1894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8973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926" y="891821"/>
            <a:ext cx="6287911" cy="1314254"/>
          </a:xfrm>
        </p:spPr>
        <p:txBody>
          <a:bodyPr>
            <a:normAutofit/>
          </a:bodyPr>
          <a:lstStyle/>
          <a:p>
            <a:r>
              <a:rPr lang="en-AU" dirty="0"/>
              <a:t>Now, how should we measure the effect?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1" y="2470504"/>
            <a:ext cx="2734362" cy="35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9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6248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248" y="279399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3671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2a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3107" y="279262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2b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5440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3a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4701" y="279268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3b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2155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4a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2848" y="278155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4b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18289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5a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19650" y="278414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5b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71929" y="194977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6a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7817" y="279543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6b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585144" y="2288893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836103" y="2288893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083507" y="2319106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338369" y="2288893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576234" y="2303208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82043" y="1828799"/>
            <a:ext cx="903101" cy="1560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29824" y="1828799"/>
            <a:ext cx="903101" cy="1560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71963" y="1828798"/>
            <a:ext cx="903101" cy="15604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34268" y="1828798"/>
            <a:ext cx="903101" cy="15604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73133" y="1828798"/>
            <a:ext cx="903101" cy="1560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911998" y="1828798"/>
            <a:ext cx="903101" cy="15604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133593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347149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00216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75859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095060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370704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01092" y="4172220"/>
            <a:ext cx="89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“Filler”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140929" y="3737459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23811" y="4136515"/>
            <a:ext cx="89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“Filler”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363648" y="3701754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443404" y="4157345"/>
            <a:ext cx="89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“Filler”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883241" y="3722584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50924" y="1632535"/>
            <a:ext cx="1577040" cy="195297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45671" y="1684937"/>
            <a:ext cx="2662862" cy="195297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610162" y="1588529"/>
            <a:ext cx="315556" cy="195297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906618" y="4740470"/>
            <a:ext cx="460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used these three </a:t>
            </a:r>
            <a:r>
              <a:rPr lang="en-US"/>
              <a:t>arguments for the 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43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6248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248" y="279399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1b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3671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2a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3107" y="279262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2b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5440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3a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4701" y="279268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3b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2155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4a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2848" y="278155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4b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18289" y="1941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5a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19650" y="278414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5b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71929" y="194977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6a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7817" y="279543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6b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585144" y="2288893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836103" y="2288893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083507" y="2319106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338369" y="2288893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576234" y="2303208"/>
            <a:ext cx="338667" cy="7450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82043" y="1828799"/>
            <a:ext cx="903101" cy="1560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29824" y="1828799"/>
            <a:ext cx="903101" cy="1560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71963" y="1828798"/>
            <a:ext cx="903101" cy="15604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34268" y="1828798"/>
            <a:ext cx="903101" cy="15604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73133" y="1828798"/>
            <a:ext cx="903101" cy="1560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911998" y="1828798"/>
            <a:ext cx="903101" cy="15604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133593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347149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00216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75859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095060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370704" y="2438399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97983" y="4152958"/>
            <a:ext cx="105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“Target”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637820" y="3718197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55223" y="4165848"/>
            <a:ext cx="108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“Target”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7095060" y="3731087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40294" y="4138083"/>
            <a:ext cx="127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“Control”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8380132" y="3703322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093898" y="1564759"/>
            <a:ext cx="1577040" cy="195297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506906" y="1667170"/>
            <a:ext cx="2662862" cy="195297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600344" y="1461910"/>
            <a:ext cx="315556" cy="195297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96770" y="4692110"/>
            <a:ext cx="460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used these </a:t>
            </a:r>
            <a:r>
              <a:rPr lang="en-US"/>
              <a:t>three argument for </a:t>
            </a:r>
            <a:r>
              <a:rPr lang="en-US" dirty="0"/>
              <a:t>the DV</a:t>
            </a:r>
          </a:p>
        </p:txBody>
      </p:sp>
    </p:spTree>
    <p:extLst>
      <p:ext uri="{BB962C8B-B14F-4D97-AF65-F5344CB8AC3E}">
        <p14:creationId xmlns:p14="http://schemas.microsoft.com/office/powerpoint/2010/main" val="13313749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534" y="220133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5a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2895" y="304378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5b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6378" y="2088443"/>
            <a:ext cx="903101" cy="1560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68305" y="2698044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28468" y="4425493"/>
            <a:ext cx="108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“Target”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68305" y="3990732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91624" y="1704604"/>
            <a:ext cx="289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Grizzly bears produce TH-L2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358067" y="2073936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56082" y="2112275"/>
            <a:ext cx="216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Lions produce TH-L2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4410" y="3153338"/>
            <a:ext cx="294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Grizzly bears produce TH-L2</a:t>
            </a:r>
          </a:p>
          <a:p>
            <a:r>
              <a:rPr lang="en-US" dirty="0"/>
              <a:t>Black bears produce TH-L2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58067" y="3903159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01750" y="3952935"/>
            <a:ext cx="216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Lions produce TH-L2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88812" y="2599576"/>
            <a:ext cx="1" cy="33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934140" y="1633240"/>
            <a:ext cx="3098890" cy="2821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60243" y="447208"/>
            <a:ext cx="4883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b="1" dirty="0"/>
              <a:t>target</a:t>
            </a:r>
            <a:r>
              <a:rPr lang="en-US" dirty="0"/>
              <a:t> items the second premise was similar to the first premise item but </a:t>
            </a:r>
            <a:r>
              <a:rPr lang="en-US" i="1" u="sng" dirty="0"/>
              <a:t>not</a:t>
            </a:r>
            <a:r>
              <a:rPr lang="en-US" dirty="0"/>
              <a:t> </a:t>
            </a:r>
            <a:r>
              <a:rPr lang="en-US"/>
              <a:t>the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984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534" y="220133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5a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2895" y="304378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5b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6378" y="2088443"/>
            <a:ext cx="903101" cy="1560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68305" y="2698044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28468" y="4425493"/>
            <a:ext cx="108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“Target”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68305" y="3990732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91624" y="1704604"/>
            <a:ext cx="289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Grizzly bears produce TH-L2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358067" y="2073936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56082" y="2112275"/>
            <a:ext cx="216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Lions produce TH-L2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4410" y="3153338"/>
            <a:ext cx="294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Grizzly bears produce TH-L2</a:t>
            </a:r>
          </a:p>
          <a:p>
            <a:r>
              <a:rPr lang="en-US" dirty="0"/>
              <a:t>Black bears produce TH-L2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58067" y="3903159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01750" y="3952935"/>
            <a:ext cx="216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Lions produce TH-L2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88812" y="2599576"/>
            <a:ext cx="1" cy="33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934140" y="1633240"/>
            <a:ext cx="3098890" cy="2821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60243" y="447208"/>
            <a:ext cx="4883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b="1" dirty="0"/>
              <a:t>target</a:t>
            </a:r>
            <a:r>
              <a:rPr lang="en-US" dirty="0"/>
              <a:t> items the second premise was similar to the first premise item but </a:t>
            </a:r>
            <a:r>
              <a:rPr lang="en-US" i="1" u="sng" dirty="0"/>
              <a:t>not</a:t>
            </a:r>
            <a:r>
              <a:rPr lang="en-US" dirty="0"/>
              <a:t> </a:t>
            </a:r>
            <a:r>
              <a:rPr lang="en-US"/>
              <a:t>the conclusion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0640" y="3799669"/>
            <a:ext cx="1148796" cy="7543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01" y="3799669"/>
            <a:ext cx="1133646" cy="7543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287" y="4891940"/>
            <a:ext cx="1133828" cy="84927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6500640" y="4722999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8864" y="950214"/>
            <a:ext cx="1148796" cy="7543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137" y="2015311"/>
            <a:ext cx="1133828" cy="849276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6508490" y="1846370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173710" y="2112275"/>
            <a:ext cx="3269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079542" y="4610312"/>
            <a:ext cx="257633" cy="1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4968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60243" y="447208"/>
            <a:ext cx="4883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b="1" dirty="0"/>
              <a:t>target</a:t>
            </a:r>
            <a:r>
              <a:rPr lang="en-US" dirty="0"/>
              <a:t> items the second premise was similar to the first premise item but </a:t>
            </a:r>
            <a:r>
              <a:rPr lang="en-US" i="1" u="sng" dirty="0"/>
              <a:t>not</a:t>
            </a:r>
            <a:r>
              <a:rPr lang="en-US" dirty="0"/>
              <a:t> </a:t>
            </a:r>
            <a:r>
              <a:rPr lang="en-US"/>
              <a:t>the conclusion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0640" y="3799669"/>
            <a:ext cx="1148796" cy="7543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01" y="3799669"/>
            <a:ext cx="1133646" cy="7543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287" y="4891940"/>
            <a:ext cx="1133828" cy="84927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6500640" y="4722999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8864" y="950214"/>
            <a:ext cx="1148796" cy="7543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137" y="2015311"/>
            <a:ext cx="1133828" cy="849276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6508490" y="1846370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54004" y="2439949"/>
            <a:ext cx="435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this similarity is deemed </a:t>
            </a:r>
            <a:r>
              <a:rPr lang="en-US" dirty="0">
                <a:solidFill>
                  <a:schemeClr val="accent6"/>
                </a:solidFill>
              </a:rPr>
              <a:t>relevant</a:t>
            </a:r>
            <a:r>
              <a:rPr lang="is-IS" dirty="0"/>
              <a:t>… it strongly suggests TH-L2 is a property of bears so the extra evidence weakens the conclusion... </a:t>
            </a:r>
            <a:r>
              <a:rPr lang="is-IS" dirty="0">
                <a:solidFill>
                  <a:schemeClr val="accent6"/>
                </a:solidFill>
              </a:rPr>
              <a:t>non monotonicity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146358" y="2932140"/>
            <a:ext cx="970844" cy="4741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146358" y="2338561"/>
            <a:ext cx="1024739" cy="5935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5439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60243" y="447208"/>
            <a:ext cx="4883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b="1" dirty="0"/>
              <a:t>target</a:t>
            </a:r>
            <a:r>
              <a:rPr lang="en-US" dirty="0"/>
              <a:t> items the second premise was similar to the first premise item but </a:t>
            </a:r>
            <a:r>
              <a:rPr lang="en-US" i="1" u="sng" dirty="0"/>
              <a:t>not</a:t>
            </a:r>
            <a:r>
              <a:rPr lang="en-US" dirty="0"/>
              <a:t> </a:t>
            </a:r>
            <a:r>
              <a:rPr lang="en-US"/>
              <a:t>the conclusion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0640" y="3799669"/>
            <a:ext cx="1148796" cy="7543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01" y="3799669"/>
            <a:ext cx="1133646" cy="7543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287" y="4891940"/>
            <a:ext cx="1133828" cy="84927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6500640" y="4722999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8864" y="950214"/>
            <a:ext cx="1148796" cy="7543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137" y="2015311"/>
            <a:ext cx="1133828" cy="849276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6508490" y="1846370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46358" y="2932140"/>
            <a:ext cx="970844" cy="4741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23337" y="2189864"/>
            <a:ext cx="3593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this similarity is deemed irrelevant because the data are </a:t>
            </a:r>
            <a:r>
              <a:rPr lang="en-US" dirty="0">
                <a:solidFill>
                  <a:srgbClr val="FF0000"/>
                </a:solidFill>
              </a:rPr>
              <a:t>random</a:t>
            </a:r>
            <a:r>
              <a:rPr lang="en-US" dirty="0"/>
              <a:t> </a:t>
            </a:r>
            <a:r>
              <a:rPr lang="is-IS" dirty="0"/>
              <a:t>… the extra “evidence” is almost useless</a:t>
            </a:r>
          </a:p>
          <a:p>
            <a:endParaRPr lang="is-IS" dirty="0"/>
          </a:p>
          <a:p>
            <a:r>
              <a:rPr lang="is-IS" dirty="0"/>
              <a:t>So we expect no difference or a weak </a:t>
            </a:r>
            <a:r>
              <a:rPr lang="is-IS" dirty="0">
                <a:solidFill>
                  <a:srgbClr val="FF0000"/>
                </a:solidFill>
              </a:rPr>
              <a:t>monotonicity</a:t>
            </a:r>
            <a:r>
              <a:rPr lang="is-IS" dirty="0"/>
              <a:t> effect because at least there’s some extra evidence that TH-L2 is not rare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146358" y="2338561"/>
            <a:ext cx="1024739" cy="5935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3787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534" y="220133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5a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2895" y="304378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5b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6378" y="2088443"/>
            <a:ext cx="903101" cy="1560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68305" y="2698044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28468" y="4425493"/>
            <a:ext cx="108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“Target”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68305" y="3990732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8515" y="1719111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Orangutans need </a:t>
            </a:r>
            <a:r>
              <a:rPr lang="en-US" dirty="0" err="1"/>
              <a:t>cystocholamine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358067" y="2073936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58067" y="3801558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88812" y="2599576"/>
            <a:ext cx="1" cy="33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49423" y="1633240"/>
            <a:ext cx="3440052" cy="26678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60243" y="447208"/>
            <a:ext cx="4883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</a:t>
            </a:r>
            <a:r>
              <a:rPr lang="en-US" b="1" dirty="0"/>
              <a:t>control </a:t>
            </a:r>
            <a:r>
              <a:rPr lang="en-US" dirty="0"/>
              <a:t>item the second premise was similar to the first premise </a:t>
            </a:r>
            <a:r>
              <a:rPr lang="en-US" i="1" u="sng" dirty="0"/>
              <a:t>and</a:t>
            </a:r>
            <a:r>
              <a:rPr lang="en-US" dirty="0"/>
              <a:t> the conclusion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19976" y="2088443"/>
            <a:ext cx="293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Gorillas need </a:t>
            </a:r>
            <a:r>
              <a:rPr lang="en-US" dirty="0" err="1"/>
              <a:t>cystocholamine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680781" y="3101112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Orangutans need </a:t>
            </a:r>
            <a:r>
              <a:rPr lang="en-US" dirty="0" err="1"/>
              <a:t>cystocholamine</a:t>
            </a:r>
            <a:endParaRPr lang="en-US" dirty="0"/>
          </a:p>
          <a:p>
            <a:r>
              <a:rPr lang="en-US" dirty="0"/>
              <a:t>Chimpanzees need </a:t>
            </a:r>
            <a:r>
              <a:rPr lang="en-US" dirty="0" err="1"/>
              <a:t>cystocholamine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14101" y="3753329"/>
            <a:ext cx="293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Gorillas need </a:t>
            </a:r>
            <a:r>
              <a:rPr lang="en-US" dirty="0" err="1"/>
              <a:t>cystocholamine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05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534" y="220133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5a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2895" y="304378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Arg</a:t>
            </a:r>
            <a:r>
              <a:rPr lang="en-US" dirty="0"/>
              <a:t> 5b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6378" y="2088443"/>
            <a:ext cx="903101" cy="1560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68305" y="2698044"/>
            <a:ext cx="0" cy="25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28468" y="4425493"/>
            <a:ext cx="108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“Target”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68305" y="3990732"/>
            <a:ext cx="0" cy="432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8515" y="1719111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Orangutans need </a:t>
            </a:r>
            <a:r>
              <a:rPr lang="en-US" dirty="0" err="1"/>
              <a:t>cystocholamine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358067" y="2073936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58067" y="3801558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88812" y="2599576"/>
            <a:ext cx="1" cy="33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49423" y="1633240"/>
            <a:ext cx="3440052" cy="26678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60243" y="447208"/>
            <a:ext cx="4883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</a:t>
            </a:r>
            <a:r>
              <a:rPr lang="en-US" b="1" dirty="0"/>
              <a:t>control </a:t>
            </a:r>
            <a:r>
              <a:rPr lang="en-US" dirty="0"/>
              <a:t>item the second premise was similar to the first premise </a:t>
            </a:r>
            <a:r>
              <a:rPr lang="en-US" i="1" u="sng" dirty="0"/>
              <a:t>and</a:t>
            </a:r>
            <a:r>
              <a:rPr lang="en-US" dirty="0"/>
              <a:t> the conclusion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500640" y="4722999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08490" y="1846370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173710" y="2112275"/>
            <a:ext cx="3269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079542" y="4508711"/>
            <a:ext cx="257633" cy="1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02" y="1004839"/>
            <a:ext cx="1112510" cy="74032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019976" y="2088443"/>
            <a:ext cx="293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Gorillas need </a:t>
            </a:r>
            <a:r>
              <a:rPr lang="en-US" dirty="0" err="1"/>
              <a:t>cystocholamine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680781" y="3101112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Orangutans need </a:t>
            </a:r>
            <a:r>
              <a:rPr lang="en-US" dirty="0" err="1"/>
              <a:t>cystocholamine</a:t>
            </a:r>
            <a:endParaRPr lang="en-US" dirty="0"/>
          </a:p>
          <a:p>
            <a:r>
              <a:rPr lang="en-US" dirty="0"/>
              <a:t>Chimpanzees need </a:t>
            </a:r>
            <a:r>
              <a:rPr lang="en-US" dirty="0" err="1"/>
              <a:t>cystocholamine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14101" y="3753329"/>
            <a:ext cx="293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Gorillas need </a:t>
            </a:r>
            <a:r>
              <a:rPr lang="en-US" dirty="0" err="1"/>
              <a:t>cystocholamine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919" y="1971373"/>
            <a:ext cx="1135928" cy="8508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022" y="3847600"/>
            <a:ext cx="1112510" cy="7403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166" y="4839981"/>
            <a:ext cx="1135928" cy="8508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131" y="3847600"/>
            <a:ext cx="996234" cy="74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385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60243" y="447208"/>
            <a:ext cx="4883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</a:t>
            </a:r>
            <a:r>
              <a:rPr lang="en-US" b="1" dirty="0"/>
              <a:t>control </a:t>
            </a:r>
            <a:r>
              <a:rPr lang="en-US" dirty="0"/>
              <a:t>item the second premise was similar to the first premise </a:t>
            </a:r>
            <a:r>
              <a:rPr lang="en-US" i="1" u="sng" dirty="0"/>
              <a:t>and</a:t>
            </a:r>
            <a:r>
              <a:rPr lang="en-US" dirty="0"/>
              <a:t> the conclusion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500640" y="4722999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08490" y="1846370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02" y="1004839"/>
            <a:ext cx="1112510" cy="7403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919" y="1971373"/>
            <a:ext cx="1135928" cy="8508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022" y="3847600"/>
            <a:ext cx="1112510" cy="7403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166" y="4839981"/>
            <a:ext cx="1135928" cy="8508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131" y="3847600"/>
            <a:ext cx="996234" cy="7462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60243" y="2139440"/>
            <a:ext cx="41275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If similarity is considered relevant, it calls attention to “primates”, but this is the intuitively obvious answer anyway. So it really doesn’t make a difference:</a:t>
            </a:r>
          </a:p>
          <a:p>
            <a:endParaRPr lang="en-AU" dirty="0"/>
          </a:p>
          <a:p>
            <a:r>
              <a:rPr lang="is-IS" dirty="0"/>
              <a:t>... </a:t>
            </a:r>
            <a:r>
              <a:rPr lang="en-US" dirty="0"/>
              <a:t>So w</a:t>
            </a:r>
            <a:r>
              <a:rPr lang="is-IS" dirty="0"/>
              <a:t>e expect premise monotonicity in </a:t>
            </a:r>
            <a:r>
              <a:rPr lang="is-IS" b="1" dirty="0"/>
              <a:t>both</a:t>
            </a:r>
            <a:r>
              <a:rPr lang="is-IS" dirty="0"/>
              <a:t> conditions because either way it reinforces the thing you already believed!</a:t>
            </a:r>
          </a:p>
          <a:p>
            <a:endParaRPr lang="is-I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146358" y="2932140"/>
            <a:ext cx="970844" cy="4741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146358" y="2338561"/>
            <a:ext cx="1024739" cy="5935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4870" y="6005688"/>
            <a:ext cx="295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(* This is analogous to the dugongs example earlier)</a:t>
            </a:r>
          </a:p>
        </p:txBody>
      </p:sp>
    </p:spTree>
    <p:extLst>
      <p:ext uri="{BB962C8B-B14F-4D97-AF65-F5344CB8AC3E}">
        <p14:creationId xmlns:p14="http://schemas.microsoft.com/office/powerpoint/2010/main" val="32957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79" y="1455561"/>
            <a:ext cx="6120179" cy="4899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247" y="1665112"/>
            <a:ext cx="1713915" cy="1123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247" y="2877962"/>
            <a:ext cx="1698600" cy="127634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case study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247" y="424391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538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746" y="2809172"/>
            <a:ext cx="6838120" cy="84188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expect to see if our theory is </a:t>
            </a:r>
            <a:r>
              <a:rPr lang="en-US" i="1" u="sng" dirty="0"/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774605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6389510" y="1895802"/>
            <a:ext cx="0" cy="36018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47557" y="3522131"/>
            <a:ext cx="140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: no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9221" y="1596721"/>
            <a:ext cx="160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&gt;0 : </a:t>
            </a:r>
            <a:r>
              <a:rPr lang="en-US" dirty="0">
                <a:solidFill>
                  <a:srgbClr val="FF0000"/>
                </a:solidFill>
              </a:rPr>
              <a:t>premise monotonicity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6245" y="5151606"/>
            <a:ext cx="194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&lt;0 : </a:t>
            </a:r>
            <a:r>
              <a:rPr lang="en-US" dirty="0">
                <a:solidFill>
                  <a:schemeClr val="accent6"/>
                </a:solidFill>
              </a:rPr>
              <a:t>premise non- monotonicity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5081" y="694435"/>
            <a:ext cx="238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Dependent variable is the difference score</a:t>
            </a:r>
            <a:r>
              <a:rPr lang="is-IS" dirty="0"/>
              <a:t>…</a:t>
            </a:r>
            <a:endParaRPr lang="en-US" dirty="0"/>
          </a:p>
        </p:txBody>
      </p:sp>
      <p:cxnSp>
        <p:nvCxnSpPr>
          <p:cNvPr id="10" name="Straight Connector 9"/>
          <p:cNvCxnSpPr>
            <a:stCxn id="3" idx="1"/>
          </p:cNvCxnSpPr>
          <p:nvPr/>
        </p:nvCxnSpPr>
        <p:spPr>
          <a:xfrm flipH="1">
            <a:off x="2088444" y="3706797"/>
            <a:ext cx="4459113" cy="2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7392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6389510" y="1895802"/>
            <a:ext cx="0" cy="36018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89221" y="1596721"/>
            <a:ext cx="160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&gt;0 : </a:t>
            </a:r>
            <a:r>
              <a:rPr lang="en-US" dirty="0">
                <a:solidFill>
                  <a:srgbClr val="FF0000"/>
                </a:solidFill>
              </a:rPr>
              <a:t>premise monotonicity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6245" y="5151606"/>
            <a:ext cx="194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&lt;0 : </a:t>
            </a:r>
            <a:r>
              <a:rPr lang="en-US" dirty="0">
                <a:solidFill>
                  <a:schemeClr val="accent6"/>
                </a:solidFill>
              </a:rPr>
              <a:t>premise non- monotonicity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5334" y="254404"/>
            <a:ext cx="6225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Target arguments should show a systematic change when we manipulate the perceived origin of the data</a:t>
            </a:r>
            <a:r>
              <a:rPr lang="is-IS" sz="2000" dirty="0"/>
              <a:t>…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88444" y="3706797"/>
            <a:ext cx="4459113" cy="2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67200" y="2936935"/>
            <a:ext cx="338667" cy="7791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28533" y="3431821"/>
            <a:ext cx="338667" cy="2822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78577" y="3725333"/>
            <a:ext cx="338667" cy="28222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38860" y="3721291"/>
            <a:ext cx="338667" cy="77913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9563" y="5221136"/>
            <a:ext cx="1867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Relevant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Relevant</a:t>
            </a:r>
            <a:r>
              <a:rPr lang="en-US" sz="1600" dirty="0"/>
              <a:t> experience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6236" y="5034867"/>
            <a:ext cx="1867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Neutral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Relevant</a:t>
            </a:r>
            <a:r>
              <a:rPr lang="en-US" sz="1600" dirty="0"/>
              <a:t> experience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1754" y="2401566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Neutral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Random</a:t>
            </a:r>
            <a:r>
              <a:rPr lang="en-US" sz="1600" dirty="0"/>
              <a:t> experience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98324" y="1809116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Random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Random</a:t>
            </a:r>
            <a:r>
              <a:rPr lang="en-US" sz="1600" dirty="0"/>
              <a:t> experience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834147" y="4638220"/>
            <a:ext cx="317704" cy="529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796045" y="4167311"/>
            <a:ext cx="121199" cy="826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17244" y="3020199"/>
            <a:ext cx="135468" cy="222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476395" y="2457650"/>
            <a:ext cx="121288" cy="322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630" y="1921769"/>
            <a:ext cx="498407" cy="4922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0567" y="4424791"/>
            <a:ext cx="965033" cy="10642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775" y="1331055"/>
            <a:ext cx="896652" cy="8855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90981" y="4416611"/>
            <a:ext cx="492537" cy="5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086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6389510" y="1895802"/>
            <a:ext cx="0" cy="36018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89221" y="1596721"/>
            <a:ext cx="160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&gt;0 : </a:t>
            </a:r>
            <a:r>
              <a:rPr lang="en-US" dirty="0">
                <a:solidFill>
                  <a:srgbClr val="FF0000"/>
                </a:solidFill>
              </a:rPr>
              <a:t>premise monotonicity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6245" y="5151606"/>
            <a:ext cx="194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&lt;0 : </a:t>
            </a:r>
            <a:r>
              <a:rPr lang="en-US" dirty="0">
                <a:solidFill>
                  <a:schemeClr val="accent6"/>
                </a:solidFill>
              </a:rPr>
              <a:t>premise non- monotonicity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1754" y="335079"/>
            <a:ext cx="469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Control argument should produce premise monotonicity under all conditions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88444" y="3706797"/>
            <a:ext cx="4459113" cy="2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67200" y="2941173"/>
            <a:ext cx="338667" cy="7748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28533" y="2853263"/>
            <a:ext cx="338667" cy="8607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9866" y="3135957"/>
            <a:ext cx="338667" cy="5780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51199" y="2932301"/>
            <a:ext cx="338667" cy="7791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2590" y="1924137"/>
            <a:ext cx="1867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Relevant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Relevant</a:t>
            </a:r>
            <a:r>
              <a:rPr lang="en-US" sz="1600" dirty="0"/>
              <a:t> experience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4466" y="4704739"/>
            <a:ext cx="1867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Neutral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Relevant</a:t>
            </a:r>
            <a:r>
              <a:rPr lang="en-US" sz="1600" dirty="0"/>
              <a:t> experience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36127" y="4038717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Neutral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Random</a:t>
            </a:r>
            <a:r>
              <a:rPr lang="en-US" sz="1600" dirty="0"/>
              <a:t> experience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98324" y="1809116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Random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Random</a:t>
            </a:r>
            <a:r>
              <a:rPr lang="en-US" sz="1600" dirty="0"/>
              <a:t> experience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441685" y="2628711"/>
            <a:ext cx="627096" cy="386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38469" y="3871850"/>
            <a:ext cx="226669" cy="77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131732" y="3789398"/>
            <a:ext cx="186268" cy="226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476395" y="2457650"/>
            <a:ext cx="121288" cy="322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8179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746" y="2809172"/>
            <a:ext cx="6838120" cy="84188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expect to see if our theory is </a:t>
            </a:r>
            <a:r>
              <a:rPr lang="en-US" i="1" u="sng" dirty="0"/>
              <a:t>wrong</a:t>
            </a:r>
          </a:p>
        </p:txBody>
      </p:sp>
    </p:spTree>
    <p:extLst>
      <p:ext uri="{BB962C8B-B14F-4D97-AF65-F5344CB8AC3E}">
        <p14:creationId xmlns:p14="http://schemas.microsoft.com/office/powerpoint/2010/main" val="4779475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6389510" y="1895802"/>
            <a:ext cx="0" cy="36018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89221" y="1596721"/>
            <a:ext cx="160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&gt;0 : </a:t>
            </a:r>
            <a:r>
              <a:rPr lang="en-US" dirty="0">
                <a:solidFill>
                  <a:srgbClr val="FF0000"/>
                </a:solidFill>
              </a:rPr>
              <a:t>premise monotonicity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6245" y="5151606"/>
            <a:ext cx="194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&lt;0 : </a:t>
            </a:r>
            <a:r>
              <a:rPr lang="en-US" dirty="0">
                <a:solidFill>
                  <a:schemeClr val="accent6"/>
                </a:solidFill>
              </a:rPr>
              <a:t>premise non- monotonicity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88444" y="3706797"/>
            <a:ext cx="4459113" cy="2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67353" y="444684"/>
            <a:ext cx="565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If similarity always drives attention and reasoning in the same way, the IVs should make no difference</a:t>
            </a:r>
            <a:r>
              <a:rPr lang="is-IS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14347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6389510" y="1895802"/>
            <a:ext cx="0" cy="36018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89221" y="1596721"/>
            <a:ext cx="160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&gt;0 : </a:t>
            </a:r>
            <a:r>
              <a:rPr lang="en-US" dirty="0">
                <a:solidFill>
                  <a:srgbClr val="FF0000"/>
                </a:solidFill>
              </a:rPr>
              <a:t>premise monotonicity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6245" y="5151606"/>
            <a:ext cx="194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&lt;0 : </a:t>
            </a:r>
            <a:r>
              <a:rPr lang="en-US" dirty="0">
                <a:solidFill>
                  <a:schemeClr val="accent6"/>
                </a:solidFill>
              </a:rPr>
              <a:t>premise non- monotonicity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88444" y="3706797"/>
            <a:ext cx="4459113" cy="2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28356" y="2941173"/>
            <a:ext cx="338667" cy="7748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89689" y="2853263"/>
            <a:ext cx="338667" cy="8607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51022" y="3135957"/>
            <a:ext cx="338667" cy="5780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12355" y="2932301"/>
            <a:ext cx="338667" cy="7791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06655" y="2016390"/>
            <a:ext cx="284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Control argument is always monotonic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367353" y="444684"/>
            <a:ext cx="565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If similarity always drives attention and reasoning in the same way, the IVs should make no difference</a:t>
            </a:r>
            <a:r>
              <a:rPr lang="is-IS" sz="2000" dirty="0"/>
              <a:t>…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3432521" y="3720154"/>
            <a:ext cx="338667" cy="7748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93854" y="3722556"/>
            <a:ext cx="338667" cy="8607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55187" y="3723024"/>
            <a:ext cx="338667" cy="6909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16520" y="3722571"/>
            <a:ext cx="338667" cy="78130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763164" y="4780421"/>
            <a:ext cx="284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Target arguments are always non-monotonic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55776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746" y="2809172"/>
            <a:ext cx="6838120" cy="84188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expect to see if our experiment is total garbage</a:t>
            </a:r>
          </a:p>
        </p:txBody>
      </p:sp>
    </p:spTree>
    <p:extLst>
      <p:ext uri="{BB962C8B-B14F-4D97-AF65-F5344CB8AC3E}">
        <p14:creationId xmlns:p14="http://schemas.microsoft.com/office/powerpoint/2010/main" val="14922035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6389510" y="1895802"/>
            <a:ext cx="0" cy="36018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89221" y="1596721"/>
            <a:ext cx="160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&gt;0 : </a:t>
            </a:r>
            <a:r>
              <a:rPr lang="en-US" dirty="0">
                <a:solidFill>
                  <a:srgbClr val="FF0000"/>
                </a:solidFill>
              </a:rPr>
              <a:t>premise monotonicity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6245" y="5151606"/>
            <a:ext cx="194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&lt;0 : </a:t>
            </a:r>
            <a:r>
              <a:rPr lang="en-US" dirty="0">
                <a:solidFill>
                  <a:schemeClr val="accent6"/>
                </a:solidFill>
              </a:rPr>
              <a:t>premise non- monotonicity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88444" y="3706797"/>
            <a:ext cx="4459113" cy="2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28356" y="3533421"/>
            <a:ext cx="338667" cy="1826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89689" y="3409243"/>
            <a:ext cx="338667" cy="30480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2309" y="3714045"/>
            <a:ext cx="338667" cy="312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12355" y="3533421"/>
            <a:ext cx="338667" cy="1780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48288" y="1441917"/>
            <a:ext cx="4567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If we made some weird mistake, the data should show </a:t>
            </a:r>
            <a:r>
              <a:rPr lang="en-AU" sz="2000"/>
              <a:t>no meaningful patterns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3431822" y="3159709"/>
            <a:ext cx="338667" cy="56949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93854" y="3722557"/>
            <a:ext cx="338667" cy="1800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55187" y="3723024"/>
            <a:ext cx="338667" cy="3039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2416520" y="3549648"/>
            <a:ext cx="338667" cy="17292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13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613" y="1612550"/>
            <a:ext cx="6838120" cy="841882"/>
          </a:xfrm>
        </p:spPr>
        <p:txBody>
          <a:bodyPr>
            <a:normAutofit/>
          </a:bodyPr>
          <a:lstStyle/>
          <a:p>
            <a:r>
              <a:rPr lang="en-US" dirty="0"/>
              <a:t>What were our results?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289" y="2652100"/>
            <a:ext cx="3932767" cy="31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8890" y="2413338"/>
            <a:ext cx="42446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</a:rPr>
              <a:t>The most exciting phrase to hear in science, the one that heralds new discoveries, is not </a:t>
            </a:r>
            <a:r>
              <a:rPr lang="en-US" sz="2400" i="1" dirty="0">
                <a:solidFill>
                  <a:srgbClr val="333333"/>
                </a:solidFill>
              </a:rPr>
              <a:t>'Eureka</a:t>
            </a:r>
            <a:r>
              <a:rPr lang="en-US" sz="2400" dirty="0">
                <a:solidFill>
                  <a:srgbClr val="333333"/>
                </a:solidFill>
              </a:rPr>
              <a:t>!' but </a:t>
            </a:r>
            <a:r>
              <a:rPr lang="en-US" sz="2400" i="1" dirty="0">
                <a:solidFill>
                  <a:srgbClr val="333333"/>
                </a:solidFill>
              </a:rPr>
              <a:t>'That's funny...'</a:t>
            </a:r>
            <a:br>
              <a:rPr lang="en-US" sz="2400" dirty="0"/>
            </a:br>
            <a:r>
              <a:rPr lang="en-US" sz="2400" dirty="0"/>
              <a:t>	- Isaac Asimov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650" y="1569155"/>
            <a:ext cx="2358297" cy="34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044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" name="results-eps-converted-t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935" y="1227590"/>
            <a:ext cx="5072955" cy="5072955"/>
          </a:xfrm>
          <a:prstGeom prst="rect">
            <a:avLst/>
          </a:prstGeom>
          <a:ln w="12700">
            <a:miter lim="400000"/>
          </a:ln>
        </p:spPr>
      </p:pic>
      <p:sp>
        <p:nvSpPr>
          <p:cNvPr id="956" name="Shape 956"/>
          <p:cNvSpPr/>
          <p:nvPr/>
        </p:nvSpPr>
        <p:spPr>
          <a:xfrm>
            <a:off x="1385706" y="1052419"/>
            <a:ext cx="4357621" cy="22428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957" name="Shape 957"/>
          <p:cNvSpPr/>
          <p:nvPr/>
        </p:nvSpPr>
        <p:spPr>
          <a:xfrm>
            <a:off x="1358916" y="3310459"/>
            <a:ext cx="4384411" cy="3338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5" name="TextBox 4"/>
          <p:cNvSpPr txBox="1"/>
          <p:nvPr/>
        </p:nvSpPr>
        <p:spPr>
          <a:xfrm>
            <a:off x="686178" y="907874"/>
            <a:ext cx="151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Premise monotonicity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180" y="5143241"/>
            <a:ext cx="151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Premise non- monotonicity</a:t>
            </a:r>
          </a:p>
        </p:txBody>
      </p:sp>
    </p:spTree>
    <p:extLst>
      <p:ext uri="{BB962C8B-B14F-4D97-AF65-F5344CB8AC3E}">
        <p14:creationId xmlns:p14="http://schemas.microsoft.com/office/powerpoint/2010/main" val="1646838867"/>
      </p:ext>
    </p:extLst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results-eps-converted-t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935" y="1227590"/>
            <a:ext cx="5072955" cy="5072955"/>
          </a:xfrm>
          <a:prstGeom prst="rect">
            <a:avLst/>
          </a:prstGeom>
          <a:ln w="12700">
            <a:miter lim="400000"/>
          </a:ln>
        </p:spPr>
      </p:pic>
      <p:sp>
        <p:nvSpPr>
          <p:cNvPr id="965" name="Shape 965"/>
          <p:cNvSpPr/>
          <p:nvPr/>
        </p:nvSpPr>
        <p:spPr>
          <a:xfrm>
            <a:off x="1385705" y="1052419"/>
            <a:ext cx="2628885" cy="22428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966" name="Shape 966"/>
          <p:cNvSpPr/>
          <p:nvPr/>
        </p:nvSpPr>
        <p:spPr>
          <a:xfrm>
            <a:off x="1358916" y="3310459"/>
            <a:ext cx="2628885" cy="18051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1" name="Shape 957"/>
          <p:cNvSpPr/>
          <p:nvPr/>
        </p:nvSpPr>
        <p:spPr>
          <a:xfrm>
            <a:off x="1579050" y="4952992"/>
            <a:ext cx="4133128" cy="18051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2" name="TextBox 11"/>
          <p:cNvSpPr txBox="1"/>
          <p:nvPr/>
        </p:nvSpPr>
        <p:spPr>
          <a:xfrm>
            <a:off x="2247434" y="3839338"/>
            <a:ext cx="1867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Relevant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Relevant</a:t>
            </a:r>
            <a:r>
              <a:rPr lang="en-US" sz="1600" dirty="0"/>
              <a:t> experience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1640" y="4541400"/>
            <a:ext cx="1867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Neutral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Relevant</a:t>
            </a:r>
            <a:r>
              <a:rPr lang="en-US" sz="1600" dirty="0"/>
              <a:t> experience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3743" y="4557045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Neutral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Random</a:t>
            </a:r>
            <a:r>
              <a:rPr lang="en-US" sz="1600" dirty="0"/>
              <a:t> experience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23817" y="3839338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Random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Random</a:t>
            </a:r>
            <a:r>
              <a:rPr lang="en-US" sz="1600" dirty="0"/>
              <a:t> experience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156355" y="3412942"/>
            <a:ext cx="335664" cy="118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821067" y="3374401"/>
            <a:ext cx="335288" cy="49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802315" y="3406956"/>
            <a:ext cx="303207" cy="1230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130042" y="3392274"/>
            <a:ext cx="309994" cy="44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86124" y="2424442"/>
            <a:ext cx="2274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506" y="1549043"/>
            <a:ext cx="1112510" cy="7403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650" y="2541424"/>
            <a:ext cx="1135928" cy="8508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15" y="1549043"/>
            <a:ext cx="996234" cy="7462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33067" y="1227590"/>
            <a:ext cx="2709333" cy="2339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6178" y="907874"/>
            <a:ext cx="151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Premise monotonicity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9180" y="5143241"/>
            <a:ext cx="151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Premise non- monotonicity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212" y="1336743"/>
            <a:ext cx="1006188" cy="9840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999" y="112894"/>
            <a:ext cx="896068" cy="8763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376" y="193761"/>
            <a:ext cx="1178406" cy="11524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757" y="1421170"/>
            <a:ext cx="827243" cy="8090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2019" y="5847794"/>
            <a:ext cx="423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control argument produces monotonic reasoning in all four conditions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55569" y="5727742"/>
            <a:ext cx="4504639" cy="8798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5133"/>
      </p:ext>
    </p:extLst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results-eps-converted-t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935" y="1227590"/>
            <a:ext cx="5072955" cy="507295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66"/>
          <p:cNvSpPr/>
          <p:nvPr/>
        </p:nvSpPr>
        <p:spPr>
          <a:xfrm>
            <a:off x="1365017" y="5280622"/>
            <a:ext cx="4087516" cy="11226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0" name="Shape 956"/>
          <p:cNvSpPr/>
          <p:nvPr/>
        </p:nvSpPr>
        <p:spPr>
          <a:xfrm>
            <a:off x="4018844" y="1052418"/>
            <a:ext cx="1724483" cy="39259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2" name="TextBox 11"/>
          <p:cNvSpPr txBox="1"/>
          <p:nvPr/>
        </p:nvSpPr>
        <p:spPr>
          <a:xfrm>
            <a:off x="4343776" y="1517609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Random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Random</a:t>
            </a:r>
            <a:r>
              <a:rPr lang="en-US" sz="1600" dirty="0"/>
              <a:t> experience</a:t>
            </a:r>
          </a:p>
        </p:txBody>
      </p:sp>
      <p:cxnSp>
        <p:nvCxnSpPr>
          <p:cNvPr id="13" name="Straight Arrow Connector 12"/>
          <p:cNvCxnSpPr>
            <a:endCxn id="10" idx="1"/>
          </p:cNvCxnSpPr>
          <p:nvPr/>
        </p:nvCxnSpPr>
        <p:spPr>
          <a:xfrm flipH="1">
            <a:off x="4018844" y="2136153"/>
            <a:ext cx="686372" cy="879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513584" y="2705929"/>
            <a:ext cx="83711" cy="432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50897" y="5204797"/>
            <a:ext cx="1867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Relevant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Relevant</a:t>
            </a:r>
            <a:r>
              <a:rPr lang="en-US" sz="1600" dirty="0"/>
              <a:t> experience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5723" y="4393624"/>
            <a:ext cx="1867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Neutral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Relevant</a:t>
            </a:r>
            <a:r>
              <a:rPr lang="en-US" sz="1600" dirty="0"/>
              <a:t> experience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169841" y="3833698"/>
            <a:ext cx="5403" cy="559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793734" y="4027905"/>
            <a:ext cx="52475" cy="1115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9180" y="5143241"/>
            <a:ext cx="151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Premise non- monotonicity</a:t>
            </a:r>
          </a:p>
        </p:txBody>
      </p:sp>
      <p:sp>
        <p:nvSpPr>
          <p:cNvPr id="37" name="Shape 965"/>
          <p:cNvSpPr/>
          <p:nvPr/>
        </p:nvSpPr>
        <p:spPr>
          <a:xfrm>
            <a:off x="1374416" y="2642504"/>
            <a:ext cx="1408029" cy="6414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8" name="Shape 965"/>
          <p:cNvSpPr/>
          <p:nvPr/>
        </p:nvSpPr>
        <p:spPr>
          <a:xfrm>
            <a:off x="1345241" y="3307686"/>
            <a:ext cx="1194760" cy="6414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9" name="Shape 965"/>
          <p:cNvSpPr/>
          <p:nvPr/>
        </p:nvSpPr>
        <p:spPr>
          <a:xfrm>
            <a:off x="1491064" y="1348158"/>
            <a:ext cx="1194760" cy="4120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" name="TextBox 31"/>
          <p:cNvSpPr txBox="1"/>
          <p:nvPr/>
        </p:nvSpPr>
        <p:spPr>
          <a:xfrm>
            <a:off x="686178" y="907874"/>
            <a:ext cx="151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Premise monotonicity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08532" y="2057729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Neutral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Random</a:t>
            </a:r>
            <a:r>
              <a:rPr lang="en-US" sz="1600" dirty="0"/>
              <a:t> experience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837" y="2778054"/>
            <a:ext cx="1006188" cy="9840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624" y="1554205"/>
            <a:ext cx="896068" cy="87633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001" y="1635072"/>
            <a:ext cx="1178406" cy="11524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382" y="2862481"/>
            <a:ext cx="827243" cy="80902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452533" y="3984434"/>
            <a:ext cx="3341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target arguments are systematically influenced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135" y="5000670"/>
            <a:ext cx="1006188" cy="9840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455" y="5204797"/>
            <a:ext cx="827243" cy="8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34127"/>
      </p:ext>
    </p:extLst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results-eps-converted-t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935" y="1227590"/>
            <a:ext cx="5072955" cy="507295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66"/>
          <p:cNvSpPr/>
          <p:nvPr/>
        </p:nvSpPr>
        <p:spPr>
          <a:xfrm>
            <a:off x="1365017" y="5280622"/>
            <a:ext cx="4087516" cy="11226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0" name="Shape 956"/>
          <p:cNvSpPr/>
          <p:nvPr/>
        </p:nvSpPr>
        <p:spPr>
          <a:xfrm>
            <a:off x="4018844" y="1052418"/>
            <a:ext cx="1724483" cy="39259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1" name="TextBox 10"/>
          <p:cNvSpPr txBox="1"/>
          <p:nvPr/>
        </p:nvSpPr>
        <p:spPr>
          <a:xfrm>
            <a:off x="2108532" y="2057729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Neutral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Random</a:t>
            </a:r>
            <a:r>
              <a:rPr lang="en-US" sz="1600" dirty="0"/>
              <a:t> experience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776" y="1517609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Random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Random</a:t>
            </a:r>
            <a:r>
              <a:rPr lang="en-US" sz="1600" dirty="0"/>
              <a:t> experience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685824" y="2136153"/>
            <a:ext cx="2019392" cy="104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205442" y="2653793"/>
            <a:ext cx="311980" cy="529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50897" y="5204797"/>
            <a:ext cx="1867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Relevant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Relevant</a:t>
            </a:r>
            <a:r>
              <a:rPr lang="en-US" sz="1600" dirty="0"/>
              <a:t> experience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5723" y="4393624"/>
            <a:ext cx="1867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Neutral</a:t>
            </a:r>
            <a:r>
              <a:rPr lang="en-US" sz="1600" dirty="0"/>
              <a:t> story +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Relevant</a:t>
            </a:r>
            <a:r>
              <a:rPr lang="en-US" sz="1600" dirty="0"/>
              <a:t> experience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975556" y="3815644"/>
            <a:ext cx="1194285" cy="577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491064" y="3962400"/>
            <a:ext cx="1302670" cy="1180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9180" y="5143241"/>
            <a:ext cx="151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Premise non- monotonicity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6178" y="772144"/>
            <a:ext cx="151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Premise monotonicity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135" y="5000670"/>
            <a:ext cx="1006188" cy="984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455" y="5204797"/>
            <a:ext cx="827243" cy="809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52533" y="3984434"/>
            <a:ext cx="3341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target arguments are systematically influenced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837" y="2778054"/>
            <a:ext cx="1006188" cy="9840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624" y="1554205"/>
            <a:ext cx="896068" cy="8763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001" y="1635072"/>
            <a:ext cx="1178406" cy="11524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382" y="2862481"/>
            <a:ext cx="827243" cy="8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60096"/>
      </p:ext>
    </p:extLst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746" y="2809172"/>
            <a:ext cx="6838120" cy="841882"/>
          </a:xfrm>
        </p:spPr>
        <p:txBody>
          <a:bodyPr>
            <a:normAutofit/>
          </a:bodyPr>
          <a:lstStyle/>
          <a:p>
            <a:r>
              <a:rPr lang="en-US" dirty="0"/>
              <a:t>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5474497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6138" y="2273390"/>
            <a:ext cx="3685435" cy="3546311"/>
            <a:chOff x="4695385" y="1046455"/>
            <a:chExt cx="4231480" cy="385316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6045" y="3123607"/>
              <a:ext cx="1790812" cy="177601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9832" y="1046455"/>
              <a:ext cx="1173981" cy="115948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5251" y="1064178"/>
              <a:ext cx="939291" cy="1035854"/>
            </a:xfrm>
            <a:prstGeom prst="rect">
              <a:avLst/>
            </a:prstGeom>
          </p:spPr>
        </p:pic>
        <p:cxnSp>
          <p:nvCxnSpPr>
            <p:cNvPr id="40" name="Straight Arrow Connector 39"/>
            <p:cNvCxnSpPr/>
            <p:nvPr/>
          </p:nvCxnSpPr>
          <p:spPr>
            <a:xfrm flipH="1">
              <a:off x="7465251" y="2818807"/>
              <a:ext cx="635297" cy="6769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7617651" y="2971207"/>
              <a:ext cx="635297" cy="6769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7770051" y="3123607"/>
              <a:ext cx="635297" cy="6769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695385" y="2236600"/>
              <a:ext cx="1908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are </a:t>
              </a:r>
              <a:r>
                <a:rPr lang="en-US" b="1" dirty="0">
                  <a:solidFill>
                    <a:srgbClr val="FF0000"/>
                  </a:solidFill>
                </a:rPr>
                <a:t>random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98004" y="2232042"/>
              <a:ext cx="1928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are </a:t>
              </a:r>
              <a:r>
                <a:rPr lang="en-US" b="1" dirty="0">
                  <a:solidFill>
                    <a:schemeClr val="accent6"/>
                  </a:solidFill>
                </a:rPr>
                <a:t>relevant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5399548" y="3157259"/>
              <a:ext cx="635297" cy="6769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714364" y="2866158"/>
              <a:ext cx="635297" cy="6769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557558" y="2986246"/>
              <a:ext cx="635297" cy="6769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228338" y="1981481"/>
            <a:ext cx="3956667" cy="4058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432850" y="2766383"/>
            <a:ext cx="993091" cy="1877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381561" y="660190"/>
            <a:ext cx="3579444" cy="3447685"/>
            <a:chOff x="5403847" y="2334860"/>
            <a:chExt cx="3579444" cy="3447685"/>
          </a:xfrm>
        </p:grpSpPr>
        <p:grpSp>
          <p:nvGrpSpPr>
            <p:cNvPr id="30" name="Group 29"/>
            <p:cNvGrpSpPr/>
            <p:nvPr/>
          </p:nvGrpSpPr>
          <p:grpSpPr>
            <a:xfrm>
              <a:off x="5403847" y="2334860"/>
              <a:ext cx="3579444" cy="3447685"/>
              <a:chOff x="81433" y="3352247"/>
              <a:chExt cx="3785617" cy="3801460"/>
            </a:xfrm>
          </p:grpSpPr>
          <p:pic>
            <p:nvPicPr>
              <p:cNvPr id="33" name="results-eps-converted-t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39747" y="3426404"/>
                <a:ext cx="3727303" cy="3727303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4" name="Shape 966"/>
              <p:cNvSpPr/>
              <p:nvPr/>
            </p:nvSpPr>
            <p:spPr>
              <a:xfrm>
                <a:off x="791705" y="6220696"/>
                <a:ext cx="2902251" cy="805358"/>
              </a:xfrm>
              <a:prstGeom prst="rect">
                <a:avLst/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12"/>
              </a:p>
            </p:txBody>
          </p:sp>
          <p:sp>
            <p:nvSpPr>
              <p:cNvPr id="35" name="Shape 966"/>
              <p:cNvSpPr/>
              <p:nvPr/>
            </p:nvSpPr>
            <p:spPr>
              <a:xfrm>
                <a:off x="902905" y="3426403"/>
                <a:ext cx="2902251" cy="402679"/>
              </a:xfrm>
              <a:prstGeom prst="rect">
                <a:avLst/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12"/>
              </a:p>
            </p:txBody>
          </p:sp>
          <p:sp>
            <p:nvSpPr>
              <p:cNvPr id="36" name="Shape 966"/>
              <p:cNvSpPr/>
              <p:nvPr/>
            </p:nvSpPr>
            <p:spPr>
              <a:xfrm>
                <a:off x="81433" y="3352247"/>
                <a:ext cx="663463" cy="2779815"/>
              </a:xfrm>
              <a:prstGeom prst="rect">
                <a:avLst/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12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945980" y="2751106"/>
              <a:ext cx="868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control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51520" y="3174171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targets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120308" y="3961525"/>
            <a:ext cx="2730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results agree with our theory and not with competing theories. Yay!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73786" y="612563"/>
            <a:ext cx="3277186" cy="276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39361" y="462072"/>
            <a:ext cx="3376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used a psychological theory to help us design an experiment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8606" y="1499501"/>
            <a:ext cx="0" cy="353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4" idx="2"/>
          </p:cNvCxnSpPr>
          <p:nvPr/>
        </p:nvCxnSpPr>
        <p:spPr>
          <a:xfrm flipV="1">
            <a:off x="7425244" y="3626897"/>
            <a:ext cx="0" cy="365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04339"/>
      </p:ext>
    </p:extLst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6138" y="2273390"/>
            <a:ext cx="3685435" cy="3546311"/>
            <a:chOff x="4695385" y="1046455"/>
            <a:chExt cx="4231480" cy="385316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6045" y="3123607"/>
              <a:ext cx="1790812" cy="177601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9832" y="1046455"/>
              <a:ext cx="1173981" cy="115948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5251" y="1064178"/>
              <a:ext cx="939291" cy="1035854"/>
            </a:xfrm>
            <a:prstGeom prst="rect">
              <a:avLst/>
            </a:prstGeom>
          </p:spPr>
        </p:pic>
        <p:cxnSp>
          <p:nvCxnSpPr>
            <p:cNvPr id="40" name="Straight Arrow Connector 39"/>
            <p:cNvCxnSpPr/>
            <p:nvPr/>
          </p:nvCxnSpPr>
          <p:spPr>
            <a:xfrm flipH="1">
              <a:off x="7465251" y="2818807"/>
              <a:ext cx="635297" cy="6769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7617651" y="2971207"/>
              <a:ext cx="635297" cy="6769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7770051" y="3123607"/>
              <a:ext cx="635297" cy="6769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695385" y="2236600"/>
              <a:ext cx="1908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are </a:t>
              </a:r>
              <a:r>
                <a:rPr lang="en-US" b="1" dirty="0">
                  <a:solidFill>
                    <a:srgbClr val="FF0000"/>
                  </a:solidFill>
                </a:rPr>
                <a:t>random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98004" y="2232042"/>
              <a:ext cx="1928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are </a:t>
              </a:r>
              <a:r>
                <a:rPr lang="en-US" b="1" dirty="0">
                  <a:solidFill>
                    <a:schemeClr val="accent6"/>
                  </a:solidFill>
                </a:rPr>
                <a:t>relevant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5399548" y="3157259"/>
              <a:ext cx="635297" cy="6769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714364" y="2866158"/>
              <a:ext cx="635297" cy="6769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557558" y="2986246"/>
              <a:ext cx="635297" cy="6769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381561" y="660190"/>
            <a:ext cx="3579444" cy="3447685"/>
            <a:chOff x="5403847" y="2334860"/>
            <a:chExt cx="3579444" cy="3447685"/>
          </a:xfrm>
        </p:grpSpPr>
        <p:grpSp>
          <p:nvGrpSpPr>
            <p:cNvPr id="3" name="Group 2"/>
            <p:cNvGrpSpPr/>
            <p:nvPr/>
          </p:nvGrpSpPr>
          <p:grpSpPr>
            <a:xfrm>
              <a:off x="5403847" y="2334860"/>
              <a:ext cx="3579444" cy="3447685"/>
              <a:chOff x="81433" y="3352247"/>
              <a:chExt cx="3785617" cy="3801460"/>
            </a:xfrm>
          </p:grpSpPr>
          <p:pic>
            <p:nvPicPr>
              <p:cNvPr id="986" name="results-eps-converted-t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39747" y="3426404"/>
                <a:ext cx="3727303" cy="3727303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9" name="Shape 966"/>
              <p:cNvSpPr/>
              <p:nvPr/>
            </p:nvSpPr>
            <p:spPr>
              <a:xfrm>
                <a:off x="791705" y="6220696"/>
                <a:ext cx="2902251" cy="805358"/>
              </a:xfrm>
              <a:prstGeom prst="rect">
                <a:avLst/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12"/>
              </a:p>
            </p:txBody>
          </p:sp>
          <p:sp>
            <p:nvSpPr>
              <p:cNvPr id="49" name="Shape 966"/>
              <p:cNvSpPr/>
              <p:nvPr/>
            </p:nvSpPr>
            <p:spPr>
              <a:xfrm>
                <a:off x="902905" y="3426403"/>
                <a:ext cx="2902251" cy="402679"/>
              </a:xfrm>
              <a:prstGeom prst="rect">
                <a:avLst/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12"/>
              </a:p>
            </p:txBody>
          </p:sp>
          <p:sp>
            <p:nvSpPr>
              <p:cNvPr id="50" name="Shape 966"/>
              <p:cNvSpPr/>
              <p:nvPr/>
            </p:nvSpPr>
            <p:spPr>
              <a:xfrm>
                <a:off x="81433" y="3352247"/>
                <a:ext cx="663463" cy="2779815"/>
              </a:xfrm>
              <a:prstGeom prst="rect">
                <a:avLst/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12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945980" y="2751106"/>
              <a:ext cx="868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control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51520" y="3174171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targets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951103" y="207531"/>
            <a:ext cx="136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Humans: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28338" y="1981481"/>
            <a:ext cx="3956667" cy="40129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47551" y="819594"/>
            <a:ext cx="478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Call back </a:t>
            </a:r>
            <a:r>
              <a:rPr lang="en-US" sz="2000"/>
              <a:t>to lecture 1</a:t>
            </a:r>
            <a:r>
              <a:rPr lang="is-IS" sz="2000" dirty="0"/>
              <a:t>… we can get a more precise test using a </a:t>
            </a:r>
            <a:r>
              <a:rPr lang="is-IS" sz="2000" i="1" u="sng" dirty="0"/>
              <a:t>computational model</a:t>
            </a:r>
            <a:endParaRPr lang="en-US" sz="2000" i="1" u="sng" dirty="0"/>
          </a:p>
        </p:txBody>
      </p:sp>
      <p:sp>
        <p:nvSpPr>
          <p:cNvPr id="56" name="Rectangle 55"/>
          <p:cNvSpPr/>
          <p:nvPr/>
        </p:nvSpPr>
        <p:spPr>
          <a:xfrm>
            <a:off x="5673786" y="612563"/>
            <a:ext cx="3277186" cy="276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432850" y="2766383"/>
            <a:ext cx="993091" cy="1877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fits-eps-converted-to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56339" y="3908581"/>
            <a:ext cx="3494633" cy="349463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14"/>
          <p:cNvSpPr/>
          <p:nvPr/>
        </p:nvSpPr>
        <p:spPr>
          <a:xfrm>
            <a:off x="6158294" y="3897833"/>
            <a:ext cx="2633843" cy="558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531086" y="4196354"/>
            <a:ext cx="468374" cy="2272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529234" y="6547853"/>
            <a:ext cx="1786984" cy="853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954092" y="4356082"/>
            <a:ext cx="86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control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59632" y="4779147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targets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683819" y="3951870"/>
            <a:ext cx="3277186" cy="276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882969" y="3576541"/>
            <a:ext cx="136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Model:</a:t>
            </a:r>
          </a:p>
        </p:txBody>
      </p:sp>
    </p:spTree>
    <p:extLst>
      <p:ext uri="{BB962C8B-B14F-4D97-AF65-F5344CB8AC3E}">
        <p14:creationId xmlns:p14="http://schemas.microsoft.com/office/powerpoint/2010/main" val="1319466356"/>
      </p:ext>
    </p:extLst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65127"/>
            <a:ext cx="8353778" cy="841882"/>
          </a:xfrm>
        </p:spPr>
        <p:txBody>
          <a:bodyPr>
            <a:normAutofit fontScale="90000"/>
          </a:bodyPr>
          <a:lstStyle/>
          <a:p>
            <a:r>
              <a:rPr lang="en-AU" dirty="0"/>
              <a:t>People are smart (&amp; psychology is hard)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31643" y="1521166"/>
            <a:ext cx="2483556" cy="3595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956672" y="1706166"/>
            <a:ext cx="1914870" cy="1943314"/>
            <a:chOff x="4867808" y="662930"/>
            <a:chExt cx="3301106" cy="33501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5418" y="1819468"/>
              <a:ext cx="1153496" cy="12720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867808" y="1272530"/>
              <a:ext cx="2234650" cy="2216182"/>
            </a:xfrm>
            <a:prstGeom prst="rect">
              <a:avLst/>
            </a:prstGeom>
          </p:spPr>
        </p:pic>
        <p:sp>
          <p:nvSpPr>
            <p:cNvPr id="7" name="U-Turn Arrow 6"/>
            <p:cNvSpPr/>
            <p:nvPr/>
          </p:nvSpPr>
          <p:spPr>
            <a:xfrm>
              <a:off x="5833321" y="662930"/>
              <a:ext cx="1895670" cy="609600"/>
            </a:xfrm>
            <a:prstGeom prst="utur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U-Turn Arrow 7"/>
            <p:cNvSpPr/>
            <p:nvPr/>
          </p:nvSpPr>
          <p:spPr>
            <a:xfrm rot="10800000">
              <a:off x="5725212" y="3403471"/>
              <a:ext cx="2003779" cy="609600"/>
            </a:xfrm>
            <a:prstGeom prst="utur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21889" y="3969947"/>
            <a:ext cx="2388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Sometimes inductive reasoning is driven by “theory of mind”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1580" y="1521166"/>
            <a:ext cx="2644957" cy="3595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8771" y="2506764"/>
            <a:ext cx="1296252" cy="12855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6610" y="3830418"/>
            <a:ext cx="2388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Sometimes inductive reasoning is driven by intuitive theories of the world</a:t>
            </a:r>
          </a:p>
        </p:txBody>
      </p:sp>
      <p:sp>
        <p:nvSpPr>
          <p:cNvPr id="13" name="Cloud 12"/>
          <p:cNvSpPr/>
          <p:nvPr/>
        </p:nvSpPr>
        <p:spPr>
          <a:xfrm>
            <a:off x="1766610" y="1751057"/>
            <a:ext cx="1761002" cy="115278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49909" y="2702061"/>
            <a:ext cx="218232" cy="20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193332" y="2522550"/>
            <a:ext cx="283646" cy="2924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163" y="1998413"/>
            <a:ext cx="794436" cy="7353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38189" y="5310991"/>
            <a:ext cx="601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switch flexibly between these in a sensible way – and the inductive power of </a:t>
            </a:r>
            <a:r>
              <a:rPr lang="en-US"/>
              <a:t>an argument changes when we do 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746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746" y="2809172"/>
            <a:ext cx="6838120" cy="1029050"/>
          </a:xfrm>
        </p:spPr>
        <p:txBody>
          <a:bodyPr>
            <a:normAutofit/>
          </a:bodyPr>
          <a:lstStyle/>
          <a:p>
            <a:r>
              <a:rPr lang="en-US" dirty="0"/>
              <a:t>What are the limitations?</a:t>
            </a:r>
          </a:p>
        </p:txBody>
      </p:sp>
    </p:spTree>
    <p:extLst>
      <p:ext uri="{BB962C8B-B14F-4D97-AF65-F5344CB8AC3E}">
        <p14:creationId xmlns:p14="http://schemas.microsoft.com/office/powerpoint/2010/main" val="11134741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limitations?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6192"/>
            <a:ext cx="4857750" cy="4640771"/>
          </a:xfrm>
        </p:spPr>
        <p:txBody>
          <a:bodyPr>
            <a:normAutofit/>
          </a:bodyPr>
          <a:lstStyle/>
          <a:p>
            <a:r>
              <a:rPr lang="en-US" sz="2400" dirty="0"/>
              <a:t>Sample size too small?</a:t>
            </a:r>
          </a:p>
          <a:p>
            <a:r>
              <a:rPr lang="en-US" sz="2400" dirty="0"/>
              <a:t>Sample not representative?</a:t>
            </a:r>
          </a:p>
          <a:p>
            <a:r>
              <a:rPr lang="en-US" sz="2400" dirty="0"/>
              <a:t>Stimulus order not </a:t>
            </a:r>
            <a:r>
              <a:rPr lang="en-US" sz="2400" dirty="0" err="1"/>
              <a:t>randomised</a:t>
            </a:r>
            <a:r>
              <a:rPr lang="en-US" sz="2400" dirty="0"/>
              <a:t>?</a:t>
            </a:r>
          </a:p>
          <a:p>
            <a:r>
              <a:rPr lang="en-US" sz="2400" dirty="0"/>
              <a:t>Factors not fully crossed?</a:t>
            </a:r>
          </a:p>
          <a:p>
            <a:r>
              <a:rPr lang="en-US" sz="2400" dirty="0"/>
              <a:t>Limited range of arguments?</a:t>
            </a:r>
          </a:p>
          <a:p>
            <a:r>
              <a:rPr lang="en-US" sz="2400" dirty="0"/>
              <a:t>Limited range of phenomena?</a:t>
            </a:r>
          </a:p>
        </p:txBody>
      </p:sp>
    </p:spTree>
    <p:extLst>
      <p:ext uri="{BB962C8B-B14F-4D97-AF65-F5344CB8AC3E}">
        <p14:creationId xmlns:p14="http://schemas.microsoft.com/office/powerpoint/2010/main" val="76843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874327" cy="841882"/>
          </a:xfrm>
        </p:spPr>
        <p:txBody>
          <a:bodyPr/>
          <a:lstStyle/>
          <a:p>
            <a:r>
              <a:rPr lang="en-US" dirty="0"/>
              <a:t>Premise monotonicity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58725" y="3247296"/>
            <a:ext cx="923731" cy="35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750" y="1783259"/>
            <a:ext cx="820108" cy="614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482" y="1789712"/>
            <a:ext cx="4262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Dolphin</a:t>
            </a:r>
            <a:r>
              <a:rPr lang="en-US" dirty="0"/>
              <a:t> cells contain TH4 hormone</a:t>
            </a:r>
          </a:p>
          <a:p>
            <a:r>
              <a:rPr lang="en-US" dirty="0"/>
              <a:t>Therefore </a:t>
            </a:r>
            <a:r>
              <a:rPr lang="en-US" dirty="0">
                <a:solidFill>
                  <a:schemeClr val="accent5"/>
                </a:solidFill>
              </a:rPr>
              <a:t>cow</a:t>
            </a:r>
            <a:r>
              <a:rPr lang="en-US" dirty="0"/>
              <a:t> cells contain TH4 hormone?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96346" y="3847460"/>
            <a:ext cx="2496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Adding evidence usually </a:t>
            </a:r>
            <a:r>
              <a:rPr lang="en-AU" sz="2000" i="1" u="sng" dirty="0"/>
              <a:t>strengthens</a:t>
            </a:r>
            <a:r>
              <a:rPr lang="en-AU" sz="2000" dirty="0"/>
              <a:t> an inductive argument</a:t>
            </a:r>
            <a:endParaRPr lang="en-US" sz="2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3" y="5059394"/>
            <a:ext cx="1047256" cy="7844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346" y="1783259"/>
            <a:ext cx="923112" cy="6142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952" y="5060394"/>
            <a:ext cx="1107926" cy="73727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1360" y="3247296"/>
            <a:ext cx="4262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Dolphin</a:t>
            </a:r>
            <a:r>
              <a:rPr lang="en-US" dirty="0"/>
              <a:t> cells contain TH4 hormone</a:t>
            </a:r>
          </a:p>
          <a:p>
            <a:r>
              <a:rPr lang="en-US" dirty="0">
                <a:solidFill>
                  <a:schemeClr val="accent5"/>
                </a:solidFill>
              </a:rPr>
              <a:t>Mouse</a:t>
            </a:r>
            <a:r>
              <a:rPr lang="en-US" dirty="0"/>
              <a:t> cells contain TH4 hormone</a:t>
            </a:r>
          </a:p>
          <a:p>
            <a:r>
              <a:rPr lang="en-US" dirty="0">
                <a:solidFill>
                  <a:schemeClr val="accent5"/>
                </a:solidFill>
              </a:rPr>
              <a:t>Bat</a:t>
            </a:r>
            <a:r>
              <a:rPr lang="en-US" dirty="0"/>
              <a:t> cells contain TH4 hormone</a:t>
            </a:r>
          </a:p>
          <a:p>
            <a:r>
              <a:rPr lang="en-US" dirty="0"/>
              <a:t>Therefore </a:t>
            </a:r>
            <a:r>
              <a:rPr lang="en-US" dirty="0">
                <a:solidFill>
                  <a:schemeClr val="accent5"/>
                </a:solidFill>
              </a:rPr>
              <a:t>cow</a:t>
            </a:r>
            <a:r>
              <a:rPr lang="en-US" dirty="0"/>
              <a:t> cells contain TH4 hormone?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218769" y="5451609"/>
            <a:ext cx="237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451914" y="4449286"/>
            <a:ext cx="648874" cy="6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552" y="5479137"/>
            <a:ext cx="1195975" cy="7399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372" y="4571603"/>
            <a:ext cx="1178481" cy="770072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5812858" y="2090403"/>
            <a:ext cx="3334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1002" y="1557867"/>
            <a:ext cx="7054820" cy="10498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6482" y="3203977"/>
            <a:ext cx="4467070" cy="3161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58725" y="2607353"/>
            <a:ext cx="1368075" cy="370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6192"/>
            <a:ext cx="4857750" cy="4640771"/>
          </a:xfrm>
        </p:spPr>
        <p:txBody>
          <a:bodyPr>
            <a:normAutofit/>
          </a:bodyPr>
          <a:lstStyle/>
          <a:p>
            <a:r>
              <a:rPr lang="en-US" sz="2400" dirty="0"/>
              <a:t>Sample size too small?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Sample not representative?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Stimulus order not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randomised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Factors not fully crossed?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Limited range of arguments?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Limited range of phenomena?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38222" y="1738489"/>
            <a:ext cx="1648178" cy="11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94401" y="1288113"/>
            <a:ext cx="2393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Probably not. We collected data from 538 participants</a:t>
            </a:r>
          </a:p>
        </p:txBody>
      </p:sp>
    </p:spTree>
    <p:extLst>
      <p:ext uri="{BB962C8B-B14F-4D97-AF65-F5344CB8AC3E}">
        <p14:creationId xmlns:p14="http://schemas.microsoft.com/office/powerpoint/2010/main" val="21136232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6192"/>
            <a:ext cx="4857750" cy="46407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Sample size too small?</a:t>
            </a:r>
          </a:p>
          <a:p>
            <a:r>
              <a:rPr lang="en-US" sz="2400" dirty="0"/>
              <a:t>Sample not representative?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Stimulus order not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randomised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Factors not fully crossed?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Limited range of arguments?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Limited range of phenomena?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83289" y="2211443"/>
            <a:ext cx="11966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94400" y="1288113"/>
            <a:ext cx="26980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Maybe? Our participants were recruited online: diverse in age and gender, but narrow in nationality (USA) and probably above average in education</a:t>
            </a:r>
          </a:p>
          <a:p>
            <a:endParaRPr lang="en-US" dirty="0"/>
          </a:p>
          <a:p>
            <a:r>
              <a:rPr lang="en-US" dirty="0"/>
              <a:t>Important question: is there a plausible reason to think this might matter?</a:t>
            </a:r>
          </a:p>
        </p:txBody>
      </p:sp>
    </p:spTree>
    <p:extLst>
      <p:ext uri="{BB962C8B-B14F-4D97-AF65-F5344CB8AC3E}">
        <p14:creationId xmlns:p14="http://schemas.microsoft.com/office/powerpoint/2010/main" val="246079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6192"/>
            <a:ext cx="4857750" cy="46407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Sample size too small?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Sample not representative?</a:t>
            </a:r>
          </a:p>
          <a:p>
            <a:r>
              <a:rPr lang="en-US" sz="2400" dirty="0"/>
              <a:t>Stimulus order not </a:t>
            </a:r>
            <a:r>
              <a:rPr lang="en-US" sz="2400" dirty="0" err="1"/>
              <a:t>randomised</a:t>
            </a:r>
            <a:r>
              <a:rPr lang="en-US" sz="2400" dirty="0"/>
              <a:t>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Factors not fully crossed?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Limited range of arguments?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Limited range of phenomena?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8577" y="1647166"/>
            <a:ext cx="2698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Probably not. </a:t>
            </a:r>
          </a:p>
          <a:p>
            <a:endParaRPr lang="en-US" dirty="0"/>
          </a:p>
          <a:p>
            <a:r>
              <a:rPr lang="en-US" dirty="0"/>
              <a:t>The non random ordering (i.e., fillers mostly first) was intentional, and was central to the experimental manipulation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40488" y="2662829"/>
            <a:ext cx="8523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142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6192"/>
            <a:ext cx="4857750" cy="46407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Sample size too small?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Sample not representative?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Stimulus order not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randomised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2400" dirty="0"/>
              <a:t>Factors not fully crossed?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Limited range of arguments?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Limited range of phenomena?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2132" y="2042277"/>
            <a:ext cx="2698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Absolutely not. It would have been absurd to include a “relevant story + random experience” condition</a:t>
            </a:r>
            <a:r>
              <a:rPr lang="is-IS" dirty="0"/>
              <a:t>… this would introduce a confound colloquially referred to as “lying to participants”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40576" y="3114386"/>
            <a:ext cx="1349024" cy="1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7290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6192"/>
            <a:ext cx="4857750" cy="46407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Sample size too small?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Sample not representative?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Stimulus order not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randomised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Factors not fully crossed?</a:t>
            </a:r>
          </a:p>
          <a:p>
            <a:r>
              <a:rPr lang="en-US" sz="2400" dirty="0"/>
              <a:t>Limited range of arguments?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Limited range of phenomena?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5957" y="2493833"/>
            <a:ext cx="24496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Definitely a limitation. We used a fixed set of six arguments, all of which were about animals.</a:t>
            </a:r>
          </a:p>
          <a:p>
            <a:endParaRPr lang="en-AU" dirty="0"/>
          </a:p>
          <a:p>
            <a:r>
              <a:rPr lang="en-AU" dirty="0"/>
              <a:t>Important question: why might this matter? (hint</a:t>
            </a:r>
            <a:r>
              <a:rPr lang="is-IS" dirty="0"/>
              <a:t>… people have different knowledge)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24401" y="3565942"/>
            <a:ext cx="1349024" cy="1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007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6192"/>
            <a:ext cx="4857750" cy="46407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Sample size too small?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Sample not representative?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Stimulus order not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randomised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Factors not fully crossed?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Limited range of arguments?</a:t>
            </a:r>
          </a:p>
          <a:p>
            <a:r>
              <a:rPr lang="en-US" sz="2400" dirty="0"/>
              <a:t>Limited range of phenomena?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4669" y="2956677"/>
            <a:ext cx="24496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Definitely a limitation. We only looked at the premise (non) monotonicity effect. </a:t>
            </a:r>
          </a:p>
          <a:p>
            <a:endParaRPr lang="en-AU" dirty="0"/>
          </a:p>
          <a:p>
            <a:r>
              <a:rPr lang="en-AU" dirty="0"/>
              <a:t>There are good reasons to think the same manipulations should influence other inductive phenomena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13113" y="4028786"/>
            <a:ext cx="1349024" cy="1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853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83" y="2566460"/>
            <a:ext cx="7886700" cy="841882"/>
          </a:xfrm>
        </p:spPr>
        <p:txBody>
          <a:bodyPr/>
          <a:lstStyle/>
          <a:p>
            <a:r>
              <a:rPr lang="en-US" dirty="0"/>
              <a:t>Final thoughts?</a:t>
            </a:r>
          </a:p>
        </p:txBody>
      </p:sp>
    </p:spTree>
    <p:extLst>
      <p:ext uri="{BB962C8B-B14F-4D97-AF65-F5344CB8AC3E}">
        <p14:creationId xmlns:p14="http://schemas.microsoft.com/office/powerpoint/2010/main" val="9902503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655520"/>
            <a:ext cx="1848147" cy="1832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7018" y="50005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attention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4090" y="78438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similarity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69176" y="1059191"/>
            <a:ext cx="107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reasoning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6764" y="689859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induction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1" idx="1"/>
            <a:endCxn id="7" idx="3"/>
          </p:cNvCxnSpPr>
          <p:nvPr/>
        </p:nvCxnSpPr>
        <p:spPr>
          <a:xfrm flipH="1" flipV="1">
            <a:off x="2019673" y="684724"/>
            <a:ext cx="917091" cy="189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  <a:endCxn id="8" idx="3"/>
          </p:cNvCxnSpPr>
          <p:nvPr/>
        </p:nvCxnSpPr>
        <p:spPr>
          <a:xfrm flipH="1">
            <a:off x="2417127" y="874525"/>
            <a:ext cx="519637" cy="94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</p:cNvCxnSpPr>
          <p:nvPr/>
        </p:nvCxnSpPr>
        <p:spPr>
          <a:xfrm flipH="1">
            <a:off x="2653559" y="874525"/>
            <a:ext cx="283205" cy="284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</p:cNvCxnSpPr>
          <p:nvPr/>
        </p:nvCxnSpPr>
        <p:spPr>
          <a:xfrm flipH="1">
            <a:off x="2724712" y="874525"/>
            <a:ext cx="212052" cy="548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608" y="133528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48673" y="1608993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cognition</a:t>
            </a:r>
          </a:p>
        </p:txBody>
      </p:sp>
      <p:cxnSp>
        <p:nvCxnSpPr>
          <p:cNvPr id="25" name="Straight Arrow Connector 24"/>
          <p:cNvCxnSpPr>
            <a:stCxn id="11" idx="1"/>
          </p:cNvCxnSpPr>
          <p:nvPr/>
        </p:nvCxnSpPr>
        <p:spPr>
          <a:xfrm>
            <a:off x="2936764" y="874525"/>
            <a:ext cx="115564" cy="734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82222" y="293511"/>
            <a:ext cx="3894667" cy="21948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03609" y="2517935"/>
            <a:ext cx="3781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“single” task often requires psychologists to think about several different aspects of human cognition</a:t>
            </a:r>
          </a:p>
        </p:txBody>
      </p:sp>
    </p:spTree>
    <p:extLst>
      <p:ext uri="{BB962C8B-B14F-4D97-AF65-F5344CB8AC3E}">
        <p14:creationId xmlns:p14="http://schemas.microsoft.com/office/powerpoint/2010/main" val="159644581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655520"/>
            <a:ext cx="1848147" cy="1832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7018" y="50005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attention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4090" y="78438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similarity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69176" y="1059191"/>
            <a:ext cx="107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reasoning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6764" y="689859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induction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1" idx="1"/>
            <a:endCxn id="7" idx="3"/>
          </p:cNvCxnSpPr>
          <p:nvPr/>
        </p:nvCxnSpPr>
        <p:spPr>
          <a:xfrm flipH="1" flipV="1">
            <a:off x="2019673" y="684724"/>
            <a:ext cx="917091" cy="189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  <a:endCxn id="8" idx="3"/>
          </p:cNvCxnSpPr>
          <p:nvPr/>
        </p:nvCxnSpPr>
        <p:spPr>
          <a:xfrm flipH="1">
            <a:off x="2417127" y="874525"/>
            <a:ext cx="519637" cy="94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</p:cNvCxnSpPr>
          <p:nvPr/>
        </p:nvCxnSpPr>
        <p:spPr>
          <a:xfrm flipH="1">
            <a:off x="2653559" y="874525"/>
            <a:ext cx="283205" cy="284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</p:cNvCxnSpPr>
          <p:nvPr/>
        </p:nvCxnSpPr>
        <p:spPr>
          <a:xfrm flipH="1">
            <a:off x="2724712" y="874525"/>
            <a:ext cx="212052" cy="548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608" y="133528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48673" y="1608993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cognition</a:t>
            </a:r>
          </a:p>
        </p:txBody>
      </p:sp>
      <p:cxnSp>
        <p:nvCxnSpPr>
          <p:cNvPr id="25" name="Straight Arrow Connector 24"/>
          <p:cNvCxnSpPr>
            <a:stCxn id="11" idx="1"/>
          </p:cNvCxnSpPr>
          <p:nvPr/>
        </p:nvCxnSpPr>
        <p:spPr>
          <a:xfrm>
            <a:off x="2936764" y="874525"/>
            <a:ext cx="115564" cy="734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82222" y="293511"/>
            <a:ext cx="3894667" cy="21948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03609" y="2517935"/>
            <a:ext cx="3781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“single” task often requires psychologists to think about several different aspects of human cognition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153272" y="519291"/>
            <a:ext cx="3325337" cy="2412475"/>
            <a:chOff x="4881685" y="500058"/>
            <a:chExt cx="3325337" cy="24124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522" y="1555094"/>
              <a:ext cx="1146630" cy="120166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7547" y="839827"/>
              <a:ext cx="778727" cy="81274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6758" y="731468"/>
              <a:ext cx="706754" cy="823626"/>
            </a:xfrm>
            <a:prstGeom prst="rect">
              <a:avLst/>
            </a:prstGeom>
          </p:spPr>
        </p:pic>
        <p:cxnSp>
          <p:nvCxnSpPr>
            <p:cNvPr id="42" name="Straight Arrow Connector 41"/>
            <p:cNvCxnSpPr/>
            <p:nvPr/>
          </p:nvCxnSpPr>
          <p:spPr>
            <a:xfrm flipH="1">
              <a:off x="7041185" y="1633311"/>
              <a:ext cx="220967" cy="2137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936596" y="1715765"/>
              <a:ext cx="273152" cy="262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4881685" y="500058"/>
              <a:ext cx="3325337" cy="2412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296403" y="2947178"/>
            <a:ext cx="348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psychological theories to guide experimental design yields insight into how cognition works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724" y="0"/>
            <a:ext cx="4353374" cy="369463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0898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655520"/>
            <a:ext cx="1848147" cy="1832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7018" y="50005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attention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4090" y="78438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similarity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69176" y="1059191"/>
            <a:ext cx="107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reasoning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6764" y="689859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induction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1" idx="1"/>
            <a:endCxn id="7" idx="3"/>
          </p:cNvCxnSpPr>
          <p:nvPr/>
        </p:nvCxnSpPr>
        <p:spPr>
          <a:xfrm flipH="1" flipV="1">
            <a:off x="2019673" y="684724"/>
            <a:ext cx="917091" cy="189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  <a:endCxn id="8" idx="3"/>
          </p:cNvCxnSpPr>
          <p:nvPr/>
        </p:nvCxnSpPr>
        <p:spPr>
          <a:xfrm flipH="1">
            <a:off x="2417127" y="874525"/>
            <a:ext cx="519637" cy="94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</p:cNvCxnSpPr>
          <p:nvPr/>
        </p:nvCxnSpPr>
        <p:spPr>
          <a:xfrm flipH="1">
            <a:off x="2653559" y="874525"/>
            <a:ext cx="283205" cy="284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</p:cNvCxnSpPr>
          <p:nvPr/>
        </p:nvCxnSpPr>
        <p:spPr>
          <a:xfrm flipH="1">
            <a:off x="2724712" y="874525"/>
            <a:ext cx="212052" cy="548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608" y="133528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48673" y="1608993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cognition</a:t>
            </a:r>
          </a:p>
        </p:txBody>
      </p:sp>
      <p:cxnSp>
        <p:nvCxnSpPr>
          <p:cNvPr id="25" name="Straight Arrow Connector 24"/>
          <p:cNvCxnSpPr>
            <a:stCxn id="11" idx="1"/>
          </p:cNvCxnSpPr>
          <p:nvPr/>
        </p:nvCxnSpPr>
        <p:spPr>
          <a:xfrm>
            <a:off x="2936764" y="874525"/>
            <a:ext cx="115564" cy="734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82222" y="293511"/>
            <a:ext cx="3894667" cy="21948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03609" y="2517935"/>
            <a:ext cx="3781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“single” task often requires psychologists to think about several different aspects of human cognition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153272" y="519291"/>
            <a:ext cx="3325337" cy="2412475"/>
            <a:chOff x="4881685" y="500058"/>
            <a:chExt cx="3325337" cy="24124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522" y="1555094"/>
              <a:ext cx="1146630" cy="120166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7547" y="839827"/>
              <a:ext cx="778727" cy="81274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6758" y="731468"/>
              <a:ext cx="706754" cy="823626"/>
            </a:xfrm>
            <a:prstGeom prst="rect">
              <a:avLst/>
            </a:prstGeom>
          </p:spPr>
        </p:pic>
        <p:cxnSp>
          <p:nvCxnSpPr>
            <p:cNvPr id="42" name="Straight Arrow Connector 41"/>
            <p:cNvCxnSpPr/>
            <p:nvPr/>
          </p:nvCxnSpPr>
          <p:spPr>
            <a:xfrm flipH="1">
              <a:off x="7041185" y="1633311"/>
              <a:ext cx="220967" cy="2137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936596" y="1715765"/>
              <a:ext cx="273152" cy="262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4881685" y="500058"/>
              <a:ext cx="3325337" cy="2412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296403" y="2947178"/>
            <a:ext cx="348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psychological theories to guide experimental design yields insight into how cognition works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02257" y="4370343"/>
            <a:ext cx="1914870" cy="1943314"/>
            <a:chOff x="4867808" y="662930"/>
            <a:chExt cx="3301106" cy="3350141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5418" y="1819468"/>
              <a:ext cx="1153496" cy="127208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867808" y="1272530"/>
              <a:ext cx="2234650" cy="2216182"/>
            </a:xfrm>
            <a:prstGeom prst="rect">
              <a:avLst/>
            </a:prstGeom>
          </p:spPr>
        </p:pic>
        <p:sp>
          <p:nvSpPr>
            <p:cNvPr id="60" name="U-Turn Arrow 59"/>
            <p:cNvSpPr/>
            <p:nvPr/>
          </p:nvSpPr>
          <p:spPr>
            <a:xfrm>
              <a:off x="5833321" y="662930"/>
              <a:ext cx="1895670" cy="609600"/>
            </a:xfrm>
            <a:prstGeom prst="utur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U-Turn Arrow 60"/>
            <p:cNvSpPr/>
            <p:nvPr/>
          </p:nvSpPr>
          <p:spPr>
            <a:xfrm rot="10800000">
              <a:off x="5725212" y="3403471"/>
              <a:ext cx="2003779" cy="609600"/>
            </a:xfrm>
            <a:prstGeom prst="utur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530884" y="4069494"/>
            <a:ext cx="2290359" cy="25570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849870" y="4171095"/>
            <a:ext cx="26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reasoning (and cognition generally) can be remarkably complicated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4673" y="-169333"/>
            <a:ext cx="8505569" cy="41561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10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5752</TotalTime>
  <Words>3324</Words>
  <Application>Microsoft Macintosh PowerPoint</Application>
  <PresentationFormat>On-screen Show (4:3)</PresentationFormat>
  <Paragraphs>627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4" baseType="lpstr">
      <vt:lpstr>Arial</vt:lpstr>
      <vt:lpstr>Calibri</vt:lpstr>
      <vt:lpstr>Gill Sans MT</vt:lpstr>
      <vt:lpstr>Office Theme</vt:lpstr>
      <vt:lpstr>How to take a hint:  A case study in linking it all together</vt:lpstr>
      <vt:lpstr>A partial list of important topics</vt:lpstr>
      <vt:lpstr>PowerPoint Presentation</vt:lpstr>
      <vt:lpstr>PowerPoint Presentation</vt:lpstr>
      <vt:lpstr>From topics to tasks…</vt:lpstr>
      <vt:lpstr>Today we’ll reverse this</vt:lpstr>
      <vt:lpstr>The case study…</vt:lpstr>
      <vt:lpstr>PowerPoint Presentation</vt:lpstr>
      <vt:lpstr>Premise monotonicity</vt:lpstr>
      <vt:lpstr>Premise non-monotonicity</vt:lpstr>
      <vt:lpstr>But whyyyyyy?</vt:lpstr>
      <vt:lpstr>Observation #1:  Similarity shapes reasoning</vt:lpstr>
      <vt:lpstr>Similarity is relevant to reasoning</vt:lpstr>
      <vt:lpstr>Similarity is relevant to reasoning</vt:lpstr>
      <vt:lpstr>Similarity is relevant to reasoning</vt:lpstr>
      <vt:lpstr>Similarity is relevant to reasoning</vt:lpstr>
      <vt:lpstr>Observation #2:  Similarity directs attention* to a particular category</vt:lpstr>
      <vt:lpstr>PowerPoint Presentation</vt:lpstr>
      <vt:lpstr>PowerPoint Presentation</vt:lpstr>
      <vt:lpstr>PowerPoint Presentation</vt:lpstr>
      <vt:lpstr>PowerPoint Presentation</vt:lpstr>
      <vt:lpstr>A scientific question…   Why does this similarity-driven attention influence our reasoning?</vt:lpstr>
      <vt:lpstr>On the origins of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Theory of mind!</vt:lpstr>
      <vt:lpstr>So humans do this…</vt:lpstr>
      <vt:lpstr>And we do this…</vt:lpstr>
      <vt:lpstr>We don’t do this: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the laboratory!</vt:lpstr>
      <vt:lpstr>The reasoning task</vt:lpstr>
      <vt:lpstr>The reasoning task</vt:lpstr>
      <vt:lpstr>PowerPoint Presentation</vt:lpstr>
      <vt:lpstr>DV is the difference score</vt:lpstr>
      <vt:lpstr>Our hypothesis</vt:lpstr>
      <vt:lpstr>PowerPoint Presentation</vt:lpstr>
      <vt:lpstr>Okay… but how do we manipulate people’s beliefs???</vt:lpstr>
      <vt:lpstr>Problem: an experiment is designed by an experimenter....</vt:lpstr>
      <vt:lpstr>“Cover story” manipulation</vt:lpstr>
      <vt:lpstr>“Experience” manipulation</vt:lpstr>
      <vt:lpstr>“Flow” of the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Incomplete 2x3 design</vt:lpstr>
      <vt:lpstr>Incomplete 2x3 design</vt:lpstr>
      <vt:lpstr>Now, how should we measure the effect?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expect to see if our theory is right</vt:lpstr>
      <vt:lpstr>PowerPoint Presentation</vt:lpstr>
      <vt:lpstr>PowerPoint Presentation</vt:lpstr>
      <vt:lpstr>PowerPoint Presentation</vt:lpstr>
      <vt:lpstr>What we expect to see if our theory is wrong</vt:lpstr>
      <vt:lpstr>PowerPoint Presentation</vt:lpstr>
      <vt:lpstr>PowerPoint Presentation</vt:lpstr>
      <vt:lpstr>What we expect to see if our experiment is total garbage</vt:lpstr>
      <vt:lpstr>PowerPoint Presentation</vt:lpstr>
      <vt:lpstr>What were our results?</vt:lpstr>
      <vt:lpstr>PowerPoint Presentation</vt:lpstr>
      <vt:lpstr>PowerPoint Presentation</vt:lpstr>
      <vt:lpstr>PowerPoint Presentation</vt:lpstr>
      <vt:lpstr>PowerPoint Presentation</vt:lpstr>
      <vt:lpstr>What does it mean?</vt:lpstr>
      <vt:lpstr>PowerPoint Presentation</vt:lpstr>
      <vt:lpstr>PowerPoint Presentation</vt:lpstr>
      <vt:lpstr>People are smart (&amp; psychology is hard)</vt:lpstr>
      <vt:lpstr>What are the limitations?</vt:lpstr>
      <vt:lpstr>Possible limitations?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L2: Attention</dc:title>
  <dc:creator>Dan Navarro</dc:creator>
  <cp:lastModifiedBy>Danielle Navarro</cp:lastModifiedBy>
  <cp:revision>228</cp:revision>
  <cp:lastPrinted>2017-09-18T14:08:37Z</cp:lastPrinted>
  <dcterms:created xsi:type="dcterms:W3CDTF">2016-06-27T23:42:31Z</dcterms:created>
  <dcterms:modified xsi:type="dcterms:W3CDTF">2018-08-27T07:51:05Z</dcterms:modified>
</cp:coreProperties>
</file>