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2"/>
  </p:notesMasterIdLst>
  <p:sldIdLst>
    <p:sldId id="411" r:id="rId2"/>
    <p:sldId id="381" r:id="rId3"/>
    <p:sldId id="382" r:id="rId4"/>
    <p:sldId id="383" r:id="rId5"/>
    <p:sldId id="384" r:id="rId6"/>
    <p:sldId id="385" r:id="rId7"/>
    <p:sldId id="386" r:id="rId8"/>
    <p:sldId id="302" r:id="rId9"/>
    <p:sldId id="422" r:id="rId10"/>
    <p:sldId id="318" r:id="rId11"/>
    <p:sldId id="415" r:id="rId12"/>
    <p:sldId id="416" r:id="rId13"/>
    <p:sldId id="315" r:id="rId14"/>
    <p:sldId id="316" r:id="rId15"/>
    <p:sldId id="319" r:id="rId16"/>
    <p:sldId id="421" r:id="rId17"/>
    <p:sldId id="320" r:id="rId18"/>
    <p:sldId id="323" r:id="rId19"/>
    <p:sldId id="273" r:id="rId20"/>
    <p:sldId id="274" r:id="rId21"/>
    <p:sldId id="329" r:id="rId22"/>
    <p:sldId id="345" r:id="rId23"/>
    <p:sldId id="348" r:id="rId24"/>
    <p:sldId id="349" r:id="rId25"/>
    <p:sldId id="420" r:id="rId26"/>
    <p:sldId id="331" r:id="rId27"/>
    <p:sldId id="346" r:id="rId28"/>
    <p:sldId id="395" r:id="rId29"/>
    <p:sldId id="396" r:id="rId30"/>
    <p:sldId id="397" r:id="rId31"/>
    <p:sldId id="406" r:id="rId32"/>
    <p:sldId id="419" r:id="rId33"/>
    <p:sldId id="350" r:id="rId34"/>
    <p:sldId id="351" r:id="rId35"/>
    <p:sldId id="413" r:id="rId36"/>
    <p:sldId id="354" r:id="rId37"/>
    <p:sldId id="356" r:id="rId38"/>
    <p:sldId id="355" r:id="rId39"/>
    <p:sldId id="361" r:id="rId40"/>
    <p:sldId id="358" r:id="rId41"/>
    <p:sldId id="359" r:id="rId42"/>
    <p:sldId id="378" r:id="rId43"/>
    <p:sldId id="377" r:id="rId44"/>
    <p:sldId id="379" r:id="rId45"/>
    <p:sldId id="408" r:id="rId46"/>
    <p:sldId id="380" r:id="rId47"/>
    <p:sldId id="362" r:id="rId48"/>
    <p:sldId id="423" r:id="rId49"/>
    <p:sldId id="424" r:id="rId50"/>
    <p:sldId id="365" r:id="rId51"/>
    <p:sldId id="366" r:id="rId52"/>
    <p:sldId id="367" r:id="rId53"/>
    <p:sldId id="368" r:id="rId54"/>
    <p:sldId id="371" r:id="rId55"/>
    <p:sldId id="372" r:id="rId56"/>
    <p:sldId id="373" r:id="rId57"/>
    <p:sldId id="374" r:id="rId58"/>
    <p:sldId id="375" r:id="rId59"/>
    <p:sldId id="409" r:id="rId60"/>
    <p:sldId id="414"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92"/>
    <p:restoredTop sz="86351"/>
  </p:normalViewPr>
  <p:slideViewPr>
    <p:cSldViewPr snapToGrid="0" snapToObjects="1">
      <p:cViewPr varScale="1">
        <p:scale>
          <a:sx n="109" d="100"/>
          <a:sy n="109" d="100"/>
        </p:scale>
        <p:origin x="1744" y="176"/>
      </p:cViewPr>
      <p:guideLst/>
    </p:cSldViewPr>
  </p:slideViewPr>
  <p:outlineViewPr>
    <p:cViewPr>
      <p:scale>
        <a:sx n="33" d="100"/>
        <a:sy n="33" d="100"/>
      </p:scale>
      <p:origin x="0" y="-1280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B9AF75-86A4-2341-B5EF-B46F7B527AC2}" type="datetimeFigureOut">
              <a:rPr lang="en-US" smtClean="0"/>
              <a:t>8/27/18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9DFB6-4D04-C242-AF7D-BB85F2CEFD7E}" type="slidenum">
              <a:rPr lang="en-US" smtClean="0"/>
              <a:t>‹#›</a:t>
            </a:fld>
            <a:endParaRPr lang="en-US" dirty="0"/>
          </a:p>
        </p:txBody>
      </p:sp>
    </p:spTree>
    <p:extLst>
      <p:ext uri="{BB962C8B-B14F-4D97-AF65-F5344CB8AC3E}">
        <p14:creationId xmlns:p14="http://schemas.microsoft.com/office/powerpoint/2010/main" val="622598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8B782C6-5065-470A-AF26-418FF88D3096}" type="slidenum">
              <a:rPr lang="en-AU" smtClean="0"/>
              <a:t>31</a:t>
            </a:fld>
            <a:endParaRPr lang="en-AU" dirty="0"/>
          </a:p>
        </p:txBody>
      </p:sp>
    </p:spTree>
    <p:extLst>
      <p:ext uri="{BB962C8B-B14F-4D97-AF65-F5344CB8AC3E}">
        <p14:creationId xmlns:p14="http://schemas.microsoft.com/office/powerpoint/2010/main" val="1232371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baseline="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A32AD966-2C6D-A24C-8401-CF15B5C4955F}" type="datetimeFigureOut">
              <a:rPr lang="en-US" smtClean="0"/>
              <a:t>8/27/18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1586103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AD966-2C6D-A24C-8401-CF15B5C4955F}" type="datetimeFigureOut">
              <a:rPr lang="en-US" smtClean="0"/>
              <a:t>8/27/18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804836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AD966-2C6D-A24C-8401-CF15B5C4955F}" type="datetimeFigureOut">
              <a:rPr lang="en-US" smtClean="0"/>
              <a:t>8/27/18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2041164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2AD966-2C6D-A24C-8401-CF15B5C4955F}" type="datetimeFigureOut">
              <a:rPr lang="en-US" smtClean="0"/>
              <a:t>8/27/18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924627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Date Placeholder 2"/>
          <p:cNvSpPr>
            <a:spLocks noGrp="1"/>
          </p:cNvSpPr>
          <p:nvPr>
            <p:ph type="dt" sz="half" idx="10"/>
          </p:nvPr>
        </p:nvSpPr>
        <p:spPr/>
        <p:txBody>
          <a:bodyPr/>
          <a:lstStyle/>
          <a:p>
            <a:fld id="{A32AD966-2C6D-A24C-8401-CF15B5C4955F}" type="datetimeFigureOut">
              <a:rPr lang="en-US" smtClean="0"/>
              <a:t>8/27/18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62668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AD966-2C6D-A24C-8401-CF15B5C4955F}" type="datetimeFigureOut">
              <a:rPr lang="en-US" smtClean="0"/>
              <a:t>8/27/18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1026000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2AD966-2C6D-A24C-8401-CF15B5C4955F}" type="datetimeFigureOut">
              <a:rPr lang="en-US" smtClean="0"/>
              <a:t>8/27/18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183870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2AD966-2C6D-A24C-8401-CF15B5C4955F}" type="datetimeFigureOut">
              <a:rPr lang="en-US" smtClean="0"/>
              <a:t>8/27/18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839507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AD966-2C6D-A24C-8401-CF15B5C4955F}" type="datetimeFigureOut">
              <a:rPr lang="en-US" smtClean="0"/>
              <a:t>8/27/18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1503092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AD966-2C6D-A24C-8401-CF15B5C4955F}" type="datetimeFigureOut">
              <a:rPr lang="en-US" smtClean="0"/>
              <a:t>8/27/18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1618381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AD966-2C6D-A24C-8401-CF15B5C4955F}" type="datetimeFigureOut">
              <a:rPr lang="en-US" smtClean="0"/>
              <a:t>8/27/18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84CF2B-FE66-094C-BE46-BD9ECF03E27A}" type="slidenum">
              <a:rPr lang="en-US" smtClean="0"/>
              <a:t>‹#›</a:t>
            </a:fld>
            <a:endParaRPr lang="en-US" dirty="0"/>
          </a:p>
        </p:txBody>
      </p:sp>
    </p:spTree>
    <p:extLst>
      <p:ext uri="{BB962C8B-B14F-4D97-AF65-F5344CB8AC3E}">
        <p14:creationId xmlns:p14="http://schemas.microsoft.com/office/powerpoint/2010/main" val="112871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8418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36192"/>
            <a:ext cx="7886700" cy="4640771"/>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AD966-2C6D-A24C-8401-CF15B5C4955F}" type="datetimeFigureOut">
              <a:rPr lang="en-US" smtClean="0"/>
              <a:t>8/27/18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4CF2B-FE66-094C-BE46-BD9ECF03E27A}" type="slidenum">
              <a:rPr lang="en-US" smtClean="0"/>
              <a:t>‹#›</a:t>
            </a:fld>
            <a:endParaRPr lang="en-US" dirty="0"/>
          </a:p>
        </p:txBody>
      </p:sp>
    </p:spTree>
    <p:extLst>
      <p:ext uri="{BB962C8B-B14F-4D97-AF65-F5344CB8AC3E}">
        <p14:creationId xmlns:p14="http://schemas.microsoft.com/office/powerpoint/2010/main" val="949960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3" r:id="rId4"/>
    <p:sldLayoutId id="2147483664" r:id="rId5"/>
    <p:sldLayoutId id="2147483665"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tiff"/><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1.tif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jpeg"/><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36.tiff"/></Relationships>
</file>

<file path=ppt/slides/_rels/slide4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6.tiff"/><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tif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9.jpeg"/><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8F0314-4B41-4441-92C1-124D8FF66DE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223" y="3175124"/>
            <a:ext cx="2558280" cy="2558280"/>
          </a:xfrm>
          <a:prstGeom prst="rect">
            <a:avLst/>
          </a:prstGeom>
        </p:spPr>
      </p:pic>
      <p:sp>
        <p:nvSpPr>
          <p:cNvPr id="4" name="Rectangle 3"/>
          <p:cNvSpPr/>
          <p:nvPr/>
        </p:nvSpPr>
        <p:spPr>
          <a:xfrm>
            <a:off x="3789575" y="4550056"/>
            <a:ext cx="4311438" cy="923330"/>
          </a:xfrm>
          <a:prstGeom prst="rect">
            <a:avLst/>
          </a:prstGeom>
        </p:spPr>
        <p:txBody>
          <a:bodyPr wrap="square">
            <a:spAutoFit/>
          </a:bodyPr>
          <a:lstStyle/>
          <a:p>
            <a:r>
              <a:rPr lang="en-AU" dirty="0"/>
              <a:t>Research interests: human learning, reasoning, induction, decision making, computational modelling, statistics</a:t>
            </a:r>
            <a:endParaRPr lang="en-AU" dirty="0">
              <a:solidFill>
                <a:schemeClr val="bg2">
                  <a:lumMod val="75000"/>
                </a:schemeClr>
              </a:solidFill>
            </a:endParaRPr>
          </a:p>
        </p:txBody>
      </p:sp>
      <p:sp>
        <p:nvSpPr>
          <p:cNvPr id="2" name="TextBox 1"/>
          <p:cNvSpPr txBox="1"/>
          <p:nvPr/>
        </p:nvSpPr>
        <p:spPr>
          <a:xfrm>
            <a:off x="3789575" y="3431853"/>
            <a:ext cx="2506327" cy="923330"/>
          </a:xfrm>
          <a:prstGeom prst="rect">
            <a:avLst/>
          </a:prstGeom>
          <a:noFill/>
        </p:spPr>
        <p:txBody>
          <a:bodyPr wrap="none" rtlCol="0">
            <a:spAutoFit/>
          </a:bodyPr>
          <a:lstStyle/>
          <a:p>
            <a:r>
              <a:rPr lang="en-US" dirty="0"/>
              <a:t>A/Prof Danielle Navarro</a:t>
            </a:r>
          </a:p>
          <a:p>
            <a:r>
              <a:rPr lang="en-US" dirty="0"/>
              <a:t>d.navarro@unsw.edu.au</a:t>
            </a:r>
          </a:p>
          <a:p>
            <a:r>
              <a:rPr lang="en-US" dirty="0"/>
              <a:t>compcogscisydney.org</a:t>
            </a:r>
          </a:p>
        </p:txBody>
      </p:sp>
      <p:sp>
        <p:nvSpPr>
          <p:cNvPr id="3" name="Rectangle 2">
            <a:extLst>
              <a:ext uri="{FF2B5EF4-FFF2-40B4-BE49-F238E27FC236}">
                <a16:creationId xmlns:a16="http://schemas.microsoft.com/office/drawing/2014/main" id="{D4838E2A-9C95-384D-B561-E138176B2129}"/>
              </a:ext>
            </a:extLst>
          </p:cNvPr>
          <p:cNvSpPr/>
          <p:nvPr/>
        </p:nvSpPr>
        <p:spPr>
          <a:xfrm>
            <a:off x="1554359" y="2167887"/>
            <a:ext cx="5837945" cy="523220"/>
          </a:xfrm>
          <a:prstGeom prst="rect">
            <a:avLst/>
          </a:prstGeom>
        </p:spPr>
        <p:txBody>
          <a:bodyPr wrap="none">
            <a:spAutoFit/>
          </a:bodyPr>
          <a:lstStyle/>
          <a:p>
            <a:r>
              <a:rPr lang="en-US" sz="2800" dirty="0"/>
              <a:t>http://compcogscisydney.org/psyc2071/</a:t>
            </a:r>
          </a:p>
        </p:txBody>
      </p:sp>
      <p:sp>
        <p:nvSpPr>
          <p:cNvPr id="5" name="Title 1"/>
          <p:cNvSpPr txBox="1">
            <a:spLocks/>
          </p:cNvSpPr>
          <p:nvPr/>
        </p:nvSpPr>
        <p:spPr>
          <a:xfrm>
            <a:off x="587132" y="1411975"/>
            <a:ext cx="7772400" cy="1017522"/>
          </a:xfrm>
          <a:prstGeom prst="rect">
            <a:avLst/>
          </a:prstGeom>
        </p:spPr>
        <p:txBody>
          <a:bodyPr>
            <a:normAutofit/>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pPr algn="ctr"/>
            <a:r>
              <a:rPr lang="en-US" sz="4400" dirty="0"/>
              <a:t>Cognitive Psychology</a:t>
            </a:r>
          </a:p>
        </p:txBody>
      </p:sp>
    </p:spTree>
    <p:extLst>
      <p:ext uri="{BB962C8B-B14F-4D97-AF65-F5344CB8AC3E}">
        <p14:creationId xmlns:p14="http://schemas.microsoft.com/office/powerpoint/2010/main" val="886259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John Firth&#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16895" y="1346597"/>
            <a:ext cx="2368865" cy="3384093"/>
          </a:xfrm>
          <a:prstGeom prst="rect">
            <a:avLst/>
          </a:prstGeom>
        </p:spPr>
      </p:pic>
      <p:sp>
        <p:nvSpPr>
          <p:cNvPr id="4" name="Rectangle 3"/>
          <p:cNvSpPr/>
          <p:nvPr/>
        </p:nvSpPr>
        <p:spPr>
          <a:xfrm>
            <a:off x="1044895" y="2346145"/>
            <a:ext cx="4572000" cy="1384995"/>
          </a:xfrm>
          <a:prstGeom prst="rect">
            <a:avLst/>
          </a:prstGeom>
        </p:spPr>
        <p:txBody>
          <a:bodyPr>
            <a:spAutoFit/>
          </a:bodyPr>
          <a:lstStyle/>
          <a:p>
            <a:r>
              <a:rPr lang="en-US" sz="2800" dirty="0">
                <a:solidFill>
                  <a:srgbClr val="252525"/>
                </a:solidFill>
              </a:rPr>
              <a:t>“You shall know a word by the company it keeps”</a:t>
            </a:r>
          </a:p>
          <a:p>
            <a:r>
              <a:rPr lang="en-US" sz="2800" dirty="0">
                <a:solidFill>
                  <a:srgbClr val="252525"/>
                </a:solidFill>
              </a:rPr>
              <a:t>	- John Firth, 1957</a:t>
            </a:r>
            <a:endParaRPr lang="en-US" sz="2800" dirty="0"/>
          </a:p>
        </p:txBody>
      </p:sp>
    </p:spTree>
    <p:extLst>
      <p:ext uri="{BB962C8B-B14F-4D97-AF65-F5344CB8AC3E}">
        <p14:creationId xmlns:p14="http://schemas.microsoft.com/office/powerpoint/2010/main" val="710868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0AEAD0-4185-D641-809C-77B0027D65DA}"/>
              </a:ext>
            </a:extLst>
          </p:cNvPr>
          <p:cNvSpPr/>
          <p:nvPr/>
        </p:nvSpPr>
        <p:spPr>
          <a:xfrm>
            <a:off x="2698988" y="6298640"/>
            <a:ext cx="4599464" cy="369332"/>
          </a:xfrm>
          <a:prstGeom prst="rect">
            <a:avLst/>
          </a:prstGeom>
        </p:spPr>
        <p:txBody>
          <a:bodyPr wrap="none">
            <a:spAutoFit/>
          </a:bodyPr>
          <a:lstStyle/>
          <a:p>
            <a:r>
              <a:rPr lang="en-US" dirty="0"/>
              <a:t>https://smallworldofwords.org/en/project/home</a:t>
            </a:r>
          </a:p>
        </p:txBody>
      </p:sp>
      <p:pic>
        <p:nvPicPr>
          <p:cNvPr id="5" name="Picture 4" descr="Screen shot of the paper entitled &quot;The 'small world of words' English word association norms for over 12000 cue words&quot;&#10;&#10;Authors of the paper: Simon De Deyne, Danielle Navarro. Amy Perfors, Mark Brysbaert and Gert Storms&#10;&#10;Picture also shows the abstract to the paper, but that's intended for decorative purposes only">
            <a:extLst>
              <a:ext uri="{FF2B5EF4-FFF2-40B4-BE49-F238E27FC236}">
                <a16:creationId xmlns:a16="http://schemas.microsoft.com/office/drawing/2014/main" id="{CE4CB75C-116E-8D42-ADC9-1FE7EE5512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67992" y="2042159"/>
            <a:ext cx="3892244" cy="3972561"/>
          </a:xfrm>
          <a:prstGeom prst="rect">
            <a:avLst/>
          </a:prstGeom>
        </p:spPr>
      </p:pic>
      <p:pic>
        <p:nvPicPr>
          <p:cNvPr id="7" name="Picture 6" descr="Shows what the task looks like. The cue word &quot;challenger&quot; is displayed, and the text shows a participant typing three responses: &quot;Space shuttle&quot;, &quot;challenge&quot;, &quot;appears&quot;">
            <a:extLst>
              <a:ext uri="{FF2B5EF4-FFF2-40B4-BE49-F238E27FC236}">
                <a16:creationId xmlns:a16="http://schemas.microsoft.com/office/drawing/2014/main" id="{EC5786EF-6937-2741-8E02-CB95833136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196" y="2141257"/>
            <a:ext cx="3693367" cy="4015423"/>
          </a:xfrm>
          <a:prstGeom prst="rect">
            <a:avLst/>
          </a:prstGeom>
        </p:spPr>
      </p:pic>
      <p:pic>
        <p:nvPicPr>
          <p:cNvPr id="3" name="Picture 2" descr="Header image from the website. Small World of Words: Discover what words mean for people world wide">
            <a:extLst>
              <a:ext uri="{FF2B5EF4-FFF2-40B4-BE49-F238E27FC236}">
                <a16:creationId xmlns:a16="http://schemas.microsoft.com/office/drawing/2014/main" id="{BAF6CDEC-BC26-2048-A494-0FC7F41F58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188" y="359710"/>
            <a:ext cx="8286750" cy="1316131"/>
          </a:xfrm>
          <a:prstGeom prst="rect">
            <a:avLst/>
          </a:prstGeom>
        </p:spPr>
      </p:pic>
    </p:spTree>
    <p:extLst>
      <p:ext uri="{BB962C8B-B14F-4D97-AF65-F5344CB8AC3E}">
        <p14:creationId xmlns:p14="http://schemas.microsoft.com/office/powerpoint/2010/main" val="3608829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0AEAD0-4185-D641-809C-77B0027D65DA}"/>
              </a:ext>
            </a:extLst>
          </p:cNvPr>
          <p:cNvSpPr/>
          <p:nvPr/>
        </p:nvSpPr>
        <p:spPr>
          <a:xfrm>
            <a:off x="2698988" y="6298640"/>
            <a:ext cx="4599464" cy="369332"/>
          </a:xfrm>
          <a:prstGeom prst="rect">
            <a:avLst/>
          </a:prstGeom>
        </p:spPr>
        <p:txBody>
          <a:bodyPr wrap="none">
            <a:spAutoFit/>
          </a:bodyPr>
          <a:lstStyle/>
          <a:p>
            <a:r>
              <a:rPr lang="en-US" dirty="0"/>
              <a:t>https://smallworldofwords.org/en/project/home</a:t>
            </a:r>
          </a:p>
        </p:txBody>
      </p:sp>
      <p:pic>
        <p:nvPicPr>
          <p:cNvPr id="8" name="Picture 7" descr="Visual representation of a large scale semantic network, with dots corresponding to different words. There are so many dots in the image that it doesn't look like much. &#10;&#10;The purpose is to show the scale of the data set (which has about 4 million responses)">
            <a:extLst>
              <a:ext uri="{FF2B5EF4-FFF2-40B4-BE49-F238E27FC236}">
                <a16:creationId xmlns:a16="http://schemas.microsoft.com/office/drawing/2014/main" id="{4787EFC6-85C3-314B-9AAB-11B3A9C5737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32049" y="1956753"/>
            <a:ext cx="5139127" cy="3709988"/>
          </a:xfrm>
          <a:prstGeom prst="rect">
            <a:avLst/>
          </a:prstGeom>
        </p:spPr>
      </p:pic>
      <p:pic>
        <p:nvPicPr>
          <p:cNvPr id="3" name="Picture 2" descr="Small world of words (banner image)">
            <a:extLst>
              <a:ext uri="{FF2B5EF4-FFF2-40B4-BE49-F238E27FC236}">
                <a16:creationId xmlns:a16="http://schemas.microsoft.com/office/drawing/2014/main" id="{BAF6CDEC-BC26-2048-A494-0FC7F41F58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188" y="359710"/>
            <a:ext cx="8286750" cy="1316131"/>
          </a:xfrm>
          <a:prstGeom prst="rect">
            <a:avLst/>
          </a:prstGeom>
        </p:spPr>
      </p:pic>
    </p:spTree>
    <p:extLst>
      <p:ext uri="{BB962C8B-B14F-4D97-AF65-F5344CB8AC3E}">
        <p14:creationId xmlns:p14="http://schemas.microsoft.com/office/powerpoint/2010/main" val="2112713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rds associated with &quot;perception&quot; come in two main clusters, those that relate to &quot;sensation&quot; (e.g. seeing, sight, sound) and others relating to &quot;monds&quot; (e.g., brain, mind, idea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3163" y="414337"/>
            <a:ext cx="6993142" cy="5943600"/>
          </a:xfrm>
          <a:prstGeom prst="rect">
            <a:avLst/>
          </a:prstGeom>
        </p:spPr>
      </p:pic>
      <p:sp>
        <p:nvSpPr>
          <p:cNvPr id="6" name="Oval 5">
            <a:extLst>
              <a:ext uri="{C183D7F6-B498-43B3-948B-1728B52AA6E4}">
                <adec:decorative xmlns:adec="http://schemas.microsoft.com/office/drawing/2017/decorative" val="1"/>
              </a:ext>
            </a:extLst>
          </p:cNvPr>
          <p:cNvSpPr/>
          <p:nvPr/>
        </p:nvSpPr>
        <p:spPr>
          <a:xfrm rot="19017521">
            <a:off x="2180200" y="496128"/>
            <a:ext cx="4357689" cy="31957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C183D7F6-B498-43B3-948B-1728B52AA6E4}">
                <adec:decorative xmlns:adec="http://schemas.microsoft.com/office/drawing/2017/decorative" val="1"/>
              </a:ext>
            </a:extLst>
          </p:cNvPr>
          <p:cNvSpPr/>
          <p:nvPr/>
        </p:nvSpPr>
        <p:spPr>
          <a:xfrm rot="1818742">
            <a:off x="2362420" y="2744094"/>
            <a:ext cx="4200953" cy="35748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85563" y="5077894"/>
            <a:ext cx="2345317" cy="646331"/>
          </a:xfrm>
          <a:prstGeom prst="rect">
            <a:avLst/>
          </a:prstGeom>
          <a:noFill/>
        </p:spPr>
        <p:txBody>
          <a:bodyPr wrap="square" rtlCol="0">
            <a:spAutoFit/>
          </a:bodyPr>
          <a:lstStyle/>
          <a:p>
            <a:r>
              <a:rPr lang="en-US" sz="3600" dirty="0"/>
              <a:t>Sensation</a:t>
            </a:r>
          </a:p>
        </p:txBody>
      </p:sp>
      <p:sp>
        <p:nvSpPr>
          <p:cNvPr id="9" name="TextBox 8"/>
          <p:cNvSpPr txBox="1"/>
          <p:nvPr/>
        </p:nvSpPr>
        <p:spPr>
          <a:xfrm>
            <a:off x="6308675" y="516669"/>
            <a:ext cx="1466789" cy="646331"/>
          </a:xfrm>
          <a:prstGeom prst="rect">
            <a:avLst/>
          </a:prstGeom>
          <a:noFill/>
        </p:spPr>
        <p:txBody>
          <a:bodyPr wrap="square" rtlCol="0">
            <a:spAutoFit/>
          </a:bodyPr>
          <a:lstStyle/>
          <a:p>
            <a:r>
              <a:rPr lang="en-US" sz="3600" dirty="0"/>
              <a:t>Minds</a:t>
            </a:r>
          </a:p>
        </p:txBody>
      </p:sp>
    </p:spTree>
    <p:extLst>
      <p:ext uri="{BB962C8B-B14F-4D97-AF65-F5344CB8AC3E}">
        <p14:creationId xmlns:p14="http://schemas.microsoft.com/office/powerpoint/2010/main" val="1937060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ds associated with cognition come in two clusters. One cluster is about minds (e.g. brain, thought, mind), and another is about knowledge (e.g., understanding, knowing, learning)&#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0425" y="191757"/>
            <a:ext cx="7226299" cy="6269878"/>
          </a:xfrm>
          <a:prstGeom prst="rect">
            <a:avLst/>
          </a:prstGeom>
        </p:spPr>
      </p:pic>
      <p:sp>
        <p:nvSpPr>
          <p:cNvPr id="3" name="Oval 2">
            <a:extLst>
              <a:ext uri="{C183D7F6-B498-43B3-948B-1728B52AA6E4}">
                <adec:decorative xmlns:adec="http://schemas.microsoft.com/office/drawing/2017/decorative" val="1"/>
              </a:ext>
            </a:extLst>
          </p:cNvPr>
          <p:cNvSpPr/>
          <p:nvPr/>
        </p:nvSpPr>
        <p:spPr>
          <a:xfrm rot="19017521">
            <a:off x="2230857" y="2776116"/>
            <a:ext cx="3539404" cy="36335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C183D7F6-B498-43B3-948B-1728B52AA6E4}">
                <adec:decorative xmlns:adec="http://schemas.microsoft.com/office/drawing/2017/decorative" val="1"/>
              </a:ext>
            </a:extLst>
          </p:cNvPr>
          <p:cNvSpPr/>
          <p:nvPr/>
        </p:nvSpPr>
        <p:spPr>
          <a:xfrm rot="19450736">
            <a:off x="2563295" y="13071"/>
            <a:ext cx="4154516" cy="37642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665738" y="5491025"/>
            <a:ext cx="1760672" cy="646331"/>
          </a:xfrm>
          <a:prstGeom prst="rect">
            <a:avLst/>
          </a:prstGeom>
          <a:noFill/>
        </p:spPr>
        <p:txBody>
          <a:bodyPr wrap="square" rtlCol="0">
            <a:spAutoFit/>
          </a:bodyPr>
          <a:lstStyle/>
          <a:p>
            <a:r>
              <a:rPr lang="en-US" sz="3600" dirty="0"/>
              <a:t>Minds</a:t>
            </a:r>
          </a:p>
        </p:txBody>
      </p:sp>
      <p:sp>
        <p:nvSpPr>
          <p:cNvPr id="6" name="TextBox 5"/>
          <p:cNvSpPr txBox="1"/>
          <p:nvPr/>
        </p:nvSpPr>
        <p:spPr>
          <a:xfrm>
            <a:off x="560827" y="154990"/>
            <a:ext cx="2587737" cy="646331"/>
          </a:xfrm>
          <a:prstGeom prst="rect">
            <a:avLst/>
          </a:prstGeom>
          <a:noFill/>
        </p:spPr>
        <p:txBody>
          <a:bodyPr wrap="square" rtlCol="0">
            <a:spAutoFit/>
          </a:bodyPr>
          <a:lstStyle/>
          <a:p>
            <a:r>
              <a:rPr lang="en-US" sz="3600" dirty="0"/>
              <a:t>Knowledge</a:t>
            </a:r>
          </a:p>
        </p:txBody>
      </p:sp>
    </p:spTree>
    <p:extLst>
      <p:ext uri="{BB962C8B-B14F-4D97-AF65-F5344CB8AC3E}">
        <p14:creationId xmlns:p14="http://schemas.microsoft.com/office/powerpoint/2010/main" val="1247457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314109" y="4235470"/>
            <a:ext cx="2430310" cy="1852613"/>
          </a:xfrm>
          <a:prstGeom prst="rect">
            <a:avLst/>
          </a:prstGeom>
        </p:spPr>
      </p:pic>
      <p:pic>
        <p:nvPicPr>
          <p:cNvPr id="10" name="Picture 9">
            <a:extLst>
              <a:ext uri="{FF2B5EF4-FFF2-40B4-BE49-F238E27FC236}">
                <a16:creationId xmlns:a16="http://schemas.microsoft.com/office/drawing/2014/main" id="{1E380457-AF49-0043-AFBB-CECD789409E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0143" y="4338320"/>
            <a:ext cx="1749763" cy="1749763"/>
          </a:xfrm>
          <a:prstGeom prst="rect">
            <a:avLst/>
          </a:prstGeom>
        </p:spPr>
      </p:pic>
      <p:sp>
        <p:nvSpPr>
          <p:cNvPr id="3" name="TextBox 2"/>
          <p:cNvSpPr txBox="1"/>
          <p:nvPr/>
        </p:nvSpPr>
        <p:spPr>
          <a:xfrm>
            <a:off x="1146048" y="3180547"/>
            <a:ext cx="7351776" cy="954107"/>
          </a:xfrm>
          <a:prstGeom prst="rect">
            <a:avLst/>
          </a:prstGeom>
          <a:noFill/>
        </p:spPr>
        <p:txBody>
          <a:bodyPr wrap="square" rtlCol="0">
            <a:spAutoFit/>
          </a:bodyPr>
          <a:lstStyle/>
          <a:p>
            <a:r>
              <a:rPr lang="en-AU" sz="2800" dirty="0">
                <a:solidFill>
                  <a:schemeClr val="accent6"/>
                </a:solidFill>
              </a:rPr>
              <a:t>Cognition</a:t>
            </a:r>
            <a:r>
              <a:rPr lang="en-AU" sz="2800" dirty="0"/>
              <a:t> is concerned with knowledge, reasoning, memory, language, decision making, etc</a:t>
            </a:r>
            <a:endParaRPr lang="en-US" sz="2800" dirty="0"/>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22558" y="969253"/>
            <a:ext cx="1868225" cy="1417935"/>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90783" y="901286"/>
            <a:ext cx="1373334" cy="1485902"/>
          </a:xfrm>
          <a:prstGeom prst="rect">
            <a:avLst/>
          </a:prstGeom>
        </p:spPr>
      </p:pic>
      <p:sp>
        <p:nvSpPr>
          <p:cNvPr id="2" name="TextBox 1"/>
          <p:cNvSpPr txBox="1"/>
          <p:nvPr/>
        </p:nvSpPr>
        <p:spPr>
          <a:xfrm>
            <a:off x="385764" y="1201168"/>
            <a:ext cx="5143500" cy="954107"/>
          </a:xfrm>
          <a:prstGeom prst="rect">
            <a:avLst/>
          </a:prstGeom>
          <a:noFill/>
        </p:spPr>
        <p:txBody>
          <a:bodyPr wrap="square" rtlCol="0">
            <a:spAutoFit/>
          </a:bodyPr>
          <a:lstStyle/>
          <a:p>
            <a:r>
              <a:rPr lang="en-AU" sz="2800" dirty="0">
                <a:solidFill>
                  <a:schemeClr val="accent6"/>
                </a:solidFill>
              </a:rPr>
              <a:t>Perception</a:t>
            </a:r>
            <a:r>
              <a:rPr lang="en-AU" sz="2800" dirty="0"/>
              <a:t> is concerned with how the mind interprets sensory data</a:t>
            </a:r>
            <a:endParaRPr lang="en-US" sz="2800" dirty="0"/>
          </a:p>
        </p:txBody>
      </p:sp>
    </p:spTree>
    <p:extLst>
      <p:ext uri="{BB962C8B-B14F-4D97-AF65-F5344CB8AC3E}">
        <p14:creationId xmlns:p14="http://schemas.microsoft.com/office/powerpoint/2010/main" val="458887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DD3F227-0B82-4DA2-96AB-406CC7D1F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bg1">
              <a:lumMod val="65000"/>
              <a:lumOff val="35000"/>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80A7608-824D-4328-8DB4-885C429AF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241173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DE45AC0-2C53-5445-ABA5-3450137D7FBC}"/>
              </a:ext>
              <a:ext uri="{C183D7F6-B498-43B3-948B-1728B52AA6E4}">
                <adec:decorative xmlns:adec="http://schemas.microsoft.com/office/drawing/2017/decorative" val="1"/>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l="667" r="-2" b="-2"/>
          <a:stretch/>
        </p:blipFill>
        <p:spPr>
          <a:xfrm>
            <a:off x="20" y="10"/>
            <a:ext cx="9143980" cy="6857990"/>
          </a:xfrm>
          <a:prstGeom prst="rect">
            <a:avLst/>
          </a:prstGeom>
        </p:spPr>
      </p:pic>
      <p:sp>
        <p:nvSpPr>
          <p:cNvPr id="2" name="Title 1"/>
          <p:cNvSpPr>
            <a:spLocks noGrp="1"/>
          </p:cNvSpPr>
          <p:nvPr>
            <p:ph type="title"/>
          </p:nvPr>
        </p:nvSpPr>
        <p:spPr>
          <a:xfrm>
            <a:off x="3854196" y="988741"/>
            <a:ext cx="4686312" cy="4880518"/>
          </a:xfrm>
          <a:noFill/>
          <a:ln>
            <a:noFill/>
          </a:ln>
        </p:spPr>
        <p:txBody>
          <a:bodyPr vert="horz" wrap="square" lIns="91440" tIns="45720" rIns="91440" bIns="45720" rtlCol="0" anchor="ctr">
            <a:normAutofit/>
          </a:bodyPr>
          <a:lstStyle/>
          <a:p>
            <a:pPr algn="l"/>
            <a:r>
              <a:rPr lang="en-US" sz="5400" b="1" dirty="0"/>
              <a:t>Historical context</a:t>
            </a:r>
          </a:p>
        </p:txBody>
      </p:sp>
    </p:spTree>
    <p:extLst>
      <p:ext uri="{BB962C8B-B14F-4D97-AF65-F5344CB8AC3E}">
        <p14:creationId xmlns:p14="http://schemas.microsoft.com/office/powerpoint/2010/main" val="171393873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rodin20think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48943" y="4049454"/>
            <a:ext cx="1028318" cy="1590114"/>
          </a:xfrm>
          <a:prstGeom prst="rect">
            <a:avLst/>
          </a:prstGeom>
          <a:noFill/>
        </p:spPr>
      </p:pic>
      <p:sp>
        <p:nvSpPr>
          <p:cNvPr id="20" name="Cloud Callout 19"/>
          <p:cNvSpPr/>
          <p:nvPr/>
        </p:nvSpPr>
        <p:spPr>
          <a:xfrm flipH="1">
            <a:off x="6596060" y="3095347"/>
            <a:ext cx="1981200" cy="954107"/>
          </a:xfrm>
          <a:prstGeom prst="cloud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bored!</a:t>
            </a:r>
            <a:endParaRPr lang="en-AU" dirty="0"/>
          </a:p>
        </p:txBody>
      </p:sp>
      <p:sp>
        <p:nvSpPr>
          <p:cNvPr id="18" name="TextBox 17"/>
          <p:cNvSpPr txBox="1"/>
          <p:nvPr/>
        </p:nvSpPr>
        <p:spPr>
          <a:xfrm>
            <a:off x="3805427" y="3936595"/>
            <a:ext cx="4257675" cy="1569660"/>
          </a:xfrm>
          <a:prstGeom prst="rect">
            <a:avLst/>
          </a:prstGeom>
          <a:noFill/>
        </p:spPr>
        <p:txBody>
          <a:bodyPr wrap="square" rtlCol="0">
            <a:spAutoFit/>
          </a:bodyPr>
          <a:lstStyle/>
          <a:p>
            <a:r>
              <a:rPr lang="en-US" sz="2400" dirty="0"/>
              <a:t>Used the method of introspection</a:t>
            </a:r>
            <a:r>
              <a:rPr lang="is-IS" sz="2400"/>
              <a:t>… subjective observation of one’s own experiences</a:t>
            </a:r>
            <a:endParaRPr lang="en-US" sz="2400" dirty="0"/>
          </a:p>
        </p:txBody>
      </p:sp>
      <p:sp>
        <p:nvSpPr>
          <p:cNvPr id="17" name="TextBox 16"/>
          <p:cNvSpPr txBox="1"/>
          <p:nvPr/>
        </p:nvSpPr>
        <p:spPr>
          <a:xfrm>
            <a:off x="4467222" y="1417964"/>
            <a:ext cx="4257675" cy="1200329"/>
          </a:xfrm>
          <a:prstGeom prst="rect">
            <a:avLst/>
          </a:prstGeom>
          <a:noFill/>
        </p:spPr>
        <p:txBody>
          <a:bodyPr wrap="square" rtlCol="0">
            <a:spAutoFit/>
          </a:bodyPr>
          <a:lstStyle/>
          <a:p>
            <a:r>
              <a:rPr lang="en-US" sz="2400" dirty="0"/>
              <a:t>Founded the first experimental psychology lab in 1897 at the University of Leipzig</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0087" y="328611"/>
            <a:ext cx="2272486" cy="3057527"/>
          </a:xfrm>
          <a:prstGeom prst="rect">
            <a:avLst/>
          </a:prstGeom>
        </p:spPr>
      </p:pic>
      <p:sp>
        <p:nvSpPr>
          <p:cNvPr id="4" name="TextBox 3"/>
          <p:cNvSpPr txBox="1"/>
          <p:nvPr/>
        </p:nvSpPr>
        <p:spPr>
          <a:xfrm>
            <a:off x="1162430" y="3459541"/>
            <a:ext cx="2128838" cy="954107"/>
          </a:xfrm>
          <a:prstGeom prst="rect">
            <a:avLst/>
          </a:prstGeom>
          <a:noFill/>
        </p:spPr>
        <p:txBody>
          <a:bodyPr wrap="square" rtlCol="0">
            <a:spAutoFit/>
          </a:bodyPr>
          <a:lstStyle/>
          <a:p>
            <a:r>
              <a:rPr lang="en-US" sz="2800" dirty="0"/>
              <a:t>Wilhelm Wundt</a:t>
            </a:r>
          </a:p>
        </p:txBody>
      </p:sp>
    </p:spTree>
    <p:extLst>
      <p:ext uri="{BB962C8B-B14F-4D97-AF65-F5344CB8AC3E}">
        <p14:creationId xmlns:p14="http://schemas.microsoft.com/office/powerpoint/2010/main" val="865458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0927" y="1669586"/>
            <a:ext cx="2108083" cy="3030370"/>
          </a:xfrm>
          <a:prstGeom prst="rect">
            <a:avLst/>
          </a:prstGeom>
        </p:spPr>
      </p:pic>
      <p:sp>
        <p:nvSpPr>
          <p:cNvPr id="6" name="TextBox 5"/>
          <p:cNvSpPr txBox="1"/>
          <p:nvPr/>
        </p:nvSpPr>
        <p:spPr>
          <a:xfrm>
            <a:off x="1175576" y="5405955"/>
            <a:ext cx="7430689" cy="461665"/>
          </a:xfrm>
          <a:prstGeom prst="rect">
            <a:avLst/>
          </a:prstGeom>
          <a:noFill/>
        </p:spPr>
        <p:txBody>
          <a:bodyPr wrap="none" rtlCol="0">
            <a:spAutoFit/>
          </a:bodyPr>
          <a:lstStyle/>
          <a:p>
            <a:r>
              <a:rPr lang="en-US" sz="2400" dirty="0"/>
              <a:t>- John Watson, 1913, “Psychology as a behaviorist views it”</a:t>
            </a:r>
          </a:p>
        </p:txBody>
      </p:sp>
      <p:sp>
        <p:nvSpPr>
          <p:cNvPr id="4" name="TextBox 3"/>
          <p:cNvSpPr txBox="1"/>
          <p:nvPr/>
        </p:nvSpPr>
        <p:spPr>
          <a:xfrm>
            <a:off x="3208384" y="1541631"/>
            <a:ext cx="5607004" cy="3170099"/>
          </a:xfrm>
          <a:prstGeom prst="rect">
            <a:avLst/>
          </a:prstGeom>
          <a:noFill/>
        </p:spPr>
        <p:txBody>
          <a:bodyPr wrap="square" rtlCol="0">
            <a:spAutoFit/>
          </a:bodyPr>
          <a:lstStyle/>
          <a:p>
            <a:r>
              <a:rPr lang="en-US" sz="2000" dirty="0"/>
              <a:t>“Psychology as the behaviorist views it is a purely objective experimental branch of natural science. Its theoretical goal is the prediction and control of behavior. </a:t>
            </a:r>
            <a:r>
              <a:rPr lang="en-US" sz="2000" dirty="0">
                <a:solidFill>
                  <a:schemeClr val="accent2"/>
                </a:solidFill>
              </a:rPr>
              <a:t>Introspection forms no essential part of its methods, nor is the scientific value of its data dependent upon the readiness with which they lend themselves to interpretation in terms of consciousness</a:t>
            </a:r>
            <a:r>
              <a:rPr lang="en-US" sz="2000" dirty="0"/>
              <a:t>. The behaviorist, in his efforts to get a unitary scheme of animal response, recognizes no dividing line between man and brute.”</a:t>
            </a:r>
          </a:p>
        </p:txBody>
      </p:sp>
      <p:sp>
        <p:nvSpPr>
          <p:cNvPr id="2" name="Title 1"/>
          <p:cNvSpPr>
            <a:spLocks noGrp="1"/>
          </p:cNvSpPr>
          <p:nvPr>
            <p:ph type="title"/>
          </p:nvPr>
        </p:nvSpPr>
        <p:spPr/>
        <p:txBody>
          <a:bodyPr/>
          <a:lstStyle/>
          <a:p>
            <a:r>
              <a:rPr lang="en-US" dirty="0"/>
              <a:t>Behaviourist critique</a:t>
            </a:r>
          </a:p>
        </p:txBody>
      </p:sp>
    </p:spTree>
    <p:extLst>
      <p:ext uri="{BB962C8B-B14F-4D97-AF65-F5344CB8AC3E}">
        <p14:creationId xmlns:p14="http://schemas.microsoft.com/office/powerpoint/2010/main" val="1298864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AU" sz="1200" i="1" dirty="0"/>
          </a:p>
          <a:p>
            <a:r>
              <a:rPr lang="en-AU" i="1" dirty="0"/>
              <a:t>Methodological</a:t>
            </a:r>
            <a:r>
              <a:rPr lang="en-AU" dirty="0"/>
              <a:t>: Psychological theories should be based on observable empirical data</a:t>
            </a:r>
          </a:p>
          <a:p>
            <a:pPr marL="400050" lvl="1" indent="0">
              <a:buNone/>
            </a:pPr>
            <a:r>
              <a:rPr lang="en-AU" sz="1600" dirty="0"/>
              <a:t>“…psychology as a behaviorist views it is a purely objective experimental branch of natural science. Its theoretical goal is … prediction and control” (Watson, 1913, p. 158).</a:t>
            </a:r>
          </a:p>
          <a:p>
            <a:endParaRPr lang="en-AU" sz="2000" dirty="0"/>
          </a:p>
          <a:p>
            <a:r>
              <a:rPr lang="en-AU" i="1" dirty="0"/>
              <a:t>Theoretical</a:t>
            </a:r>
            <a:r>
              <a:rPr lang="en-AU" dirty="0"/>
              <a:t>: Behaviour is best understood in terms of stimulus-response associations.</a:t>
            </a:r>
          </a:p>
          <a:p>
            <a:pPr marL="357188" indent="0">
              <a:buNone/>
            </a:pPr>
            <a:r>
              <a:rPr lang="en-AU" sz="1600" dirty="0"/>
              <a:t>“[The aim of Behaviorism is…] To predict, given the stimulus, what reaction will take place; or, given the reaction, state what the situation or stimulus is that has caused the reaction” (Watson, 1930, p. 11).</a:t>
            </a:r>
            <a:r>
              <a:rPr lang="en-AU" sz="2000" dirty="0"/>
              <a:t> </a:t>
            </a:r>
          </a:p>
        </p:txBody>
      </p:sp>
      <p:sp>
        <p:nvSpPr>
          <p:cNvPr id="4" name="TextBox 3"/>
          <p:cNvSpPr txBox="1"/>
          <p:nvPr/>
        </p:nvSpPr>
        <p:spPr>
          <a:xfrm>
            <a:off x="3971544" y="5853797"/>
            <a:ext cx="3465576" cy="646331"/>
          </a:xfrm>
          <a:prstGeom prst="rect">
            <a:avLst/>
          </a:prstGeom>
          <a:noFill/>
        </p:spPr>
        <p:txBody>
          <a:bodyPr wrap="square" rtlCol="0">
            <a:spAutoFit/>
          </a:bodyPr>
          <a:lstStyle/>
          <a:p>
            <a:r>
              <a:rPr lang="en-AU" i="1" dirty="0"/>
              <a:t>The latter is now commonly referred to as </a:t>
            </a:r>
            <a:r>
              <a:rPr lang="en-AU" b="1" i="1" u="sng" dirty="0"/>
              <a:t>“Radical Behaviorism”</a:t>
            </a:r>
          </a:p>
        </p:txBody>
      </p:sp>
      <p:cxnSp>
        <p:nvCxnSpPr>
          <p:cNvPr id="6" name="Straight Arrow Connector 5">
            <a:extLst>
              <a:ext uri="{C183D7F6-B498-43B3-948B-1728B52AA6E4}">
                <adec:decorative xmlns:adec="http://schemas.microsoft.com/office/drawing/2017/decorative" val="1"/>
              </a:ext>
            </a:extLst>
          </p:cNvPr>
          <p:cNvCxnSpPr/>
          <p:nvPr/>
        </p:nvCxnSpPr>
        <p:spPr>
          <a:xfrm flipV="1">
            <a:off x="5913120" y="5266944"/>
            <a:ext cx="0" cy="451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AU" dirty="0"/>
              <a:t>Behaviourist principles</a:t>
            </a:r>
          </a:p>
        </p:txBody>
      </p:sp>
    </p:spTree>
    <p:extLst>
      <p:ext uri="{BB962C8B-B14F-4D97-AF65-F5344CB8AC3E}">
        <p14:creationId xmlns:p14="http://schemas.microsoft.com/office/powerpoint/2010/main" val="548892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5B7120-4401-674B-A80D-623299CAC5A0}"/>
              </a:ext>
            </a:extLst>
          </p:cNvPr>
          <p:cNvSpPr txBox="1"/>
          <p:nvPr/>
        </p:nvSpPr>
        <p:spPr>
          <a:xfrm>
            <a:off x="949569" y="6201508"/>
            <a:ext cx="7606762" cy="369332"/>
          </a:xfrm>
          <a:prstGeom prst="rect">
            <a:avLst/>
          </a:prstGeom>
          <a:noFill/>
        </p:spPr>
        <p:txBody>
          <a:bodyPr wrap="none" rtlCol="0">
            <a:spAutoFit/>
          </a:bodyPr>
          <a:lstStyle/>
          <a:p>
            <a:r>
              <a:rPr lang="en-US" dirty="0">
                <a:solidFill>
                  <a:schemeClr val="bg1">
                    <a:lumMod val="65000"/>
                  </a:schemeClr>
                </a:solidFill>
              </a:rPr>
              <a:t>(yes, I know you have the slides and can jump ahead, but why break the demo?) </a:t>
            </a:r>
          </a:p>
        </p:txBody>
      </p:sp>
      <p:sp>
        <p:nvSpPr>
          <p:cNvPr id="2" name="Title 1"/>
          <p:cNvSpPr>
            <a:spLocks noGrp="1"/>
          </p:cNvSpPr>
          <p:nvPr>
            <p:ph type="title"/>
          </p:nvPr>
        </p:nvSpPr>
        <p:spPr>
          <a:xfrm>
            <a:off x="642938" y="2522539"/>
            <a:ext cx="7886700" cy="841882"/>
          </a:xfrm>
        </p:spPr>
        <p:txBody>
          <a:bodyPr>
            <a:normAutofit fontScale="90000"/>
          </a:bodyPr>
          <a:lstStyle/>
          <a:p>
            <a:br>
              <a:rPr lang="en-US" dirty="0"/>
            </a:br>
            <a:br>
              <a:rPr lang="en-US" dirty="0"/>
            </a:br>
            <a:r>
              <a:rPr lang="en-US" dirty="0"/>
              <a:t>Close your eyes and imagine flipping a fair coin 5 times in a row</a:t>
            </a:r>
            <a:r>
              <a:rPr lang="is-IS"/>
              <a:t>… and remember the outcomes</a:t>
            </a:r>
            <a:endParaRPr lang="en-US" dirty="0"/>
          </a:p>
        </p:txBody>
      </p:sp>
    </p:spTree>
    <p:extLst>
      <p:ext uri="{BB962C8B-B14F-4D97-AF65-F5344CB8AC3E}">
        <p14:creationId xmlns:p14="http://schemas.microsoft.com/office/powerpoint/2010/main" val="1494763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Behaviourist successes</a:t>
            </a:r>
          </a:p>
        </p:txBody>
      </p:sp>
      <p:sp>
        <p:nvSpPr>
          <p:cNvPr id="3" name="Content Placeholder 2"/>
          <p:cNvSpPr>
            <a:spLocks noGrp="1"/>
          </p:cNvSpPr>
          <p:nvPr>
            <p:ph idx="1"/>
          </p:nvPr>
        </p:nvSpPr>
        <p:spPr>
          <a:xfrm>
            <a:off x="457200" y="1795272"/>
            <a:ext cx="4648200" cy="3532632"/>
          </a:xfrm>
        </p:spPr>
        <p:txBody>
          <a:bodyPr>
            <a:normAutofit fontScale="92500"/>
          </a:bodyPr>
          <a:lstStyle/>
          <a:p>
            <a:r>
              <a:rPr lang="en-AU" sz="2800" dirty="0"/>
              <a:t>New methods &amp; practices</a:t>
            </a:r>
          </a:p>
          <a:p>
            <a:r>
              <a:rPr lang="en-AU" sz="2800" dirty="0"/>
              <a:t>An understanding developed of how animals (and humans) learn certain new behaviours. i.e. </a:t>
            </a:r>
            <a:r>
              <a:rPr lang="en-AU" sz="2800" i="1" dirty="0"/>
              <a:t>conditioning</a:t>
            </a:r>
          </a:p>
          <a:p>
            <a:r>
              <a:rPr lang="en-AU" sz="2800" dirty="0"/>
              <a:t>Psychological theories became testable and falsifiable.</a:t>
            </a:r>
          </a:p>
          <a:p>
            <a:r>
              <a:rPr lang="en-AU" sz="2800" dirty="0"/>
              <a:t>Huge implications for the clinic</a:t>
            </a:r>
          </a:p>
          <a:p>
            <a:endParaRPr lang="en-AU" sz="2800" dirty="0"/>
          </a:p>
        </p:txBody>
      </p:sp>
      <p:pic>
        <p:nvPicPr>
          <p:cNvPr id="2051" name="Picture 3" descr="C:\Users\tbeesley\Desktop\images.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67965" y="1600200"/>
            <a:ext cx="2720131" cy="36133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49930" y="5273999"/>
            <a:ext cx="2191947" cy="369332"/>
          </a:xfrm>
          <a:prstGeom prst="rect">
            <a:avLst/>
          </a:prstGeom>
          <a:noFill/>
        </p:spPr>
        <p:txBody>
          <a:bodyPr wrap="none" rtlCol="0">
            <a:spAutoFit/>
          </a:bodyPr>
          <a:lstStyle/>
          <a:p>
            <a:r>
              <a:rPr lang="en-AU" dirty="0"/>
              <a:t>Skinner and “his box”</a:t>
            </a:r>
          </a:p>
        </p:txBody>
      </p:sp>
    </p:spTree>
    <p:extLst>
      <p:ext uri="{BB962C8B-B14F-4D97-AF65-F5344CB8AC3E}">
        <p14:creationId xmlns:p14="http://schemas.microsoft.com/office/powerpoint/2010/main" val="1796723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din20think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70314" y="5023104"/>
            <a:ext cx="1050860" cy="1624972"/>
          </a:xfrm>
          <a:prstGeom prst="rect">
            <a:avLst/>
          </a:prstGeom>
          <a:noFill/>
        </p:spPr>
      </p:pic>
      <p:sp>
        <p:nvSpPr>
          <p:cNvPr id="2" name="Title 1"/>
          <p:cNvSpPr>
            <a:spLocks noGrp="1"/>
          </p:cNvSpPr>
          <p:nvPr>
            <p:ph type="title"/>
          </p:nvPr>
        </p:nvSpPr>
        <p:spPr/>
        <p:txBody>
          <a:bodyPr/>
          <a:lstStyle/>
          <a:p>
            <a:r>
              <a:rPr lang="en-US" dirty="0"/>
              <a:t>Limits of (radical) behaviourism</a:t>
            </a:r>
          </a:p>
        </p:txBody>
      </p:sp>
      <p:sp>
        <p:nvSpPr>
          <p:cNvPr id="4" name="Content Placeholder 3"/>
          <p:cNvSpPr>
            <a:spLocks noGrp="1"/>
          </p:cNvSpPr>
          <p:nvPr>
            <p:ph idx="1"/>
          </p:nvPr>
        </p:nvSpPr>
        <p:spPr/>
        <p:txBody>
          <a:bodyPr/>
          <a:lstStyle/>
          <a:p>
            <a:r>
              <a:rPr lang="en-US" dirty="0"/>
              <a:t>S-R contingencies impose very strong constraints</a:t>
            </a:r>
          </a:p>
          <a:p>
            <a:r>
              <a:rPr lang="en-US" dirty="0"/>
              <a:t>Hard to study these</a:t>
            </a:r>
            <a:r>
              <a:rPr lang="is-IS"/>
              <a:t>…</a:t>
            </a:r>
            <a:endParaRPr lang="en-US" dirty="0"/>
          </a:p>
        </p:txBody>
      </p:sp>
      <p:sp>
        <p:nvSpPr>
          <p:cNvPr id="5" name="Cloud 4" descr="thought bubble"/>
          <p:cNvSpPr/>
          <p:nvPr/>
        </p:nvSpPr>
        <p:spPr>
          <a:xfrm>
            <a:off x="1353312" y="3047999"/>
            <a:ext cx="5742432" cy="312896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450592" y="3889248"/>
            <a:ext cx="2049535" cy="369332"/>
          </a:xfrm>
          <a:prstGeom prst="rect">
            <a:avLst/>
          </a:prstGeom>
          <a:noFill/>
        </p:spPr>
        <p:txBody>
          <a:bodyPr wrap="none" rtlCol="0">
            <a:spAutoFit/>
          </a:bodyPr>
          <a:lstStyle/>
          <a:p>
            <a:r>
              <a:rPr lang="en-US" dirty="0"/>
              <a:t>Pay attention to red</a:t>
            </a:r>
          </a:p>
        </p:txBody>
      </p:sp>
      <p:sp>
        <p:nvSpPr>
          <p:cNvPr id="8" name="TextBox 7"/>
          <p:cNvSpPr txBox="1"/>
          <p:nvPr/>
        </p:nvSpPr>
        <p:spPr>
          <a:xfrm>
            <a:off x="2639568" y="4587763"/>
            <a:ext cx="1443408" cy="369332"/>
          </a:xfrm>
          <a:prstGeom prst="rect">
            <a:avLst/>
          </a:prstGeom>
          <a:noFill/>
        </p:spPr>
        <p:txBody>
          <a:bodyPr wrap="none" rtlCol="0">
            <a:spAutoFit/>
          </a:bodyPr>
          <a:lstStyle/>
          <a:p>
            <a:r>
              <a:rPr lang="en-US" dirty="0"/>
              <a:t>Plan a holiday</a:t>
            </a:r>
          </a:p>
        </p:txBody>
      </p:sp>
      <p:sp>
        <p:nvSpPr>
          <p:cNvPr id="9" name="TextBox 8"/>
          <p:cNvSpPr txBox="1"/>
          <p:nvPr/>
        </p:nvSpPr>
        <p:spPr>
          <a:xfrm>
            <a:off x="1720965" y="5099829"/>
            <a:ext cx="1573251" cy="369332"/>
          </a:xfrm>
          <a:prstGeom prst="rect">
            <a:avLst/>
          </a:prstGeom>
          <a:noFill/>
        </p:spPr>
        <p:txBody>
          <a:bodyPr wrap="none" rtlCol="0">
            <a:spAutoFit/>
          </a:bodyPr>
          <a:lstStyle/>
          <a:p>
            <a:r>
              <a:rPr lang="en-US" dirty="0"/>
              <a:t>Write an essay</a:t>
            </a:r>
          </a:p>
        </p:txBody>
      </p:sp>
      <p:sp>
        <p:nvSpPr>
          <p:cNvPr id="10" name="TextBox 9"/>
          <p:cNvSpPr txBox="1"/>
          <p:nvPr/>
        </p:nvSpPr>
        <p:spPr>
          <a:xfrm>
            <a:off x="4840610" y="3734490"/>
            <a:ext cx="1729704" cy="369332"/>
          </a:xfrm>
          <a:prstGeom prst="rect">
            <a:avLst/>
          </a:prstGeom>
          <a:noFill/>
        </p:spPr>
        <p:txBody>
          <a:bodyPr wrap="none" rtlCol="0">
            <a:spAutoFit/>
          </a:bodyPr>
          <a:lstStyle/>
          <a:p>
            <a:r>
              <a:rPr lang="en-US" dirty="0"/>
              <a:t>Form an opinion</a:t>
            </a:r>
          </a:p>
        </p:txBody>
      </p:sp>
      <p:sp>
        <p:nvSpPr>
          <p:cNvPr id="11" name="TextBox 10"/>
          <p:cNvSpPr txBox="1"/>
          <p:nvPr/>
        </p:nvSpPr>
        <p:spPr>
          <a:xfrm>
            <a:off x="4681867" y="4186239"/>
            <a:ext cx="1831079" cy="369332"/>
          </a:xfrm>
          <a:prstGeom prst="rect">
            <a:avLst/>
          </a:prstGeom>
          <a:noFill/>
        </p:spPr>
        <p:txBody>
          <a:bodyPr wrap="none" rtlCol="0">
            <a:spAutoFit/>
          </a:bodyPr>
          <a:lstStyle/>
          <a:p>
            <a:r>
              <a:rPr lang="en-US" dirty="0"/>
              <a:t>Have an intention</a:t>
            </a:r>
          </a:p>
        </p:txBody>
      </p:sp>
      <p:sp>
        <p:nvSpPr>
          <p:cNvPr id="12" name="TextBox 11"/>
          <p:cNvSpPr txBox="1"/>
          <p:nvPr/>
        </p:nvSpPr>
        <p:spPr>
          <a:xfrm>
            <a:off x="4398335" y="5099829"/>
            <a:ext cx="533929" cy="369332"/>
          </a:xfrm>
          <a:prstGeom prst="rect">
            <a:avLst/>
          </a:prstGeom>
          <a:noFill/>
        </p:spPr>
        <p:txBody>
          <a:bodyPr wrap="none" rtlCol="0">
            <a:spAutoFit/>
          </a:bodyPr>
          <a:lstStyle/>
          <a:p>
            <a:r>
              <a:rPr lang="en-US" dirty="0"/>
              <a:t>Etc.</a:t>
            </a:r>
          </a:p>
        </p:txBody>
      </p:sp>
    </p:spTree>
    <p:extLst>
      <p:ext uri="{BB962C8B-B14F-4D97-AF65-F5344CB8AC3E}">
        <p14:creationId xmlns:p14="http://schemas.microsoft.com/office/powerpoint/2010/main" val="975101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language production</a:t>
            </a:r>
          </a:p>
        </p:txBody>
      </p:sp>
      <p:pic>
        <p:nvPicPr>
          <p:cNvPr id="4" name="Picture 3" descr="picture of Noam Chomsky"/>
          <p:cNvPicPr>
            <a:picLocks noChangeAspect="1"/>
          </p:cNvPicPr>
          <p:nvPr/>
        </p:nvPicPr>
        <p:blipFill>
          <a:blip r:embed="rId2"/>
          <a:stretch>
            <a:fillRect/>
          </a:stretch>
        </p:blipFill>
        <p:spPr>
          <a:xfrm>
            <a:off x="5695891" y="1907032"/>
            <a:ext cx="2819458" cy="1876221"/>
          </a:xfrm>
          <a:prstGeom prst="rect">
            <a:avLst/>
          </a:prstGeom>
        </p:spPr>
      </p:pic>
      <p:sp>
        <p:nvSpPr>
          <p:cNvPr id="5" name="TextBox 4"/>
          <p:cNvSpPr txBox="1"/>
          <p:nvPr/>
        </p:nvSpPr>
        <p:spPr>
          <a:xfrm>
            <a:off x="5695891" y="3945605"/>
            <a:ext cx="2984813" cy="923330"/>
          </a:xfrm>
          <a:prstGeom prst="rect">
            <a:avLst/>
          </a:prstGeom>
          <a:noFill/>
        </p:spPr>
        <p:txBody>
          <a:bodyPr wrap="square" rtlCol="0">
            <a:spAutoFit/>
          </a:bodyPr>
          <a:lstStyle/>
          <a:p>
            <a:r>
              <a:rPr lang="en-US" dirty="0"/>
              <a:t>Chomsky’s scathing review of Skinner’s </a:t>
            </a:r>
            <a:r>
              <a:rPr lang="en-US" i="1" dirty="0"/>
              <a:t>Verbal Behavior </a:t>
            </a:r>
            <a:r>
              <a:rPr lang="en-US" dirty="0"/>
              <a:t>was influential</a:t>
            </a:r>
          </a:p>
        </p:txBody>
      </p:sp>
      <p:sp>
        <p:nvSpPr>
          <p:cNvPr id="8" name="Rectangle 7"/>
          <p:cNvSpPr/>
          <p:nvPr/>
        </p:nvSpPr>
        <p:spPr>
          <a:xfrm>
            <a:off x="390785" y="2072643"/>
            <a:ext cx="4572000" cy="1015663"/>
          </a:xfrm>
          <a:prstGeom prst="rect">
            <a:avLst/>
          </a:prstGeom>
        </p:spPr>
        <p:txBody>
          <a:bodyPr>
            <a:spAutoFit/>
          </a:bodyPr>
          <a:lstStyle/>
          <a:p>
            <a:pPr marL="285750" indent="-285750">
              <a:buFont typeface="Arial" charset="0"/>
              <a:buChar char="•"/>
            </a:pPr>
            <a:r>
              <a:rPr lang="en-US" sz="2000" dirty="0"/>
              <a:t>Language has “non-adjacent dependencies”</a:t>
            </a:r>
            <a:r>
              <a:rPr lang="is-IS" sz="2000"/>
              <a:t>… very hard to describe in terms of S-R contingencies</a:t>
            </a:r>
          </a:p>
        </p:txBody>
      </p:sp>
      <p:sp>
        <p:nvSpPr>
          <p:cNvPr id="9" name="TextBox 8"/>
          <p:cNvSpPr txBox="1"/>
          <p:nvPr/>
        </p:nvSpPr>
        <p:spPr>
          <a:xfrm>
            <a:off x="750570" y="3434572"/>
            <a:ext cx="4061946" cy="400110"/>
          </a:xfrm>
          <a:prstGeom prst="rect">
            <a:avLst/>
          </a:prstGeom>
          <a:noFill/>
        </p:spPr>
        <p:txBody>
          <a:bodyPr wrap="none" rtlCol="0">
            <a:spAutoFit/>
          </a:bodyPr>
          <a:lstStyle/>
          <a:p>
            <a:r>
              <a:rPr lang="en-US" sz="2000" dirty="0"/>
              <a:t>The </a:t>
            </a:r>
            <a:r>
              <a:rPr lang="en-US" sz="2000" dirty="0">
                <a:solidFill>
                  <a:srgbClr val="FF0000"/>
                </a:solidFill>
              </a:rPr>
              <a:t>car</a:t>
            </a:r>
            <a:r>
              <a:rPr lang="en-US" sz="2000" dirty="0"/>
              <a:t> that I saw yesterday </a:t>
            </a:r>
            <a:r>
              <a:rPr lang="en-US" sz="2000" dirty="0">
                <a:solidFill>
                  <a:srgbClr val="FF0000"/>
                </a:solidFill>
              </a:rPr>
              <a:t>is</a:t>
            </a:r>
            <a:r>
              <a:rPr lang="en-US" sz="2000" dirty="0"/>
              <a:t> yellow</a:t>
            </a:r>
          </a:p>
        </p:txBody>
      </p:sp>
      <p:sp>
        <p:nvSpPr>
          <p:cNvPr id="11" name="TextBox 10"/>
          <p:cNvSpPr txBox="1"/>
          <p:nvPr/>
        </p:nvSpPr>
        <p:spPr>
          <a:xfrm>
            <a:off x="750570" y="3783253"/>
            <a:ext cx="4334135" cy="400110"/>
          </a:xfrm>
          <a:prstGeom prst="rect">
            <a:avLst/>
          </a:prstGeom>
          <a:noFill/>
        </p:spPr>
        <p:txBody>
          <a:bodyPr wrap="none" rtlCol="0">
            <a:spAutoFit/>
          </a:bodyPr>
          <a:lstStyle/>
          <a:p>
            <a:r>
              <a:rPr lang="en-US" sz="2000" dirty="0"/>
              <a:t>The </a:t>
            </a:r>
            <a:r>
              <a:rPr lang="en-US" sz="2000" dirty="0">
                <a:solidFill>
                  <a:schemeClr val="accent6"/>
                </a:solidFill>
              </a:rPr>
              <a:t>cars</a:t>
            </a:r>
            <a:r>
              <a:rPr lang="en-US" sz="2000" dirty="0"/>
              <a:t> that I saw yesterday </a:t>
            </a:r>
            <a:r>
              <a:rPr lang="en-US" sz="2000" dirty="0">
                <a:solidFill>
                  <a:schemeClr val="accent6"/>
                </a:solidFill>
              </a:rPr>
              <a:t>are</a:t>
            </a:r>
            <a:r>
              <a:rPr lang="en-US" sz="2000" dirty="0"/>
              <a:t> yellow</a:t>
            </a:r>
          </a:p>
        </p:txBody>
      </p:sp>
      <p:sp>
        <p:nvSpPr>
          <p:cNvPr id="12" name="Rectangle 11"/>
          <p:cNvSpPr/>
          <p:nvPr/>
        </p:nvSpPr>
        <p:spPr>
          <a:xfrm>
            <a:off x="390784" y="5541567"/>
            <a:ext cx="7318375" cy="707886"/>
          </a:xfrm>
          <a:prstGeom prst="rect">
            <a:avLst/>
          </a:prstGeom>
        </p:spPr>
        <p:txBody>
          <a:bodyPr wrap="square">
            <a:spAutoFit/>
          </a:bodyPr>
          <a:lstStyle/>
          <a:p>
            <a:pPr marL="285750" indent="-285750">
              <a:buFont typeface="Arial" charset="0"/>
              <a:buChar char="•"/>
            </a:pPr>
            <a:r>
              <a:rPr lang="en-AU" sz="2000" dirty="0"/>
              <a:t>“Markov chain” models of language that produce text by chaining together S-R contingencies are pretty hilarious</a:t>
            </a:r>
            <a:r>
              <a:rPr lang="is-IS" sz="2000"/>
              <a:t>…</a:t>
            </a:r>
          </a:p>
        </p:txBody>
      </p:sp>
      <p:cxnSp>
        <p:nvCxnSpPr>
          <p:cNvPr id="14" name="Straight Arrow Connector 13" descr="arrows higlighing long range dependency between &quot;car&quot; (or &quot;cars&quot;) and &quot;is&quot; (or &quot;are&quot;)"/>
          <p:cNvCxnSpPr/>
          <p:nvPr/>
        </p:nvCxnSpPr>
        <p:spPr>
          <a:xfrm flipH="1" flipV="1">
            <a:off x="1572768" y="4214141"/>
            <a:ext cx="1104017" cy="348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C183D7F6-B498-43B3-948B-1728B52AA6E4}">
                <adec:decorative xmlns:adec="http://schemas.microsoft.com/office/drawing/2017/decorative" val="1"/>
              </a:ext>
            </a:extLst>
          </p:cNvPr>
          <p:cNvCxnSpPr/>
          <p:nvPr/>
        </p:nvCxnSpPr>
        <p:spPr>
          <a:xfrm flipV="1">
            <a:off x="2676785" y="4214142"/>
            <a:ext cx="1249039" cy="345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82712" y="4578477"/>
            <a:ext cx="1188146" cy="369332"/>
          </a:xfrm>
          <a:prstGeom prst="rect">
            <a:avLst/>
          </a:prstGeom>
          <a:noFill/>
        </p:spPr>
        <p:txBody>
          <a:bodyPr wrap="none" rtlCol="0">
            <a:spAutoFit/>
          </a:bodyPr>
          <a:lstStyle/>
          <a:p>
            <a:r>
              <a:rPr lang="en-US" dirty="0"/>
              <a:t>Constraint</a:t>
            </a:r>
          </a:p>
        </p:txBody>
      </p:sp>
      <p:sp>
        <p:nvSpPr>
          <p:cNvPr id="20" name="Rectangle 19">
            <a:extLst>
              <a:ext uri="{C183D7F6-B498-43B3-948B-1728B52AA6E4}">
                <adec:decorative xmlns:adec="http://schemas.microsoft.com/office/drawing/2017/decorative" val="1"/>
              </a:ext>
            </a:extLst>
          </p:cNvPr>
          <p:cNvSpPr/>
          <p:nvPr/>
        </p:nvSpPr>
        <p:spPr>
          <a:xfrm>
            <a:off x="5424342" y="1658112"/>
            <a:ext cx="3414857" cy="33238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835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language production</a:t>
            </a:r>
          </a:p>
        </p:txBody>
      </p:sp>
      <p:sp>
        <p:nvSpPr>
          <p:cNvPr id="3" name="Rectangle 2"/>
          <p:cNvSpPr/>
          <p:nvPr/>
        </p:nvSpPr>
        <p:spPr>
          <a:xfrm>
            <a:off x="1128522" y="1437734"/>
            <a:ext cx="4211574" cy="4093428"/>
          </a:xfrm>
          <a:prstGeom prst="rect">
            <a:avLst/>
          </a:prstGeom>
        </p:spPr>
        <p:txBody>
          <a:bodyPr wrap="square">
            <a:spAutoFit/>
          </a:bodyPr>
          <a:lstStyle/>
          <a:p>
            <a:r>
              <a:rPr lang="en-US" sz="2000" dirty="0">
                <a:solidFill>
                  <a:schemeClr val="accent6"/>
                </a:solidFill>
              </a:rPr>
              <a:t>"Come, Darcy," said he, "I must have </a:t>
            </a:r>
            <a:r>
              <a:rPr lang="en-US" sz="2000" dirty="0"/>
              <a:t>you dance. I hate to see you standing about by yourself in this stupid manner. You had much better dance."</a:t>
            </a:r>
          </a:p>
          <a:p>
            <a:endParaRPr lang="en-US" sz="2000" dirty="0"/>
          </a:p>
          <a:p>
            <a:r>
              <a:rPr lang="en-US" sz="2000" dirty="0"/>
              <a:t>"I certainly shall not. You know how I detest it, unless I am particularly acquainted with my partner.  At such an assembly as this it would be insupportable. Your sisters are engaged, and there is not another woman in the room whom it would not be a punishment to me to stand up with."</a:t>
            </a:r>
          </a:p>
        </p:txBody>
      </p:sp>
      <p:sp>
        <p:nvSpPr>
          <p:cNvPr id="5" name="Rectangle 4"/>
          <p:cNvSpPr/>
          <p:nvPr/>
        </p:nvSpPr>
        <p:spPr>
          <a:xfrm>
            <a:off x="1624964" y="5577221"/>
            <a:ext cx="3422524" cy="369332"/>
          </a:xfrm>
          <a:prstGeom prst="rect">
            <a:avLst/>
          </a:prstGeom>
        </p:spPr>
        <p:txBody>
          <a:bodyPr wrap="square">
            <a:spAutoFit/>
          </a:bodyPr>
          <a:lstStyle/>
          <a:p>
            <a:r>
              <a:rPr lang="en-US" dirty="0"/>
              <a:t>- Jane Austen, </a:t>
            </a:r>
            <a:r>
              <a:rPr lang="en-US" i="1" dirty="0"/>
              <a:t>Pride &amp; Prejudice</a:t>
            </a:r>
          </a:p>
        </p:txBody>
      </p:sp>
      <p:pic>
        <p:nvPicPr>
          <p:cNvPr id="6" name="Picture 5" descr="Picture of Jane Austen"/>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67983" y="1958364"/>
            <a:ext cx="3137891" cy="3137891"/>
          </a:xfrm>
          <a:prstGeom prst="rect">
            <a:avLst/>
          </a:prstGeom>
        </p:spPr>
      </p:pic>
    </p:spTree>
    <p:extLst>
      <p:ext uri="{BB962C8B-B14F-4D97-AF65-F5344CB8AC3E}">
        <p14:creationId xmlns:p14="http://schemas.microsoft.com/office/powerpoint/2010/main" val="567370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language production</a:t>
            </a:r>
          </a:p>
        </p:txBody>
      </p:sp>
      <p:sp>
        <p:nvSpPr>
          <p:cNvPr id="3" name="Rectangle 2"/>
          <p:cNvSpPr/>
          <p:nvPr/>
        </p:nvSpPr>
        <p:spPr>
          <a:xfrm>
            <a:off x="1128522" y="1441901"/>
            <a:ext cx="4808982" cy="4093428"/>
          </a:xfrm>
          <a:prstGeom prst="rect">
            <a:avLst/>
          </a:prstGeom>
        </p:spPr>
        <p:txBody>
          <a:bodyPr wrap="square">
            <a:spAutoFit/>
          </a:bodyPr>
          <a:lstStyle/>
          <a:p>
            <a:r>
              <a:rPr lang="en-US" sz="2000" dirty="0">
                <a:solidFill>
                  <a:schemeClr val="accent6"/>
                </a:solidFill>
              </a:rPr>
              <a:t>"Come, Darcy," said he, "I must have </a:t>
            </a:r>
            <a:r>
              <a:rPr lang="en-US" sz="2000" dirty="0"/>
              <a:t>occasion to write in the opposite corner, saw it all with great intrepidity: "Miss Elizabeth Bennet." </a:t>
            </a:r>
          </a:p>
          <a:p>
            <a:endParaRPr lang="en-US" sz="2000" dirty="0"/>
          </a:p>
          <a:p>
            <a:r>
              <a:rPr lang="en-US" sz="2000" dirty="0"/>
              <a:t>"Miss Elizabeth Bennet!" repeated Miss Bingley. "I am not particularly speaking of such a man really is by the possessor, and often without any attention to herself, she was welcomed by her sister allowed it to you? Mr. Robinson's asking him how he liked our Meryton assemblies, and that you are the youngest, I'm the tallest."</a:t>
            </a:r>
          </a:p>
        </p:txBody>
      </p:sp>
      <p:sp>
        <p:nvSpPr>
          <p:cNvPr id="4" name="Rectangle 3"/>
          <p:cNvSpPr/>
          <p:nvPr/>
        </p:nvSpPr>
        <p:spPr>
          <a:xfrm>
            <a:off x="3663696" y="6488668"/>
            <a:ext cx="6126480" cy="369332"/>
          </a:xfrm>
          <a:prstGeom prst="rect">
            <a:avLst/>
          </a:prstGeom>
        </p:spPr>
        <p:txBody>
          <a:bodyPr wrap="square">
            <a:spAutoFit/>
          </a:bodyPr>
          <a:lstStyle/>
          <a:p>
            <a:r>
              <a:rPr lang="en-US" dirty="0">
                <a:solidFill>
                  <a:schemeClr val="bg2">
                    <a:lumMod val="75000"/>
                  </a:schemeClr>
                </a:solidFill>
              </a:rPr>
              <a:t>https://ermarian.net/services/converters/markov/words</a:t>
            </a:r>
          </a:p>
        </p:txBody>
      </p:sp>
      <p:pic>
        <p:nvPicPr>
          <p:cNvPr id="8" name="Picture 7" descr="Picture showing a schematic illustration of a Markov model for language production. It looks like a set of nodes with arrows connecting them."/>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37504" y="1983081"/>
            <a:ext cx="3011067" cy="3011067"/>
          </a:xfrm>
          <a:prstGeom prst="rect">
            <a:avLst/>
          </a:prstGeom>
        </p:spPr>
      </p:pic>
      <p:sp>
        <p:nvSpPr>
          <p:cNvPr id="9" name="Rectangle 8"/>
          <p:cNvSpPr/>
          <p:nvPr/>
        </p:nvSpPr>
        <p:spPr>
          <a:xfrm>
            <a:off x="2063876" y="5628034"/>
            <a:ext cx="3715132" cy="646331"/>
          </a:xfrm>
          <a:prstGeom prst="rect">
            <a:avLst/>
          </a:prstGeom>
        </p:spPr>
        <p:txBody>
          <a:bodyPr wrap="square">
            <a:spAutoFit/>
          </a:bodyPr>
          <a:lstStyle/>
          <a:p>
            <a:r>
              <a:rPr lang="en-US" dirty="0"/>
              <a:t>- A simple “response chaining” model trained on </a:t>
            </a:r>
            <a:r>
              <a:rPr lang="en-US" i="1" dirty="0"/>
              <a:t>Pride and Prejudice</a:t>
            </a:r>
          </a:p>
        </p:txBody>
      </p:sp>
      <p:sp>
        <p:nvSpPr>
          <p:cNvPr id="7" name="Rectangle 6">
            <a:extLst>
              <a:ext uri="{C183D7F6-B498-43B3-948B-1728B52AA6E4}">
                <adec:decorative xmlns:adec="http://schemas.microsoft.com/office/drawing/2017/decorative" val="1"/>
              </a:ext>
            </a:extLst>
          </p:cNvPr>
          <p:cNvSpPr/>
          <p:nvPr/>
        </p:nvSpPr>
        <p:spPr>
          <a:xfrm>
            <a:off x="6043613" y="1890376"/>
            <a:ext cx="2671762" cy="30915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0394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DD3F227-0B82-4DA2-96AB-406CC7D1F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bg1">
              <a:lumMod val="65000"/>
              <a:lumOff val="35000"/>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80A7608-824D-4328-8DB4-885C429AF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241173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DE45AC0-2C53-5445-ABA5-3450137D7FBC}"/>
              </a:ext>
              <a:ext uri="{C183D7F6-B498-43B3-948B-1728B52AA6E4}">
                <adec:decorative xmlns:adec="http://schemas.microsoft.com/office/drawing/2017/decorative" val="1"/>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l="667" r="-2" b="-2"/>
          <a:stretch/>
        </p:blipFill>
        <p:spPr>
          <a:xfrm>
            <a:off x="20" y="10"/>
            <a:ext cx="9143980" cy="6857990"/>
          </a:xfrm>
          <a:prstGeom prst="rect">
            <a:avLst/>
          </a:prstGeom>
        </p:spPr>
      </p:pic>
      <p:sp>
        <p:nvSpPr>
          <p:cNvPr id="2" name="Title 1"/>
          <p:cNvSpPr>
            <a:spLocks noGrp="1"/>
          </p:cNvSpPr>
          <p:nvPr>
            <p:ph type="title"/>
          </p:nvPr>
        </p:nvSpPr>
        <p:spPr>
          <a:xfrm>
            <a:off x="3854196" y="988741"/>
            <a:ext cx="4686312" cy="4880518"/>
          </a:xfrm>
          <a:noFill/>
          <a:ln>
            <a:noFill/>
          </a:ln>
        </p:spPr>
        <p:txBody>
          <a:bodyPr vert="horz" wrap="square" lIns="91440" tIns="45720" rIns="91440" bIns="45720" rtlCol="0" anchor="ctr">
            <a:normAutofit/>
          </a:bodyPr>
          <a:lstStyle/>
          <a:p>
            <a:pPr algn="l"/>
            <a:r>
              <a:rPr lang="en-US" sz="5400" b="1" dirty="0"/>
              <a:t>The cognitive revolution</a:t>
            </a:r>
          </a:p>
        </p:txBody>
      </p:sp>
    </p:spTree>
    <p:extLst>
      <p:ext uri="{BB962C8B-B14F-4D97-AF65-F5344CB8AC3E}">
        <p14:creationId xmlns:p14="http://schemas.microsoft.com/office/powerpoint/2010/main" val="191488392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A schematic illustration of the behaviourist perspective: there is a stimulus (snake) connected to a box with question marks (the unknown contents of the mind), which is in turn connected to the response (screaming in fear)">
            <a:extLst>
              <a:ext uri="{FF2B5EF4-FFF2-40B4-BE49-F238E27FC236}">
                <a16:creationId xmlns:a16="http://schemas.microsoft.com/office/drawing/2014/main" id="{64D79B4A-450F-8E42-92DB-2D23F50F815B}"/>
              </a:ext>
            </a:extLst>
          </p:cNvPr>
          <p:cNvGrpSpPr/>
          <p:nvPr/>
        </p:nvGrpSpPr>
        <p:grpSpPr>
          <a:xfrm>
            <a:off x="640318" y="435101"/>
            <a:ext cx="7014323" cy="1495305"/>
            <a:chOff x="640318" y="435101"/>
            <a:chExt cx="7014323" cy="1495305"/>
          </a:xfrm>
        </p:grpSpPr>
        <p:cxnSp>
          <p:nvCxnSpPr>
            <p:cNvPr id="3" name="Straight Arrow Connector 2" descr="arrow connecting stimulus to a &quot;unknown box&quot;"/>
            <p:cNvCxnSpPr/>
            <p:nvPr/>
          </p:nvCxnSpPr>
          <p:spPr>
            <a:xfrm>
              <a:off x="2301240" y="1133209"/>
              <a:ext cx="80772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descr="the stimulus (a snak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0318" y="435101"/>
              <a:ext cx="1572661" cy="1396217"/>
            </a:xfrm>
            <a:prstGeom prst="rect">
              <a:avLst/>
            </a:prstGeom>
          </p:spPr>
        </p:pic>
        <p:pic>
          <p:nvPicPr>
            <p:cNvPr id="5" name="Picture 4" descr="the response (a person screaming in fea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10756" y="768095"/>
              <a:ext cx="843885" cy="1162311"/>
            </a:xfrm>
            <a:prstGeom prst="rect">
              <a:avLst/>
            </a:prstGeom>
          </p:spPr>
        </p:pic>
        <p:cxnSp>
          <p:nvCxnSpPr>
            <p:cNvPr id="7" name="Straight Arrow Connector 6" descr="arrow connecting the &quot;unknown box&quot; to the response"/>
            <p:cNvCxnSpPr/>
            <p:nvPr/>
          </p:nvCxnSpPr>
          <p:spPr>
            <a:xfrm>
              <a:off x="5794248" y="1133209"/>
              <a:ext cx="80772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descr="the &quot;unknown box&quot; representing the contents of the mind"/>
            <p:cNvSpPr/>
            <p:nvPr/>
          </p:nvSpPr>
          <p:spPr>
            <a:xfrm>
              <a:off x="3317748" y="441430"/>
              <a:ext cx="2267712" cy="1389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069763" y="779266"/>
              <a:ext cx="761747" cy="707886"/>
            </a:xfrm>
            <a:prstGeom prst="rect">
              <a:avLst/>
            </a:prstGeom>
            <a:noFill/>
          </p:spPr>
          <p:txBody>
            <a:bodyPr wrap="none" rtlCol="0">
              <a:spAutoFit/>
            </a:bodyPr>
            <a:lstStyle/>
            <a:p>
              <a:r>
                <a:rPr lang="en-US" sz="4000" b="1" dirty="0">
                  <a:solidFill>
                    <a:schemeClr val="bg1"/>
                  </a:solidFill>
                </a:rPr>
                <a:t>???</a:t>
              </a:r>
            </a:p>
          </p:txBody>
        </p:sp>
      </p:grpSp>
      <p:sp>
        <p:nvSpPr>
          <p:cNvPr id="12" name="TextBox 11"/>
          <p:cNvSpPr txBox="1"/>
          <p:nvPr/>
        </p:nvSpPr>
        <p:spPr>
          <a:xfrm>
            <a:off x="1685925" y="2121938"/>
            <a:ext cx="6415088" cy="830997"/>
          </a:xfrm>
          <a:prstGeom prst="rect">
            <a:avLst/>
          </a:prstGeom>
          <a:noFill/>
        </p:spPr>
        <p:txBody>
          <a:bodyPr wrap="square" rtlCol="0">
            <a:spAutoFit/>
          </a:bodyPr>
          <a:lstStyle/>
          <a:p>
            <a:r>
              <a:rPr lang="en-US" sz="2400" dirty="0"/>
              <a:t>(Radical) behaviourism</a:t>
            </a:r>
            <a:r>
              <a:rPr lang="is-IS" sz="2400" dirty="0"/>
              <a:t> ... </a:t>
            </a:r>
            <a:r>
              <a:rPr lang="en-US" sz="2400" dirty="0"/>
              <a:t>the contents of mind are unobservable therefore off-limits to science</a:t>
            </a:r>
          </a:p>
        </p:txBody>
      </p:sp>
      <p:sp>
        <p:nvSpPr>
          <p:cNvPr id="21" name="TextBox 20"/>
          <p:cNvSpPr txBox="1"/>
          <p:nvPr/>
        </p:nvSpPr>
        <p:spPr>
          <a:xfrm>
            <a:off x="1919693" y="5092219"/>
            <a:ext cx="5480734" cy="1200329"/>
          </a:xfrm>
          <a:prstGeom prst="rect">
            <a:avLst/>
          </a:prstGeom>
          <a:noFill/>
        </p:spPr>
        <p:txBody>
          <a:bodyPr wrap="square" rtlCol="0">
            <a:spAutoFit/>
          </a:bodyPr>
          <a:lstStyle/>
          <a:p>
            <a:r>
              <a:rPr lang="en-US" sz="2400" dirty="0"/>
              <a:t>Cognitivism </a:t>
            </a:r>
            <a:r>
              <a:rPr lang="is-IS" sz="2400"/>
              <a:t>… </a:t>
            </a:r>
            <a:r>
              <a:rPr lang="en-US" sz="2400" dirty="0"/>
              <a:t>the mind is a kind of unknown biological machine, and scientists may propose theories about its structure</a:t>
            </a:r>
          </a:p>
        </p:txBody>
      </p:sp>
      <p:grpSp>
        <p:nvGrpSpPr>
          <p:cNvPr id="2" name="Group 1" descr="A schematic illustration of the cognitive perspective: there is a stimulus (snake) connected to a box with some mechanisms inside (depicted by an old typewriter), which is in turn connected to the response (screaming in fear)">
            <a:extLst>
              <a:ext uri="{FF2B5EF4-FFF2-40B4-BE49-F238E27FC236}">
                <a16:creationId xmlns:a16="http://schemas.microsoft.com/office/drawing/2014/main" id="{95488F6A-E41C-5F42-B7BE-D4140D376DEB}"/>
              </a:ext>
            </a:extLst>
          </p:cNvPr>
          <p:cNvGrpSpPr/>
          <p:nvPr/>
        </p:nvGrpSpPr>
        <p:grpSpPr>
          <a:xfrm>
            <a:off x="676894" y="3471631"/>
            <a:ext cx="7014323" cy="1495305"/>
            <a:chOff x="676894" y="3471631"/>
            <a:chExt cx="7014323" cy="1495305"/>
          </a:xfrm>
        </p:grpSpPr>
        <p:cxnSp>
          <p:nvCxnSpPr>
            <p:cNvPr id="13" name="Straight Arrow Connector 12"/>
            <p:cNvCxnSpPr/>
            <p:nvPr/>
          </p:nvCxnSpPr>
          <p:spPr>
            <a:xfrm>
              <a:off x="2337816" y="4169739"/>
              <a:ext cx="80772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6894" y="3471631"/>
              <a:ext cx="1572661" cy="1396217"/>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47332" y="3804625"/>
              <a:ext cx="843885" cy="1162311"/>
            </a:xfrm>
            <a:prstGeom prst="rect">
              <a:avLst/>
            </a:prstGeom>
          </p:spPr>
        </p:pic>
        <p:cxnSp>
          <p:nvCxnSpPr>
            <p:cNvPr id="16" name="Straight Arrow Connector 15"/>
            <p:cNvCxnSpPr/>
            <p:nvPr/>
          </p:nvCxnSpPr>
          <p:spPr>
            <a:xfrm>
              <a:off x="5830824" y="4169739"/>
              <a:ext cx="80772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1">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11698" y="3685411"/>
              <a:ext cx="1438193" cy="1072211"/>
            </a:xfrm>
            <a:prstGeom prst="rect">
              <a:avLst/>
            </a:prstGeom>
          </p:spPr>
        </p:pic>
        <p:sp>
          <p:nvSpPr>
            <p:cNvPr id="23" name="Rectangle 22"/>
            <p:cNvSpPr/>
            <p:nvPr/>
          </p:nvSpPr>
          <p:spPr>
            <a:xfrm>
              <a:off x="3242039" y="3486948"/>
              <a:ext cx="2267712" cy="13898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5047488" y="3779520"/>
              <a:ext cx="356188" cy="707886"/>
            </a:xfrm>
            <a:prstGeom prst="rect">
              <a:avLst/>
            </a:prstGeom>
            <a:noFill/>
          </p:spPr>
          <p:txBody>
            <a:bodyPr wrap="none" rtlCol="0">
              <a:spAutoFit/>
            </a:bodyPr>
            <a:lstStyle/>
            <a:p>
              <a:r>
                <a:rPr lang="en-US" sz="4000" dirty="0"/>
                <a:t>?</a:t>
              </a:r>
            </a:p>
          </p:txBody>
        </p:sp>
      </p:grpSp>
    </p:spTree>
    <p:extLst>
      <p:ext uri="{BB962C8B-B14F-4D97-AF65-F5344CB8AC3E}">
        <p14:creationId xmlns:p14="http://schemas.microsoft.com/office/powerpoint/2010/main" val="657462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842" y="1227898"/>
            <a:ext cx="7886700" cy="841882"/>
          </a:xfrm>
        </p:spPr>
        <p:txBody>
          <a:bodyPr>
            <a:normAutofit fontScale="90000"/>
          </a:bodyPr>
          <a:lstStyle/>
          <a:p>
            <a:r>
              <a:rPr lang="en-US" dirty="0"/>
              <a:t>What kind of machine is a mind?</a:t>
            </a:r>
            <a:br>
              <a:rPr lang="en-US" dirty="0"/>
            </a:br>
            <a:r>
              <a:rPr lang="en-US" dirty="0"/>
              <a:t>The computational metaphor</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30898" y="2288794"/>
            <a:ext cx="1914648" cy="2374900"/>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445546" y="2899472"/>
            <a:ext cx="2314275" cy="1398208"/>
          </a:xfrm>
          <a:prstGeom prst="rect">
            <a:avLst/>
          </a:prstGeom>
        </p:spPr>
      </p:pic>
    </p:spTree>
    <p:extLst>
      <p:ext uri="{BB962C8B-B14F-4D97-AF65-F5344CB8AC3E}">
        <p14:creationId xmlns:p14="http://schemas.microsoft.com/office/powerpoint/2010/main" val="1918661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processing machines</a:t>
            </a:r>
          </a:p>
        </p:txBody>
      </p:sp>
      <p:sp>
        <p:nvSpPr>
          <p:cNvPr id="3" name="TextBox 2"/>
          <p:cNvSpPr txBox="1"/>
          <p:nvPr/>
        </p:nvSpPr>
        <p:spPr>
          <a:xfrm>
            <a:off x="445398" y="2855211"/>
            <a:ext cx="1731693" cy="1261884"/>
          </a:xfrm>
          <a:prstGeom prst="rect">
            <a:avLst/>
          </a:prstGeom>
          <a:noFill/>
        </p:spPr>
        <p:txBody>
          <a:bodyPr wrap="none" rtlCol="0">
            <a:spAutoFit/>
          </a:bodyPr>
          <a:lstStyle/>
          <a:p>
            <a:r>
              <a:rPr lang="en-US" sz="3200" u="sng" dirty="0"/>
              <a:t>Stimulus</a:t>
            </a:r>
            <a:r>
              <a:rPr lang="en-US" sz="3200" dirty="0"/>
              <a:t>: </a:t>
            </a:r>
          </a:p>
          <a:p>
            <a:endParaRPr lang="en-US" sz="1200" dirty="0"/>
          </a:p>
          <a:p>
            <a:r>
              <a:rPr lang="en-US" sz="3200" dirty="0"/>
              <a:t>  14 x 4</a:t>
            </a:r>
          </a:p>
        </p:txBody>
      </p:sp>
      <p:pic>
        <p:nvPicPr>
          <p:cNvPr id="4" name="Picture 3" descr="A calculator screen">
            <a:extLs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66704" y="1729293"/>
            <a:ext cx="3022861" cy="1828298"/>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2913422" y="1614491"/>
            <a:ext cx="3076143" cy="37433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500434" y="3743328"/>
            <a:ext cx="1787669" cy="1477328"/>
          </a:xfrm>
          <a:prstGeom prst="rect">
            <a:avLst/>
          </a:prstGeom>
          <a:noFill/>
        </p:spPr>
        <p:txBody>
          <a:bodyPr wrap="none" rtlCol="0">
            <a:spAutoFit/>
          </a:bodyPr>
          <a:lstStyle/>
          <a:p>
            <a:r>
              <a:rPr lang="en-US" u="sng" dirty="0"/>
              <a:t>Process</a:t>
            </a:r>
            <a:r>
              <a:rPr lang="en-US" dirty="0"/>
              <a:t>: </a:t>
            </a:r>
          </a:p>
          <a:p>
            <a:r>
              <a:rPr lang="en-US" dirty="0"/>
              <a:t>   x 4 = (x2 x2)</a:t>
            </a:r>
          </a:p>
          <a:p>
            <a:endParaRPr lang="en-US" dirty="0"/>
          </a:p>
          <a:p>
            <a:r>
              <a:rPr lang="en-US" dirty="0"/>
              <a:t>   14 + 14  =  28 </a:t>
            </a:r>
          </a:p>
          <a:p>
            <a:r>
              <a:rPr lang="en-US" dirty="0"/>
              <a:t>   28 + 28  =  56</a:t>
            </a:r>
          </a:p>
        </p:txBody>
      </p:sp>
      <p:cxnSp>
        <p:nvCxnSpPr>
          <p:cNvPr id="8" name="Straight Arrow Connector 7">
            <a:extLst>
              <a:ext uri="{C183D7F6-B498-43B3-948B-1728B52AA6E4}">
                <adec:decorative xmlns:adec="http://schemas.microsoft.com/office/drawing/2017/decorative" val="1"/>
              </a:ext>
            </a:extLst>
          </p:cNvPr>
          <p:cNvCxnSpPr/>
          <p:nvPr/>
        </p:nvCxnSpPr>
        <p:spPr>
          <a:xfrm>
            <a:off x="2156698" y="3486153"/>
            <a:ext cx="5337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C183D7F6-B498-43B3-948B-1728B52AA6E4}">
                <adec:decorative xmlns:adec="http://schemas.microsoft.com/office/drawing/2017/decorative" val="1"/>
              </a:ext>
            </a:extLst>
          </p:cNvPr>
          <p:cNvCxnSpPr/>
          <p:nvPr/>
        </p:nvCxnSpPr>
        <p:spPr>
          <a:xfrm>
            <a:off x="6252446" y="3486153"/>
            <a:ext cx="5337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71582" y="2895781"/>
            <a:ext cx="1943802" cy="1261884"/>
          </a:xfrm>
          <a:prstGeom prst="rect">
            <a:avLst/>
          </a:prstGeom>
          <a:noFill/>
        </p:spPr>
        <p:txBody>
          <a:bodyPr wrap="none" rtlCol="0">
            <a:spAutoFit/>
          </a:bodyPr>
          <a:lstStyle/>
          <a:p>
            <a:r>
              <a:rPr lang="en-US" sz="3200" u="sng" dirty="0"/>
              <a:t>Response</a:t>
            </a:r>
            <a:r>
              <a:rPr lang="en-US" sz="3200" dirty="0"/>
              <a:t>: </a:t>
            </a:r>
          </a:p>
          <a:p>
            <a:endParaRPr lang="en-US" sz="1200" dirty="0"/>
          </a:p>
          <a:p>
            <a:r>
              <a:rPr lang="en-US" sz="3200" dirty="0"/>
              <a:t>   56</a:t>
            </a:r>
          </a:p>
        </p:txBody>
      </p:sp>
    </p:spTree>
    <p:extLst>
      <p:ext uri="{BB962C8B-B14F-4D97-AF65-F5344CB8AC3E}">
        <p14:creationId xmlns:p14="http://schemas.microsoft.com/office/powerpoint/2010/main" val="447759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Empirically testable predictions?</a:t>
            </a:r>
          </a:p>
        </p:txBody>
      </p:sp>
      <p:pic>
        <p:nvPicPr>
          <p:cNvPr id="4" name="Picture 3" descr="A calculator">
            <a:extLs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0691" y="1729293"/>
            <a:ext cx="3022861" cy="1828298"/>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527409" y="1614491"/>
            <a:ext cx="3076143" cy="37433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114421" y="3743328"/>
            <a:ext cx="1787669" cy="1477328"/>
          </a:xfrm>
          <a:prstGeom prst="rect">
            <a:avLst/>
          </a:prstGeom>
          <a:noFill/>
        </p:spPr>
        <p:txBody>
          <a:bodyPr wrap="none" rtlCol="0">
            <a:spAutoFit/>
          </a:bodyPr>
          <a:lstStyle/>
          <a:p>
            <a:r>
              <a:rPr lang="en-US" u="sng" dirty="0"/>
              <a:t>Process</a:t>
            </a:r>
            <a:r>
              <a:rPr lang="en-US" dirty="0"/>
              <a:t>: </a:t>
            </a:r>
          </a:p>
          <a:p>
            <a:r>
              <a:rPr lang="en-US" dirty="0"/>
              <a:t>   x 4 = (x2 x2)</a:t>
            </a:r>
          </a:p>
          <a:p>
            <a:endParaRPr lang="en-US" dirty="0"/>
          </a:p>
          <a:p>
            <a:r>
              <a:rPr lang="en-US" dirty="0"/>
              <a:t>   14 + 14  =  28 </a:t>
            </a:r>
          </a:p>
          <a:p>
            <a:r>
              <a:rPr lang="en-US" dirty="0"/>
              <a:t>   28 + 28  =  56</a:t>
            </a:r>
          </a:p>
        </p:txBody>
      </p:sp>
      <p:sp>
        <p:nvSpPr>
          <p:cNvPr id="7" name="TextBox 6"/>
          <p:cNvSpPr txBox="1"/>
          <p:nvPr/>
        </p:nvSpPr>
        <p:spPr>
          <a:xfrm>
            <a:off x="4684511" y="1772661"/>
            <a:ext cx="4105814" cy="3416320"/>
          </a:xfrm>
          <a:prstGeom prst="rect">
            <a:avLst/>
          </a:prstGeom>
          <a:noFill/>
        </p:spPr>
        <p:txBody>
          <a:bodyPr wrap="square" rtlCol="0">
            <a:spAutoFit/>
          </a:bodyPr>
          <a:lstStyle/>
          <a:p>
            <a:r>
              <a:rPr lang="en-AU" sz="2400" u="sng" dirty="0"/>
              <a:t>Speed?</a:t>
            </a:r>
          </a:p>
          <a:p>
            <a:endParaRPr lang="en-AU" sz="2400" dirty="0"/>
          </a:p>
          <a:p>
            <a:r>
              <a:rPr lang="is-IS" sz="2400"/>
              <a:t>x6 should take longer to perform than x4</a:t>
            </a:r>
          </a:p>
          <a:p>
            <a:endParaRPr lang="is-IS" sz="2400"/>
          </a:p>
          <a:p>
            <a:r>
              <a:rPr lang="is-IS" sz="2400" u="sng"/>
              <a:t>Accuracy?</a:t>
            </a:r>
          </a:p>
          <a:p>
            <a:endParaRPr lang="is-IS" sz="2400"/>
          </a:p>
          <a:p>
            <a:r>
              <a:rPr lang="is-IS" sz="2400"/>
              <a:t>If each step is noisy we should also see more errors</a:t>
            </a:r>
            <a:endParaRPr lang="en-US" sz="2400" dirty="0"/>
          </a:p>
        </p:txBody>
      </p:sp>
    </p:spTree>
    <p:extLst>
      <p:ext uri="{BB962C8B-B14F-4D97-AF65-F5344CB8AC3E}">
        <p14:creationId xmlns:p14="http://schemas.microsoft.com/office/powerpoint/2010/main" val="284813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043251" y="2371725"/>
            <a:ext cx="1186543"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HHHHH</a:t>
            </a:r>
          </a:p>
        </p:txBody>
      </p:sp>
      <p:sp>
        <p:nvSpPr>
          <p:cNvPr id="20" name="TextBox 19"/>
          <p:cNvSpPr txBox="1"/>
          <p:nvPr/>
        </p:nvSpPr>
        <p:spPr>
          <a:xfrm>
            <a:off x="3043251" y="2753143"/>
            <a:ext cx="1149674"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HHHH</a:t>
            </a:r>
            <a:r>
              <a:rPr lang="en-US" sz="2000" dirty="0">
                <a:solidFill>
                  <a:srgbClr val="C00000"/>
                </a:solidFill>
                <a:latin typeface="American Typewriter" charset="0"/>
                <a:ea typeface="American Typewriter" charset="0"/>
                <a:cs typeface="American Typewriter" charset="0"/>
              </a:rPr>
              <a:t>T</a:t>
            </a:r>
          </a:p>
        </p:txBody>
      </p:sp>
      <p:sp>
        <p:nvSpPr>
          <p:cNvPr id="21" name="TextBox 20"/>
          <p:cNvSpPr txBox="1"/>
          <p:nvPr/>
        </p:nvSpPr>
        <p:spPr>
          <a:xfrm>
            <a:off x="3043251" y="3134561"/>
            <a:ext cx="1149674"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p>
        </p:txBody>
      </p:sp>
      <p:sp>
        <p:nvSpPr>
          <p:cNvPr id="22" name="TextBox 21"/>
          <p:cNvSpPr txBox="1"/>
          <p:nvPr/>
        </p:nvSpPr>
        <p:spPr>
          <a:xfrm>
            <a:off x="3043250" y="3515979"/>
            <a:ext cx="1112805"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HHH</a:t>
            </a:r>
            <a:r>
              <a:rPr lang="en-US" sz="2000" dirty="0">
                <a:solidFill>
                  <a:srgbClr val="C00000"/>
                </a:solidFill>
                <a:latin typeface="American Typewriter" charset="0"/>
                <a:ea typeface="American Typewriter" charset="0"/>
                <a:cs typeface="American Typewriter" charset="0"/>
              </a:rPr>
              <a:t>TT</a:t>
            </a:r>
            <a:endParaRPr lang="en-US" sz="2000" dirty="0">
              <a:solidFill>
                <a:schemeClr val="accent1"/>
              </a:solidFill>
              <a:latin typeface="American Typewriter" charset="0"/>
              <a:ea typeface="American Typewriter" charset="0"/>
              <a:cs typeface="American Typewriter" charset="0"/>
            </a:endParaRPr>
          </a:p>
        </p:txBody>
      </p:sp>
      <p:sp>
        <p:nvSpPr>
          <p:cNvPr id="23" name="TextBox 22"/>
          <p:cNvSpPr txBox="1"/>
          <p:nvPr/>
        </p:nvSpPr>
        <p:spPr>
          <a:xfrm>
            <a:off x="3043251" y="3907937"/>
            <a:ext cx="1149674"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a:t>
            </a:r>
          </a:p>
        </p:txBody>
      </p:sp>
      <p:sp>
        <p:nvSpPr>
          <p:cNvPr id="24" name="TextBox 23"/>
          <p:cNvSpPr txBox="1"/>
          <p:nvPr/>
        </p:nvSpPr>
        <p:spPr>
          <a:xfrm>
            <a:off x="3043251" y="4303643"/>
            <a:ext cx="1112805"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endParaRPr lang="en-US" sz="2000" dirty="0">
              <a:solidFill>
                <a:schemeClr val="accent1"/>
              </a:solidFill>
              <a:latin typeface="American Typewriter" charset="0"/>
              <a:ea typeface="American Typewriter" charset="0"/>
              <a:cs typeface="American Typewriter" charset="0"/>
            </a:endParaRPr>
          </a:p>
        </p:txBody>
      </p:sp>
      <p:sp>
        <p:nvSpPr>
          <p:cNvPr id="25" name="TextBox 24"/>
          <p:cNvSpPr txBox="1"/>
          <p:nvPr/>
        </p:nvSpPr>
        <p:spPr>
          <a:xfrm>
            <a:off x="3043251" y="4685061"/>
            <a:ext cx="1112805"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a:t>
            </a:r>
          </a:p>
        </p:txBody>
      </p:sp>
      <p:sp>
        <p:nvSpPr>
          <p:cNvPr id="26" name="TextBox 25"/>
          <p:cNvSpPr txBox="1"/>
          <p:nvPr/>
        </p:nvSpPr>
        <p:spPr>
          <a:xfrm>
            <a:off x="3043250" y="5080767"/>
            <a:ext cx="1075936"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TTT</a:t>
            </a:r>
            <a:endParaRPr lang="en-US" sz="2000" dirty="0">
              <a:solidFill>
                <a:schemeClr val="accent1"/>
              </a:solidFill>
              <a:latin typeface="American Typewriter" charset="0"/>
              <a:ea typeface="American Typewriter" charset="0"/>
              <a:cs typeface="American Typewriter" charset="0"/>
            </a:endParaRPr>
          </a:p>
        </p:txBody>
      </p:sp>
      <p:sp>
        <p:nvSpPr>
          <p:cNvPr id="27" name="TextBox 26"/>
          <p:cNvSpPr txBox="1"/>
          <p:nvPr/>
        </p:nvSpPr>
        <p:spPr>
          <a:xfrm>
            <a:off x="5816252" y="2371725"/>
            <a:ext cx="1149674"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HHH</a:t>
            </a:r>
          </a:p>
        </p:txBody>
      </p:sp>
      <p:sp>
        <p:nvSpPr>
          <p:cNvPr id="28" name="TextBox 27"/>
          <p:cNvSpPr txBox="1"/>
          <p:nvPr/>
        </p:nvSpPr>
        <p:spPr>
          <a:xfrm>
            <a:off x="5816252" y="2753143"/>
            <a:ext cx="1112805"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a:t>
            </a:r>
            <a:endParaRPr lang="en-US" sz="2000" dirty="0">
              <a:solidFill>
                <a:schemeClr val="accent1"/>
              </a:solidFill>
              <a:latin typeface="American Typewriter" charset="0"/>
              <a:ea typeface="American Typewriter" charset="0"/>
              <a:cs typeface="American Typewriter" charset="0"/>
            </a:endParaRPr>
          </a:p>
        </p:txBody>
      </p:sp>
      <p:sp>
        <p:nvSpPr>
          <p:cNvPr id="29" name="TextBox 28"/>
          <p:cNvSpPr txBox="1"/>
          <p:nvPr/>
        </p:nvSpPr>
        <p:spPr>
          <a:xfrm>
            <a:off x="5816252" y="3163137"/>
            <a:ext cx="1112805"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p>
        </p:txBody>
      </p:sp>
      <p:sp>
        <p:nvSpPr>
          <p:cNvPr id="30" name="TextBox 29"/>
          <p:cNvSpPr txBox="1"/>
          <p:nvPr/>
        </p:nvSpPr>
        <p:spPr>
          <a:xfrm>
            <a:off x="5816251" y="3544555"/>
            <a:ext cx="1075936"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a:t>
            </a:r>
            <a:endParaRPr lang="en-US" sz="2000" dirty="0">
              <a:solidFill>
                <a:schemeClr val="accent1"/>
              </a:solidFill>
              <a:latin typeface="American Typewriter" charset="0"/>
              <a:ea typeface="American Typewriter" charset="0"/>
              <a:cs typeface="American Typewriter" charset="0"/>
            </a:endParaRPr>
          </a:p>
        </p:txBody>
      </p:sp>
      <p:sp>
        <p:nvSpPr>
          <p:cNvPr id="31" name="TextBox 30"/>
          <p:cNvSpPr txBox="1"/>
          <p:nvPr/>
        </p:nvSpPr>
        <p:spPr>
          <a:xfrm>
            <a:off x="5816252" y="3922225"/>
            <a:ext cx="1112805"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HH</a:t>
            </a:r>
          </a:p>
        </p:txBody>
      </p:sp>
      <p:sp>
        <p:nvSpPr>
          <p:cNvPr id="32" name="TextBox 31"/>
          <p:cNvSpPr txBox="1"/>
          <p:nvPr/>
        </p:nvSpPr>
        <p:spPr>
          <a:xfrm>
            <a:off x="5816252" y="4332219"/>
            <a:ext cx="1075936"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endParaRPr lang="en-US" sz="2000" dirty="0">
              <a:solidFill>
                <a:schemeClr val="accent1"/>
              </a:solidFill>
              <a:latin typeface="American Typewriter" charset="0"/>
              <a:ea typeface="American Typewriter" charset="0"/>
              <a:cs typeface="American Typewriter" charset="0"/>
            </a:endParaRPr>
          </a:p>
        </p:txBody>
      </p:sp>
      <p:sp>
        <p:nvSpPr>
          <p:cNvPr id="33" name="TextBox 32"/>
          <p:cNvSpPr txBox="1"/>
          <p:nvPr/>
        </p:nvSpPr>
        <p:spPr>
          <a:xfrm>
            <a:off x="5816252" y="4713637"/>
            <a:ext cx="1075936"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TTT</a:t>
            </a:r>
            <a:r>
              <a:rPr lang="en-US" sz="2000" dirty="0">
                <a:solidFill>
                  <a:schemeClr val="accent1"/>
                </a:solidFill>
                <a:latin typeface="American Typewriter" charset="0"/>
                <a:ea typeface="American Typewriter" charset="0"/>
                <a:cs typeface="American Typewriter" charset="0"/>
              </a:rPr>
              <a:t>H</a:t>
            </a:r>
          </a:p>
        </p:txBody>
      </p:sp>
      <p:sp>
        <p:nvSpPr>
          <p:cNvPr id="34" name="TextBox 33"/>
          <p:cNvSpPr txBox="1"/>
          <p:nvPr/>
        </p:nvSpPr>
        <p:spPr>
          <a:xfrm>
            <a:off x="5816251" y="5137918"/>
            <a:ext cx="1039067"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TTTT</a:t>
            </a:r>
            <a:endParaRPr lang="en-US" sz="2000" dirty="0">
              <a:solidFill>
                <a:schemeClr val="accent1"/>
              </a:solidFill>
              <a:latin typeface="American Typewriter" charset="0"/>
              <a:ea typeface="American Typewriter" charset="0"/>
              <a:cs typeface="American Typewriter" charset="0"/>
            </a:endParaRPr>
          </a:p>
        </p:txBody>
      </p:sp>
      <p:sp>
        <p:nvSpPr>
          <p:cNvPr id="35" name="TextBox 34"/>
          <p:cNvSpPr txBox="1"/>
          <p:nvPr/>
        </p:nvSpPr>
        <p:spPr>
          <a:xfrm>
            <a:off x="1714459" y="2371725"/>
            <a:ext cx="1002197"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TTTTT</a:t>
            </a:r>
          </a:p>
        </p:txBody>
      </p:sp>
      <p:sp>
        <p:nvSpPr>
          <p:cNvPr id="36" name="TextBox 35"/>
          <p:cNvSpPr txBox="1"/>
          <p:nvPr/>
        </p:nvSpPr>
        <p:spPr>
          <a:xfrm>
            <a:off x="1714459" y="2753143"/>
            <a:ext cx="1039067"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TTTT</a:t>
            </a:r>
            <a:r>
              <a:rPr lang="en-US" sz="2000" dirty="0">
                <a:solidFill>
                  <a:schemeClr val="accent1"/>
                </a:solidFill>
                <a:latin typeface="American Typewriter" charset="0"/>
                <a:ea typeface="American Typewriter" charset="0"/>
                <a:cs typeface="American Typewriter" charset="0"/>
              </a:rPr>
              <a:t>H</a:t>
            </a:r>
            <a:endParaRPr lang="en-US" sz="2000" dirty="0">
              <a:solidFill>
                <a:srgbClr val="C00000"/>
              </a:solidFill>
              <a:latin typeface="American Typewriter" charset="0"/>
              <a:ea typeface="American Typewriter" charset="0"/>
              <a:cs typeface="American Typewriter" charset="0"/>
            </a:endParaRPr>
          </a:p>
        </p:txBody>
      </p:sp>
      <p:sp>
        <p:nvSpPr>
          <p:cNvPr id="37" name="TextBox 36"/>
          <p:cNvSpPr txBox="1"/>
          <p:nvPr/>
        </p:nvSpPr>
        <p:spPr>
          <a:xfrm>
            <a:off x="1714459" y="3134561"/>
            <a:ext cx="1039067"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p>
        </p:txBody>
      </p:sp>
      <p:sp>
        <p:nvSpPr>
          <p:cNvPr id="38" name="TextBox 37"/>
          <p:cNvSpPr txBox="1"/>
          <p:nvPr/>
        </p:nvSpPr>
        <p:spPr>
          <a:xfrm>
            <a:off x="1714458" y="3515979"/>
            <a:ext cx="1075936"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TTT</a:t>
            </a:r>
            <a:r>
              <a:rPr lang="en-US" sz="2000" dirty="0">
                <a:solidFill>
                  <a:schemeClr val="accent1"/>
                </a:solidFill>
                <a:latin typeface="American Typewriter" charset="0"/>
                <a:ea typeface="American Typewriter" charset="0"/>
                <a:cs typeface="American Typewriter" charset="0"/>
              </a:rPr>
              <a:t>HH</a:t>
            </a:r>
          </a:p>
        </p:txBody>
      </p:sp>
      <p:sp>
        <p:nvSpPr>
          <p:cNvPr id="39" name="TextBox 38"/>
          <p:cNvSpPr txBox="1"/>
          <p:nvPr/>
        </p:nvSpPr>
        <p:spPr>
          <a:xfrm>
            <a:off x="1714459" y="3907937"/>
            <a:ext cx="1039067"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a:t>
            </a:r>
          </a:p>
        </p:txBody>
      </p:sp>
      <p:sp>
        <p:nvSpPr>
          <p:cNvPr id="40" name="TextBox 39"/>
          <p:cNvSpPr txBox="1"/>
          <p:nvPr/>
        </p:nvSpPr>
        <p:spPr>
          <a:xfrm>
            <a:off x="1714459" y="4303643"/>
            <a:ext cx="1075936"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p>
        </p:txBody>
      </p:sp>
      <p:sp>
        <p:nvSpPr>
          <p:cNvPr id="41" name="TextBox 40"/>
          <p:cNvSpPr txBox="1"/>
          <p:nvPr/>
        </p:nvSpPr>
        <p:spPr>
          <a:xfrm>
            <a:off x="1714459" y="4685061"/>
            <a:ext cx="1075936"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a:t>
            </a:r>
          </a:p>
        </p:txBody>
      </p:sp>
      <p:sp>
        <p:nvSpPr>
          <p:cNvPr id="42" name="TextBox 41"/>
          <p:cNvSpPr txBox="1"/>
          <p:nvPr/>
        </p:nvSpPr>
        <p:spPr>
          <a:xfrm>
            <a:off x="1714458" y="5080767"/>
            <a:ext cx="1112805"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HHH</a:t>
            </a:r>
          </a:p>
        </p:txBody>
      </p:sp>
      <p:sp>
        <p:nvSpPr>
          <p:cNvPr id="43" name="TextBox 42"/>
          <p:cNvSpPr txBox="1"/>
          <p:nvPr/>
        </p:nvSpPr>
        <p:spPr>
          <a:xfrm>
            <a:off x="4487460" y="2371725"/>
            <a:ext cx="1039067"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TTT</a:t>
            </a:r>
          </a:p>
        </p:txBody>
      </p:sp>
      <p:sp>
        <p:nvSpPr>
          <p:cNvPr id="44" name="TextBox 43"/>
          <p:cNvSpPr txBox="1"/>
          <p:nvPr/>
        </p:nvSpPr>
        <p:spPr>
          <a:xfrm>
            <a:off x="4487460" y="2753143"/>
            <a:ext cx="1075936"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a:t>
            </a:r>
          </a:p>
        </p:txBody>
      </p:sp>
      <p:sp>
        <p:nvSpPr>
          <p:cNvPr id="45" name="TextBox 44"/>
          <p:cNvSpPr txBox="1"/>
          <p:nvPr/>
        </p:nvSpPr>
        <p:spPr>
          <a:xfrm>
            <a:off x="4487460" y="3163137"/>
            <a:ext cx="1075936"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p>
        </p:txBody>
      </p:sp>
      <p:sp>
        <p:nvSpPr>
          <p:cNvPr id="46" name="TextBox 45"/>
          <p:cNvSpPr txBox="1"/>
          <p:nvPr/>
        </p:nvSpPr>
        <p:spPr>
          <a:xfrm>
            <a:off x="4487459" y="3544555"/>
            <a:ext cx="1112805"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a:t>
            </a:r>
          </a:p>
        </p:txBody>
      </p:sp>
      <p:sp>
        <p:nvSpPr>
          <p:cNvPr id="47" name="TextBox 46"/>
          <p:cNvSpPr txBox="1"/>
          <p:nvPr/>
        </p:nvSpPr>
        <p:spPr>
          <a:xfrm>
            <a:off x="4487460" y="3922225"/>
            <a:ext cx="1075936"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TT</a:t>
            </a:r>
          </a:p>
        </p:txBody>
      </p:sp>
      <p:sp>
        <p:nvSpPr>
          <p:cNvPr id="48" name="TextBox 47"/>
          <p:cNvSpPr txBox="1"/>
          <p:nvPr/>
        </p:nvSpPr>
        <p:spPr>
          <a:xfrm>
            <a:off x="4487460" y="4332219"/>
            <a:ext cx="1112805"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p>
        </p:txBody>
      </p:sp>
      <p:sp>
        <p:nvSpPr>
          <p:cNvPr id="49" name="TextBox 48"/>
          <p:cNvSpPr txBox="1"/>
          <p:nvPr/>
        </p:nvSpPr>
        <p:spPr>
          <a:xfrm>
            <a:off x="4487460" y="4713637"/>
            <a:ext cx="1112805"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HHH</a:t>
            </a:r>
            <a:r>
              <a:rPr lang="en-US" sz="2000" dirty="0">
                <a:solidFill>
                  <a:srgbClr val="C00000"/>
                </a:solidFill>
                <a:latin typeface="American Typewriter" charset="0"/>
                <a:ea typeface="American Typewriter" charset="0"/>
                <a:cs typeface="American Typewriter" charset="0"/>
              </a:rPr>
              <a:t>T</a:t>
            </a:r>
          </a:p>
        </p:txBody>
      </p:sp>
      <p:sp>
        <p:nvSpPr>
          <p:cNvPr id="50" name="TextBox 49"/>
          <p:cNvSpPr txBox="1"/>
          <p:nvPr/>
        </p:nvSpPr>
        <p:spPr>
          <a:xfrm>
            <a:off x="4487459" y="5137918"/>
            <a:ext cx="1149674"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HHHH</a:t>
            </a:r>
          </a:p>
        </p:txBody>
      </p:sp>
      <p:sp>
        <p:nvSpPr>
          <p:cNvPr id="2" name="Title 1"/>
          <p:cNvSpPr>
            <a:spLocks noGrp="1"/>
          </p:cNvSpPr>
          <p:nvPr>
            <p:ph type="title"/>
          </p:nvPr>
        </p:nvSpPr>
        <p:spPr>
          <a:xfrm>
            <a:off x="585788" y="765177"/>
            <a:ext cx="7886700" cy="841882"/>
          </a:xfrm>
        </p:spPr>
        <p:txBody>
          <a:bodyPr>
            <a:normAutofit fontScale="90000"/>
          </a:bodyPr>
          <a:lstStyle/>
          <a:p>
            <a:r>
              <a:rPr lang="en-US" dirty="0"/>
              <a:t>There are 32 possible responses, each of which should be equally likely, right?</a:t>
            </a:r>
          </a:p>
        </p:txBody>
      </p:sp>
    </p:spTree>
    <p:extLst>
      <p:ext uri="{BB962C8B-B14F-4D97-AF65-F5344CB8AC3E}">
        <p14:creationId xmlns:p14="http://schemas.microsoft.com/office/powerpoint/2010/main" val="1224341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3206"/>
            <a:ext cx="7886700" cy="1085721"/>
          </a:xfrm>
        </p:spPr>
        <p:txBody>
          <a:bodyPr>
            <a:normAutofit fontScale="90000"/>
          </a:bodyPr>
          <a:lstStyle/>
          <a:p>
            <a:r>
              <a:rPr lang="en-US" dirty="0"/>
              <a:t>Cognitive psychology as a computationalist views it</a:t>
            </a:r>
          </a:p>
        </p:txBody>
      </p:sp>
      <p:sp>
        <p:nvSpPr>
          <p:cNvPr id="3" name="Content Placeholder 2"/>
          <p:cNvSpPr>
            <a:spLocks noGrp="1"/>
          </p:cNvSpPr>
          <p:nvPr>
            <p:ph idx="1"/>
          </p:nvPr>
        </p:nvSpPr>
        <p:spPr/>
        <p:txBody>
          <a:bodyPr>
            <a:normAutofit/>
          </a:bodyPr>
          <a:lstStyle/>
          <a:p>
            <a:r>
              <a:rPr lang="en-US" dirty="0"/>
              <a:t>“</a:t>
            </a:r>
            <a:r>
              <a:rPr lang="en-US" i="1" dirty="0"/>
              <a:t>Information processing</a:t>
            </a:r>
            <a:r>
              <a:rPr lang="en-US" dirty="0"/>
              <a:t>”</a:t>
            </a:r>
          </a:p>
          <a:p>
            <a:pPr lvl="1"/>
            <a:r>
              <a:rPr lang="en-US" dirty="0"/>
              <a:t>The computational metaphor suggests that we can use the language of “</a:t>
            </a:r>
            <a:r>
              <a:rPr lang="en-US" i="1" dirty="0"/>
              <a:t>computing</a:t>
            </a:r>
            <a:r>
              <a:rPr lang="en-US" dirty="0"/>
              <a:t>” to build “models”</a:t>
            </a:r>
          </a:p>
          <a:p>
            <a:pPr lvl="1"/>
            <a:endParaRPr lang="en-US" dirty="0"/>
          </a:p>
          <a:p>
            <a:r>
              <a:rPr lang="en-US" dirty="0"/>
              <a:t>Why do this?</a:t>
            </a:r>
          </a:p>
          <a:p>
            <a:pPr lvl="1"/>
            <a:r>
              <a:rPr lang="en-US" dirty="0"/>
              <a:t>Computational language is </a:t>
            </a:r>
            <a:r>
              <a:rPr lang="en-US" i="1" dirty="0"/>
              <a:t>precise</a:t>
            </a:r>
            <a:r>
              <a:rPr lang="is-IS"/>
              <a:t>… we can generate empirically testable predictions (see: methodological behaviourism!)</a:t>
            </a:r>
          </a:p>
          <a:p>
            <a:pPr lvl="1"/>
            <a:r>
              <a:rPr lang="is-IS"/>
              <a:t>Computational language is </a:t>
            </a:r>
            <a:r>
              <a:rPr lang="is-IS" i="1"/>
              <a:t>flexible</a:t>
            </a:r>
            <a:r>
              <a:rPr lang="is-IS"/>
              <a:t>... </a:t>
            </a:r>
            <a:r>
              <a:rPr lang="en-US" dirty="0"/>
              <a:t>s</a:t>
            </a:r>
            <a:r>
              <a:rPr lang="is-IS"/>
              <a:t>o we can postulate hidden mechanisms and structure to cognitive processes (goes beyond radical behaviourism)</a:t>
            </a:r>
            <a:endParaRPr lang="en-US" dirty="0"/>
          </a:p>
        </p:txBody>
      </p:sp>
    </p:spTree>
    <p:extLst>
      <p:ext uri="{BB962C8B-B14F-4D97-AF65-F5344CB8AC3E}">
        <p14:creationId xmlns:p14="http://schemas.microsoft.com/office/powerpoint/2010/main" val="959671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Measuring cognition?</a:t>
            </a:r>
          </a:p>
        </p:txBody>
      </p:sp>
      <p:sp>
        <p:nvSpPr>
          <p:cNvPr id="3" name="Content Placeholder 2"/>
          <p:cNvSpPr>
            <a:spLocks noGrp="1"/>
          </p:cNvSpPr>
          <p:nvPr>
            <p:ph idx="1"/>
          </p:nvPr>
        </p:nvSpPr>
        <p:spPr>
          <a:xfrm>
            <a:off x="1065565" y="1610516"/>
            <a:ext cx="4343400" cy="3966854"/>
          </a:xfrm>
        </p:spPr>
        <p:txBody>
          <a:bodyPr/>
          <a:lstStyle/>
          <a:p>
            <a:pPr marL="0" indent="0">
              <a:buNone/>
            </a:pPr>
            <a:r>
              <a:rPr lang="en-AU" u="sng" dirty="0"/>
              <a:t>Common methods</a:t>
            </a:r>
          </a:p>
          <a:p>
            <a:r>
              <a:rPr lang="en-AU" dirty="0"/>
              <a:t>Accuracy of response</a:t>
            </a:r>
          </a:p>
          <a:p>
            <a:r>
              <a:rPr lang="en-AU" dirty="0"/>
              <a:t>Type of response</a:t>
            </a:r>
          </a:p>
          <a:p>
            <a:r>
              <a:rPr lang="en-AU" dirty="0"/>
              <a:t>Response time</a:t>
            </a:r>
          </a:p>
          <a:p>
            <a:r>
              <a:rPr lang="en-AU" dirty="0"/>
              <a:t>Neurological deficit</a:t>
            </a:r>
          </a:p>
          <a:p>
            <a:r>
              <a:rPr lang="en-AU" dirty="0"/>
              <a:t>Brain imaging</a:t>
            </a:r>
          </a:p>
          <a:p>
            <a:r>
              <a:rPr lang="en-AU" dirty="0"/>
              <a:t>Self-report</a:t>
            </a:r>
          </a:p>
        </p:txBody>
      </p:sp>
      <p:pic>
        <p:nvPicPr>
          <p:cNvPr id="5" name="Picture 5" descr="rodin20think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64821" y="1488830"/>
            <a:ext cx="2455113" cy="3796403"/>
          </a:xfrm>
          <a:prstGeom prst="rect">
            <a:avLst/>
          </a:prstGeom>
          <a:noFill/>
        </p:spPr>
      </p:pic>
      <p:pic>
        <p:nvPicPr>
          <p:cNvPr id="6" name="Picture 5" descr="Wilhelm Wund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19934" y="3863181"/>
            <a:ext cx="995722" cy="1339699"/>
          </a:xfrm>
          <a:prstGeom prst="rect">
            <a:avLst/>
          </a:prstGeom>
        </p:spPr>
      </p:pic>
      <p:sp>
        <p:nvSpPr>
          <p:cNvPr id="4" name="TextBox 3"/>
          <p:cNvSpPr txBox="1"/>
          <p:nvPr/>
        </p:nvSpPr>
        <p:spPr>
          <a:xfrm>
            <a:off x="6981041" y="5285233"/>
            <a:ext cx="934615" cy="369332"/>
          </a:xfrm>
          <a:prstGeom prst="rect">
            <a:avLst/>
          </a:prstGeom>
          <a:noFill/>
        </p:spPr>
        <p:txBody>
          <a:bodyPr wrap="none" rtlCol="0">
            <a:spAutoFit/>
          </a:bodyPr>
          <a:lstStyle/>
          <a:p>
            <a:r>
              <a:rPr lang="en-US" dirty="0"/>
              <a:t>“hey</a:t>
            </a:r>
            <a:r>
              <a:rPr lang="is-IS"/>
              <a:t>…”</a:t>
            </a:r>
            <a:endParaRPr lang="en-US" dirty="0"/>
          </a:p>
        </p:txBody>
      </p:sp>
    </p:spTree>
    <p:extLst>
      <p:ext uri="{BB962C8B-B14F-4D97-AF65-F5344CB8AC3E}">
        <p14:creationId xmlns:p14="http://schemas.microsoft.com/office/powerpoint/2010/main" val="1558522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DD3F227-0B82-4DA2-96AB-406CC7D1F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bg1">
              <a:lumMod val="65000"/>
              <a:lumOff val="35000"/>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80A7608-824D-4328-8DB4-885C429AF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241173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DE45AC0-2C53-5445-ABA5-3450137D7FBC}"/>
              </a:ext>
              <a:ext uri="{C183D7F6-B498-43B3-948B-1728B52AA6E4}">
                <adec:decorative xmlns:adec="http://schemas.microsoft.com/office/drawing/2017/decorative" val="1"/>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l="667" r="-2" b="-2"/>
          <a:stretch/>
        </p:blipFill>
        <p:spPr>
          <a:xfrm>
            <a:off x="20" y="10"/>
            <a:ext cx="9143980" cy="6857990"/>
          </a:xfrm>
          <a:prstGeom prst="rect">
            <a:avLst/>
          </a:prstGeom>
        </p:spPr>
      </p:pic>
      <p:sp>
        <p:nvSpPr>
          <p:cNvPr id="2" name="Title 1"/>
          <p:cNvSpPr>
            <a:spLocks noGrp="1"/>
          </p:cNvSpPr>
          <p:nvPr>
            <p:ph type="title"/>
          </p:nvPr>
        </p:nvSpPr>
        <p:spPr>
          <a:xfrm>
            <a:off x="3854196" y="988741"/>
            <a:ext cx="4686312" cy="4880518"/>
          </a:xfrm>
          <a:noFill/>
          <a:ln>
            <a:noFill/>
          </a:ln>
        </p:spPr>
        <p:txBody>
          <a:bodyPr vert="horz" wrap="square" lIns="91440" tIns="45720" rIns="91440" bIns="45720" rtlCol="0" anchor="ctr">
            <a:normAutofit/>
          </a:bodyPr>
          <a:lstStyle/>
          <a:p>
            <a:pPr algn="l"/>
            <a:r>
              <a:rPr lang="en-US" sz="5400" b="1" dirty="0"/>
              <a:t>Is computation special?</a:t>
            </a:r>
          </a:p>
        </p:txBody>
      </p:sp>
    </p:spTree>
    <p:extLst>
      <p:ext uri="{BB962C8B-B14F-4D97-AF65-F5344CB8AC3E}">
        <p14:creationId xmlns:p14="http://schemas.microsoft.com/office/powerpoint/2010/main" val="1458907473"/>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showing title and central claim of the Epstein essay) &#10;&#10;Title: The empty brain&#10;&#10;Claim: Your brain does not process information, retrieve knowledge or store memories. In short: your brain is not a compute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35621" y="1097277"/>
            <a:ext cx="4425696" cy="1824422"/>
          </a:xfrm>
          <a:prstGeom prst="rect">
            <a:avLst/>
          </a:prstGeom>
        </p:spPr>
      </p:pic>
      <p:pic>
        <p:nvPicPr>
          <p:cNvPr id="4" name="Picture 3" descr="Photo of Robert Epstein"/>
          <p:cNvPicPr>
            <a:picLocks noChangeAspect="1"/>
          </p:cNvPicPr>
          <p:nvPr/>
        </p:nvPicPr>
        <p:blipFill>
          <a:blip r:embed="rId3"/>
          <a:stretch>
            <a:fillRect/>
          </a:stretch>
        </p:blipFill>
        <p:spPr>
          <a:xfrm>
            <a:off x="6085692" y="1097277"/>
            <a:ext cx="1824422" cy="1824422"/>
          </a:xfrm>
          <a:prstGeom prst="rect">
            <a:avLst/>
          </a:prstGeom>
        </p:spPr>
      </p:pic>
      <p:sp>
        <p:nvSpPr>
          <p:cNvPr id="5" name="TextBox 4"/>
          <p:cNvSpPr txBox="1"/>
          <p:nvPr/>
        </p:nvSpPr>
        <p:spPr>
          <a:xfrm>
            <a:off x="6323013" y="2976938"/>
            <a:ext cx="1587101" cy="369332"/>
          </a:xfrm>
          <a:prstGeom prst="rect">
            <a:avLst/>
          </a:prstGeom>
          <a:noFill/>
        </p:spPr>
        <p:txBody>
          <a:bodyPr wrap="none" rtlCol="0">
            <a:spAutoFit/>
          </a:bodyPr>
          <a:lstStyle/>
          <a:p>
            <a:r>
              <a:rPr lang="en-US" dirty="0"/>
              <a:t>Robert Epstein</a:t>
            </a:r>
          </a:p>
        </p:txBody>
      </p:sp>
      <p:sp>
        <p:nvSpPr>
          <p:cNvPr id="6" name="Rectangle 5"/>
          <p:cNvSpPr/>
          <p:nvPr/>
        </p:nvSpPr>
        <p:spPr>
          <a:xfrm>
            <a:off x="1605348" y="2921699"/>
            <a:ext cx="4572000" cy="646331"/>
          </a:xfrm>
          <a:prstGeom prst="rect">
            <a:avLst/>
          </a:prstGeom>
        </p:spPr>
        <p:txBody>
          <a:bodyPr>
            <a:spAutoFit/>
          </a:bodyPr>
          <a:lstStyle/>
          <a:p>
            <a:r>
              <a:rPr lang="en-US" dirty="0"/>
              <a:t>https://aeon.co/essays/your-brain-does-not-process-information-and-it-is-not-a-computer</a:t>
            </a:r>
          </a:p>
        </p:txBody>
      </p:sp>
      <p:sp>
        <p:nvSpPr>
          <p:cNvPr id="7" name="Rectangle 6"/>
          <p:cNvSpPr/>
          <p:nvPr/>
        </p:nvSpPr>
        <p:spPr>
          <a:xfrm>
            <a:off x="983742" y="3949903"/>
            <a:ext cx="7588758" cy="1631216"/>
          </a:xfrm>
          <a:prstGeom prst="rect">
            <a:avLst/>
          </a:prstGeom>
        </p:spPr>
        <p:txBody>
          <a:bodyPr wrap="square">
            <a:spAutoFit/>
          </a:bodyPr>
          <a:lstStyle/>
          <a:p>
            <a:r>
              <a:rPr lang="en-US" sz="2000" dirty="0">
                <a:solidFill>
                  <a:srgbClr val="000000"/>
                </a:solidFill>
                <a:latin typeface="+mj-lt"/>
              </a:rPr>
              <a:t>“Our shoddy thinking about the brain has deep historical roots, but the invention of computers in the 1940s got us especially confused. For more than half a century now, psychologists, linguists, neuroscientists and other experts on human behaviour have been asserting that the human brain works like a computer.”</a:t>
            </a:r>
            <a:endParaRPr lang="en-US" sz="2000" dirty="0">
              <a:latin typeface="+mj-lt"/>
            </a:endParaRPr>
          </a:p>
        </p:txBody>
      </p:sp>
    </p:spTree>
    <p:extLst>
      <p:ext uri="{BB962C8B-B14F-4D97-AF65-F5344CB8AC3E}">
        <p14:creationId xmlns:p14="http://schemas.microsoft.com/office/powerpoint/2010/main" val="426582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056" y="388165"/>
            <a:ext cx="6016752" cy="2862322"/>
          </a:xfrm>
          <a:prstGeom prst="rect">
            <a:avLst/>
          </a:prstGeom>
        </p:spPr>
        <p:txBody>
          <a:bodyPr wrap="square">
            <a:spAutoFit/>
          </a:bodyPr>
          <a:lstStyle/>
          <a:p>
            <a:r>
              <a:rPr lang="en-US" sz="2000" dirty="0">
                <a:solidFill>
                  <a:srgbClr val="000000"/>
                </a:solidFill>
              </a:rPr>
              <a:t>“Computers, quite literally, </a:t>
            </a:r>
            <a:r>
              <a:rPr lang="en-US" sz="2000" i="1" dirty="0">
                <a:solidFill>
                  <a:srgbClr val="000000"/>
                </a:solidFill>
              </a:rPr>
              <a:t>process information</a:t>
            </a:r>
            <a:r>
              <a:rPr lang="en-US" sz="2000" dirty="0">
                <a:solidFill>
                  <a:srgbClr val="000000"/>
                </a:solidFill>
              </a:rPr>
              <a:t> – numbers, letters, words, formulas, images. The information first has to be encoded into a format computers can use, which means patterns of ones and zeroes (‘bits’) organised into small chunks (‘bytes’). On my computer, each byte contains 8 bits, and a certain pattern of those bits stands for the letter </a:t>
            </a:r>
            <a:r>
              <a:rPr lang="en-US" sz="2000" i="1" dirty="0">
                <a:solidFill>
                  <a:srgbClr val="000000"/>
                </a:solidFill>
              </a:rPr>
              <a:t>d</a:t>
            </a:r>
            <a:r>
              <a:rPr lang="en-US" sz="2000" dirty="0">
                <a:solidFill>
                  <a:srgbClr val="000000"/>
                </a:solidFill>
              </a:rPr>
              <a:t>, another for the letter </a:t>
            </a:r>
            <a:r>
              <a:rPr lang="en-US" sz="2000" i="1" dirty="0">
                <a:solidFill>
                  <a:srgbClr val="000000"/>
                </a:solidFill>
              </a:rPr>
              <a:t>o,</a:t>
            </a:r>
            <a:r>
              <a:rPr lang="en-US" sz="2000" dirty="0">
                <a:solidFill>
                  <a:srgbClr val="000000"/>
                </a:solidFill>
              </a:rPr>
              <a:t> and another for the letter </a:t>
            </a:r>
            <a:r>
              <a:rPr lang="en-US" sz="2000" i="1" dirty="0">
                <a:solidFill>
                  <a:srgbClr val="000000"/>
                </a:solidFill>
              </a:rPr>
              <a:t>g</a:t>
            </a:r>
            <a:r>
              <a:rPr lang="en-US" sz="2000" dirty="0">
                <a:solidFill>
                  <a:srgbClr val="000000"/>
                </a:solidFill>
              </a:rPr>
              <a:t>. Side by side, those three bytes form the word </a:t>
            </a:r>
            <a:r>
              <a:rPr lang="en-US" sz="2000" i="1" dirty="0">
                <a:solidFill>
                  <a:srgbClr val="000000"/>
                </a:solidFill>
              </a:rPr>
              <a:t>dog</a:t>
            </a:r>
            <a:r>
              <a:rPr lang="en-US" sz="2000" dirty="0">
                <a:solidFill>
                  <a:srgbClr val="000000"/>
                </a:solidFill>
              </a:rPr>
              <a:t>.”</a:t>
            </a:r>
            <a:endParaRPr lang="en-US" sz="2000" dirty="0"/>
          </a:p>
        </p:txBody>
      </p:sp>
      <p:pic>
        <p:nvPicPr>
          <p:cNvPr id="3" name="Picture 2" descr="Photo of Robert Epstein"/>
          <p:cNvPicPr>
            <a:picLocks noChangeAspect="1"/>
          </p:cNvPicPr>
          <p:nvPr/>
        </p:nvPicPr>
        <p:blipFill>
          <a:blip r:embed="rId2"/>
          <a:stretch>
            <a:fillRect/>
          </a:stretch>
        </p:blipFill>
        <p:spPr>
          <a:xfrm>
            <a:off x="6794212" y="558853"/>
            <a:ext cx="1824422" cy="1824422"/>
          </a:xfrm>
          <a:prstGeom prst="rect">
            <a:avLst/>
          </a:prstGeom>
        </p:spPr>
      </p:pic>
      <p:sp>
        <p:nvSpPr>
          <p:cNvPr id="4" name="TextBox 3"/>
          <p:cNvSpPr txBox="1"/>
          <p:nvPr/>
        </p:nvSpPr>
        <p:spPr>
          <a:xfrm>
            <a:off x="2295561" y="3270094"/>
            <a:ext cx="1726563" cy="369332"/>
          </a:xfrm>
          <a:prstGeom prst="rect">
            <a:avLst/>
          </a:prstGeom>
          <a:noFill/>
        </p:spPr>
        <p:txBody>
          <a:bodyPr wrap="none" rtlCol="0">
            <a:spAutoFit/>
          </a:bodyPr>
          <a:lstStyle/>
          <a:p>
            <a:r>
              <a:rPr lang="en-US" dirty="0"/>
              <a:t>- Robert Epstein</a:t>
            </a:r>
          </a:p>
        </p:txBody>
      </p:sp>
    </p:spTree>
    <p:extLst>
      <p:ext uri="{BB962C8B-B14F-4D97-AF65-F5344CB8AC3E}">
        <p14:creationId xmlns:p14="http://schemas.microsoft.com/office/powerpoint/2010/main" val="865368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5561" y="3270094"/>
            <a:ext cx="1918987" cy="369332"/>
          </a:xfrm>
          <a:prstGeom prst="rect">
            <a:avLst/>
          </a:prstGeom>
          <a:noFill/>
        </p:spPr>
        <p:txBody>
          <a:bodyPr wrap="none" rtlCol="0">
            <a:spAutoFit/>
          </a:bodyPr>
          <a:lstStyle/>
          <a:p>
            <a:r>
              <a:rPr lang="en-US" dirty="0"/>
              <a:t>- Danielle Navarro</a:t>
            </a:r>
          </a:p>
        </p:txBody>
      </p:sp>
      <p:pic>
        <p:nvPicPr>
          <p:cNvPr id="7" name="Picture 6" descr="GIF showing a baboon angrily pushing a laptop off a table (representing Danielle's feelings about the &quot;Empty Brain&quot; essay)">
            <a:extLst>
              <a:ext uri="{FF2B5EF4-FFF2-40B4-BE49-F238E27FC236}">
                <a16:creationId xmlns:a16="http://schemas.microsoft.com/office/drawing/2014/main" id="{ECA3B9B2-7D20-324C-84CD-30BB4BF7950B}"/>
              </a:ext>
            </a:extLst>
          </p:cNvPr>
          <p:cNvPicPr>
            <a:picLocks noChangeAspect="1"/>
          </p:cNvPicPr>
          <p:nvPr/>
        </p:nvPicPr>
        <p:blipFill>
          <a:blip r:embed="rId2"/>
          <a:stretch>
            <a:fillRect/>
          </a:stretch>
        </p:blipFill>
        <p:spPr>
          <a:xfrm>
            <a:off x="1257471" y="558853"/>
            <a:ext cx="3802742" cy="2419927"/>
          </a:xfrm>
          <a:prstGeom prst="rect">
            <a:avLst/>
          </a:prstGeom>
        </p:spPr>
      </p:pic>
      <p:sp>
        <p:nvSpPr>
          <p:cNvPr id="12" name="TextBox 11">
            <a:extLst>
              <a:ext uri="{FF2B5EF4-FFF2-40B4-BE49-F238E27FC236}">
                <a16:creationId xmlns:a16="http://schemas.microsoft.com/office/drawing/2014/main" id="{DA01D3B9-616B-F742-BC1A-7AD0E40A014C}"/>
              </a:ext>
            </a:extLst>
          </p:cNvPr>
          <p:cNvSpPr txBox="1"/>
          <p:nvPr/>
        </p:nvSpPr>
        <p:spPr>
          <a:xfrm>
            <a:off x="2578308" y="4497048"/>
            <a:ext cx="4669996" cy="523220"/>
          </a:xfrm>
          <a:prstGeom prst="rect">
            <a:avLst/>
          </a:prstGeom>
          <a:noFill/>
        </p:spPr>
        <p:txBody>
          <a:bodyPr wrap="none" rtlCol="0">
            <a:spAutoFit/>
          </a:bodyPr>
          <a:lstStyle/>
          <a:p>
            <a:r>
              <a:rPr lang="en-US" sz="2800" dirty="0"/>
              <a:t>Okay, let’s take a closer look…</a:t>
            </a:r>
          </a:p>
        </p:txBody>
      </p:sp>
    </p:spTree>
    <p:extLst>
      <p:ext uri="{BB962C8B-B14F-4D97-AF65-F5344CB8AC3E}">
        <p14:creationId xmlns:p14="http://schemas.microsoft.com/office/powerpoint/2010/main" val="114641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Picture of neurons (representing the brain) alongside a picture of a laptop">
            <a:extLst>
              <a:ext uri="{FF2B5EF4-FFF2-40B4-BE49-F238E27FC236}">
                <a16:creationId xmlns:a16="http://schemas.microsoft.com/office/drawing/2014/main" id="{604109B3-785F-C243-A02C-6E849E63B72D}"/>
              </a:ext>
            </a:extLst>
          </p:cNvPr>
          <p:cNvGrpSpPr/>
          <p:nvPr/>
        </p:nvGrpSpPr>
        <p:grpSpPr>
          <a:xfrm>
            <a:off x="1942738" y="1286764"/>
            <a:ext cx="5591917" cy="2184401"/>
            <a:chOff x="1942738" y="1286764"/>
            <a:chExt cx="5591917" cy="2184401"/>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105657" y="1377696"/>
              <a:ext cx="2180781" cy="2039782"/>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42738" y="1286764"/>
              <a:ext cx="2867025" cy="2184400"/>
            </a:xfrm>
            <a:prstGeom prst="rect">
              <a:avLst/>
            </a:prstGeom>
          </p:spPr>
        </p:pic>
        <p:sp>
          <p:nvSpPr>
            <p:cNvPr id="10" name="Rectangle 9"/>
            <p:cNvSpPr/>
            <p:nvPr/>
          </p:nvSpPr>
          <p:spPr>
            <a:xfrm>
              <a:off x="5020313" y="1286765"/>
              <a:ext cx="2514342" cy="218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2459993" y="3742944"/>
            <a:ext cx="5608319" cy="1938992"/>
          </a:xfrm>
          <a:prstGeom prst="rect">
            <a:avLst/>
          </a:prstGeom>
          <a:noFill/>
        </p:spPr>
        <p:txBody>
          <a:bodyPr wrap="square" rtlCol="0">
            <a:spAutoFit/>
          </a:bodyPr>
          <a:lstStyle/>
          <a:p>
            <a:r>
              <a:rPr lang="en-US" sz="2400" dirty="0"/>
              <a:t>A superficial interpretation of the computational metaphor: these two machines are very similar to each other.</a:t>
            </a:r>
          </a:p>
          <a:p>
            <a:endParaRPr lang="en-US" sz="2400" dirty="0"/>
          </a:p>
          <a:p>
            <a:r>
              <a:rPr lang="en-US" sz="2400" dirty="0"/>
              <a:t>This claim is </a:t>
            </a:r>
            <a:r>
              <a:rPr lang="en-US" sz="2400" i="1" u="sng" dirty="0"/>
              <a:t>obviously</a:t>
            </a:r>
            <a:r>
              <a:rPr lang="en-US" sz="2400" dirty="0"/>
              <a:t> wrong</a:t>
            </a:r>
          </a:p>
        </p:txBody>
      </p:sp>
    </p:spTree>
    <p:extLst>
      <p:ext uri="{BB962C8B-B14F-4D97-AF65-F5344CB8AC3E}">
        <p14:creationId xmlns:p14="http://schemas.microsoft.com/office/powerpoint/2010/main" val="169691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“Intelligent Machinery” </a:t>
            </a:r>
          </a:p>
        </p:txBody>
      </p:sp>
      <p:pic>
        <p:nvPicPr>
          <p:cNvPr id="3" name="Picture 2" descr="C:\Work D Drive\Teaching - Marking\cogsci 2011\Beesley Lectures\Alan_Turin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8650" y="1772149"/>
            <a:ext cx="2866804" cy="3581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53680" y="5549357"/>
            <a:ext cx="1216743" cy="369332"/>
          </a:xfrm>
          <a:prstGeom prst="rect">
            <a:avLst/>
          </a:prstGeom>
          <a:noFill/>
        </p:spPr>
        <p:txBody>
          <a:bodyPr wrap="none" rtlCol="0">
            <a:spAutoFit/>
          </a:bodyPr>
          <a:lstStyle/>
          <a:p>
            <a:r>
              <a:rPr lang="en-US" dirty="0"/>
              <a:t>Alan Turing</a:t>
            </a:r>
          </a:p>
        </p:txBody>
      </p:sp>
      <p:pic>
        <p:nvPicPr>
          <p:cNvPr id="5" name="Picture 4" descr="Screen shot showing the first page of Alan Turing's original 1948 essay on &quot;intelligent machinery&quot; (it is not intended that the audience be able to read the text, which is very small)"/>
          <p:cNvPicPr>
            <a:picLocks noChangeAspect="1"/>
          </p:cNvPicPr>
          <p:nvPr/>
        </p:nvPicPr>
        <p:blipFill>
          <a:blip r:embed="rId3"/>
          <a:stretch>
            <a:fillRect/>
          </a:stretch>
        </p:blipFill>
        <p:spPr>
          <a:xfrm>
            <a:off x="3731186" y="1566345"/>
            <a:ext cx="4365778" cy="4352344"/>
          </a:xfrm>
          <a:prstGeom prst="rect">
            <a:avLst/>
          </a:prstGeom>
        </p:spPr>
      </p:pic>
    </p:spTree>
    <p:extLst>
      <p:ext uri="{BB962C8B-B14F-4D97-AF65-F5344CB8AC3E}">
        <p14:creationId xmlns:p14="http://schemas.microsoft.com/office/powerpoint/2010/main" val="1620253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Turing machines</a:t>
            </a:r>
          </a:p>
        </p:txBody>
      </p:sp>
      <p:sp>
        <p:nvSpPr>
          <p:cNvPr id="6" name="Rectangle 5"/>
          <p:cNvSpPr/>
          <p:nvPr/>
        </p:nvSpPr>
        <p:spPr>
          <a:xfrm>
            <a:off x="628650" y="2559715"/>
            <a:ext cx="3943350" cy="1015663"/>
          </a:xfrm>
          <a:prstGeom prst="rect">
            <a:avLst/>
          </a:prstGeom>
        </p:spPr>
        <p:txBody>
          <a:bodyPr wrap="square">
            <a:spAutoFit/>
          </a:bodyPr>
          <a:lstStyle/>
          <a:p>
            <a:r>
              <a:rPr lang="en-AU" sz="2000" dirty="0"/>
              <a:t>A Turing machine is a very simple (hypothetical) device that reads and writes symbols off a piece of tape</a:t>
            </a:r>
            <a:r>
              <a:rPr lang="is-IS" sz="2000"/>
              <a:t>…</a:t>
            </a:r>
            <a:endParaRPr lang="en-US" sz="2000" dirty="0"/>
          </a:p>
        </p:txBody>
      </p:sp>
      <p:pic>
        <p:nvPicPr>
          <p:cNvPr id="7" name="Picture 6" descr="A picture of a simple Turing machine. It looks like a long string of tape being threaded through a &quot;reader&quot; device "/>
          <p:cNvPicPr>
            <a:picLocks noChangeAspect="1"/>
          </p:cNvPicPr>
          <p:nvPr/>
        </p:nvPicPr>
        <p:blipFill>
          <a:blip r:embed="rId2"/>
          <a:stretch>
            <a:fillRect/>
          </a:stretch>
        </p:blipFill>
        <p:spPr>
          <a:xfrm>
            <a:off x="4815586" y="1814387"/>
            <a:ext cx="3028742" cy="2015490"/>
          </a:xfrm>
          <a:prstGeom prst="rect">
            <a:avLst/>
          </a:prstGeom>
        </p:spPr>
      </p:pic>
      <p:sp>
        <p:nvSpPr>
          <p:cNvPr id="10" name="Rectangle 9"/>
          <p:cNvSpPr/>
          <p:nvPr/>
        </p:nvSpPr>
        <p:spPr>
          <a:xfrm>
            <a:off x="2663490" y="4177896"/>
            <a:ext cx="5180838" cy="1015663"/>
          </a:xfrm>
          <a:prstGeom prst="rect">
            <a:avLst/>
          </a:prstGeom>
        </p:spPr>
        <p:txBody>
          <a:bodyPr wrap="square">
            <a:spAutoFit/>
          </a:bodyPr>
          <a:lstStyle/>
          <a:p>
            <a:r>
              <a:rPr lang="is-IS" sz="2000"/>
              <a:t>… yet it is a </a:t>
            </a:r>
            <a:r>
              <a:rPr lang="is-IS" sz="2000" b="1" u="sng"/>
              <a:t>universal</a:t>
            </a:r>
            <a:r>
              <a:rPr lang="is-IS" sz="2000"/>
              <a:t> computing machine. Anything that can be computed, can be computed with this machine*</a:t>
            </a:r>
            <a:endParaRPr lang="en-US" sz="2000" dirty="0"/>
          </a:p>
        </p:txBody>
      </p:sp>
      <p:sp>
        <p:nvSpPr>
          <p:cNvPr id="11" name="TextBox 10"/>
          <p:cNvSpPr txBox="1"/>
          <p:nvPr/>
        </p:nvSpPr>
        <p:spPr>
          <a:xfrm>
            <a:off x="7764355" y="6275417"/>
            <a:ext cx="1233766" cy="369332"/>
          </a:xfrm>
          <a:prstGeom prst="rect">
            <a:avLst/>
          </a:prstGeom>
          <a:noFill/>
        </p:spPr>
        <p:txBody>
          <a:bodyPr wrap="square" rtlCol="0">
            <a:spAutoFit/>
          </a:bodyPr>
          <a:lstStyle/>
          <a:p>
            <a:r>
              <a:rPr lang="en-US" dirty="0">
                <a:solidFill>
                  <a:schemeClr val="accent3"/>
                </a:solidFill>
              </a:rPr>
              <a:t>(*Sort of)</a:t>
            </a:r>
          </a:p>
        </p:txBody>
      </p:sp>
    </p:spTree>
    <p:extLst>
      <p:ext uri="{BB962C8B-B14F-4D97-AF65-F5344CB8AC3E}">
        <p14:creationId xmlns:p14="http://schemas.microsoft.com/office/powerpoint/2010/main" val="68239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icture of a laptop"/>
          <p:cNvPicPr>
            <a:picLocks noChangeAspect="1"/>
          </p:cNvPicPr>
          <p:nvPr/>
        </p:nvPicPr>
        <p:blipFill>
          <a:blip r:embed="rId2"/>
          <a:stretch>
            <a:fillRect/>
          </a:stretch>
        </p:blipFill>
        <p:spPr>
          <a:xfrm>
            <a:off x="1387375" y="981807"/>
            <a:ext cx="3391889" cy="3172585"/>
          </a:xfrm>
          <a:prstGeom prst="rect">
            <a:avLst/>
          </a:prstGeom>
        </p:spPr>
      </p:pic>
      <p:sp>
        <p:nvSpPr>
          <p:cNvPr id="13" name="TextBox 12"/>
          <p:cNvSpPr txBox="1"/>
          <p:nvPr/>
        </p:nvSpPr>
        <p:spPr>
          <a:xfrm>
            <a:off x="5052790" y="1802449"/>
            <a:ext cx="3640105" cy="1200329"/>
          </a:xfrm>
          <a:prstGeom prst="rect">
            <a:avLst/>
          </a:prstGeom>
          <a:noFill/>
        </p:spPr>
        <p:txBody>
          <a:bodyPr wrap="square" rtlCol="0">
            <a:spAutoFit/>
          </a:bodyPr>
          <a:lstStyle/>
          <a:p>
            <a:r>
              <a:rPr lang="en-US" sz="2400" dirty="0"/>
              <a:t>Digital computers are </a:t>
            </a:r>
            <a:r>
              <a:rPr lang="en-US" sz="2400" i="1" dirty="0"/>
              <a:t>much</a:t>
            </a:r>
            <a:r>
              <a:rPr lang="en-US" sz="2400" dirty="0"/>
              <a:t> fancier versions of Turing machines</a:t>
            </a:r>
          </a:p>
        </p:txBody>
      </p:sp>
      <p:pic>
        <p:nvPicPr>
          <p:cNvPr id="14" name="Picture 13" descr="C:\Work D Drive\Teaching - Marking\cogsci 2011\Beesley Lectures\Alan_Turin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96454" y="3273886"/>
            <a:ext cx="2277114" cy="284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693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043251" y="2753143"/>
            <a:ext cx="1149674"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HHHH</a:t>
            </a:r>
            <a:r>
              <a:rPr lang="en-US" sz="2000" dirty="0">
                <a:solidFill>
                  <a:srgbClr val="C00000"/>
                </a:solidFill>
                <a:latin typeface="American Typewriter" charset="0"/>
                <a:ea typeface="American Typewriter" charset="0"/>
                <a:cs typeface="American Typewriter" charset="0"/>
              </a:rPr>
              <a:t>T</a:t>
            </a:r>
          </a:p>
        </p:txBody>
      </p:sp>
      <p:sp>
        <p:nvSpPr>
          <p:cNvPr id="21" name="TextBox 20"/>
          <p:cNvSpPr txBox="1"/>
          <p:nvPr/>
        </p:nvSpPr>
        <p:spPr>
          <a:xfrm>
            <a:off x="3043251" y="3134561"/>
            <a:ext cx="1149674"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p>
        </p:txBody>
      </p:sp>
      <p:sp>
        <p:nvSpPr>
          <p:cNvPr id="22" name="TextBox 21"/>
          <p:cNvSpPr txBox="1"/>
          <p:nvPr/>
        </p:nvSpPr>
        <p:spPr>
          <a:xfrm>
            <a:off x="3043250" y="3515979"/>
            <a:ext cx="1112805"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HHH</a:t>
            </a:r>
            <a:r>
              <a:rPr lang="en-US" sz="2000" dirty="0">
                <a:solidFill>
                  <a:srgbClr val="C00000"/>
                </a:solidFill>
                <a:latin typeface="American Typewriter" charset="0"/>
                <a:ea typeface="American Typewriter" charset="0"/>
                <a:cs typeface="American Typewriter" charset="0"/>
              </a:rPr>
              <a:t>TT</a:t>
            </a:r>
            <a:endParaRPr lang="en-US" sz="2000" dirty="0">
              <a:solidFill>
                <a:schemeClr val="accent1"/>
              </a:solidFill>
              <a:latin typeface="American Typewriter" charset="0"/>
              <a:ea typeface="American Typewriter" charset="0"/>
              <a:cs typeface="American Typewriter" charset="0"/>
            </a:endParaRPr>
          </a:p>
        </p:txBody>
      </p:sp>
      <p:sp>
        <p:nvSpPr>
          <p:cNvPr id="23" name="TextBox 22"/>
          <p:cNvSpPr txBox="1"/>
          <p:nvPr/>
        </p:nvSpPr>
        <p:spPr>
          <a:xfrm>
            <a:off x="3043251" y="3907937"/>
            <a:ext cx="1149674"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a:t>
            </a:r>
          </a:p>
        </p:txBody>
      </p:sp>
      <p:sp>
        <p:nvSpPr>
          <p:cNvPr id="26" name="TextBox 25"/>
          <p:cNvSpPr txBox="1"/>
          <p:nvPr/>
        </p:nvSpPr>
        <p:spPr>
          <a:xfrm>
            <a:off x="3043250" y="5080767"/>
            <a:ext cx="1075936"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TTT</a:t>
            </a:r>
            <a:endParaRPr lang="en-US" sz="2000" dirty="0">
              <a:solidFill>
                <a:schemeClr val="accent1"/>
              </a:solidFill>
              <a:latin typeface="American Typewriter" charset="0"/>
              <a:ea typeface="American Typewriter" charset="0"/>
              <a:cs typeface="American Typewriter" charset="0"/>
            </a:endParaRPr>
          </a:p>
        </p:txBody>
      </p:sp>
      <p:sp>
        <p:nvSpPr>
          <p:cNvPr id="27" name="TextBox 26"/>
          <p:cNvSpPr txBox="1"/>
          <p:nvPr/>
        </p:nvSpPr>
        <p:spPr>
          <a:xfrm>
            <a:off x="5816252" y="2371725"/>
            <a:ext cx="1149674"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HHH</a:t>
            </a:r>
          </a:p>
        </p:txBody>
      </p:sp>
      <p:sp>
        <p:nvSpPr>
          <p:cNvPr id="29" name="TextBox 28"/>
          <p:cNvSpPr txBox="1"/>
          <p:nvPr/>
        </p:nvSpPr>
        <p:spPr>
          <a:xfrm>
            <a:off x="5816252" y="3163137"/>
            <a:ext cx="1112805"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p>
        </p:txBody>
      </p:sp>
      <p:sp>
        <p:nvSpPr>
          <p:cNvPr id="34" name="TextBox 33"/>
          <p:cNvSpPr txBox="1"/>
          <p:nvPr/>
        </p:nvSpPr>
        <p:spPr>
          <a:xfrm>
            <a:off x="5816251" y="5137918"/>
            <a:ext cx="1039067"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TTTT</a:t>
            </a:r>
            <a:endParaRPr lang="en-US" sz="2000" dirty="0">
              <a:solidFill>
                <a:schemeClr val="accent1"/>
              </a:solidFill>
              <a:latin typeface="American Typewriter" charset="0"/>
              <a:ea typeface="American Typewriter" charset="0"/>
              <a:cs typeface="American Typewriter" charset="0"/>
            </a:endParaRPr>
          </a:p>
        </p:txBody>
      </p:sp>
      <p:sp>
        <p:nvSpPr>
          <p:cNvPr id="36" name="TextBox 35"/>
          <p:cNvSpPr txBox="1"/>
          <p:nvPr/>
        </p:nvSpPr>
        <p:spPr>
          <a:xfrm>
            <a:off x="1714459" y="2753143"/>
            <a:ext cx="1039067"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TTTT</a:t>
            </a:r>
            <a:r>
              <a:rPr lang="en-US" sz="2000" dirty="0">
                <a:solidFill>
                  <a:schemeClr val="accent1"/>
                </a:solidFill>
                <a:latin typeface="American Typewriter" charset="0"/>
                <a:ea typeface="American Typewriter" charset="0"/>
                <a:cs typeface="American Typewriter" charset="0"/>
              </a:rPr>
              <a:t>H</a:t>
            </a:r>
            <a:endParaRPr lang="en-US" sz="2000" dirty="0">
              <a:solidFill>
                <a:srgbClr val="C00000"/>
              </a:solidFill>
              <a:latin typeface="American Typewriter" charset="0"/>
              <a:ea typeface="American Typewriter" charset="0"/>
              <a:cs typeface="American Typewriter" charset="0"/>
            </a:endParaRPr>
          </a:p>
        </p:txBody>
      </p:sp>
      <p:sp>
        <p:nvSpPr>
          <p:cNvPr id="37" name="TextBox 36"/>
          <p:cNvSpPr txBox="1"/>
          <p:nvPr/>
        </p:nvSpPr>
        <p:spPr>
          <a:xfrm>
            <a:off x="1714459" y="3134561"/>
            <a:ext cx="1039067"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p>
        </p:txBody>
      </p:sp>
      <p:sp>
        <p:nvSpPr>
          <p:cNvPr id="38" name="TextBox 37"/>
          <p:cNvSpPr txBox="1"/>
          <p:nvPr/>
        </p:nvSpPr>
        <p:spPr>
          <a:xfrm>
            <a:off x="1714458" y="3515979"/>
            <a:ext cx="1075936"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TTT</a:t>
            </a:r>
            <a:r>
              <a:rPr lang="en-US" sz="2000" dirty="0">
                <a:solidFill>
                  <a:schemeClr val="accent1"/>
                </a:solidFill>
                <a:latin typeface="American Typewriter" charset="0"/>
                <a:ea typeface="American Typewriter" charset="0"/>
                <a:cs typeface="American Typewriter" charset="0"/>
              </a:rPr>
              <a:t>HH</a:t>
            </a:r>
          </a:p>
        </p:txBody>
      </p:sp>
      <p:sp>
        <p:nvSpPr>
          <p:cNvPr id="39" name="TextBox 38"/>
          <p:cNvSpPr txBox="1"/>
          <p:nvPr/>
        </p:nvSpPr>
        <p:spPr>
          <a:xfrm>
            <a:off x="1714459" y="3907937"/>
            <a:ext cx="1039067"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a:t>
            </a:r>
          </a:p>
        </p:txBody>
      </p:sp>
      <p:sp>
        <p:nvSpPr>
          <p:cNvPr id="42" name="TextBox 41"/>
          <p:cNvSpPr txBox="1"/>
          <p:nvPr/>
        </p:nvSpPr>
        <p:spPr>
          <a:xfrm>
            <a:off x="1714458" y="5080767"/>
            <a:ext cx="1112805"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HHH</a:t>
            </a:r>
          </a:p>
        </p:txBody>
      </p:sp>
      <p:sp>
        <p:nvSpPr>
          <p:cNvPr id="43" name="TextBox 42"/>
          <p:cNvSpPr txBox="1"/>
          <p:nvPr/>
        </p:nvSpPr>
        <p:spPr>
          <a:xfrm>
            <a:off x="4487460" y="2371725"/>
            <a:ext cx="1039067"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TTT</a:t>
            </a:r>
          </a:p>
        </p:txBody>
      </p:sp>
      <p:sp>
        <p:nvSpPr>
          <p:cNvPr id="45" name="TextBox 44"/>
          <p:cNvSpPr txBox="1"/>
          <p:nvPr/>
        </p:nvSpPr>
        <p:spPr>
          <a:xfrm>
            <a:off x="4487460" y="3163137"/>
            <a:ext cx="1075936"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p>
        </p:txBody>
      </p:sp>
      <p:sp>
        <p:nvSpPr>
          <p:cNvPr id="50" name="TextBox 49"/>
          <p:cNvSpPr txBox="1"/>
          <p:nvPr/>
        </p:nvSpPr>
        <p:spPr>
          <a:xfrm>
            <a:off x="4487459" y="5137918"/>
            <a:ext cx="1149674"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HHHH</a:t>
            </a:r>
          </a:p>
        </p:txBody>
      </p:sp>
      <p:sp>
        <p:nvSpPr>
          <p:cNvPr id="2" name="Title 1"/>
          <p:cNvSpPr>
            <a:spLocks noGrp="1"/>
          </p:cNvSpPr>
          <p:nvPr>
            <p:ph type="title"/>
          </p:nvPr>
        </p:nvSpPr>
        <p:spPr>
          <a:xfrm>
            <a:off x="585788" y="765177"/>
            <a:ext cx="7886700" cy="841882"/>
          </a:xfrm>
        </p:spPr>
        <p:txBody>
          <a:bodyPr>
            <a:normAutofit/>
          </a:bodyPr>
          <a:lstStyle/>
          <a:p>
            <a:r>
              <a:rPr lang="en-US" dirty="0"/>
              <a:t>Did you pick one of these?</a:t>
            </a:r>
          </a:p>
        </p:txBody>
      </p:sp>
    </p:spTree>
    <p:extLst>
      <p:ext uri="{BB962C8B-B14F-4D97-AF65-F5344CB8AC3E}">
        <p14:creationId xmlns:p14="http://schemas.microsoft.com/office/powerpoint/2010/main" val="311200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showing circuitry constructed out of lego"/>
          <p:cNvPicPr>
            <a:picLocks noChangeAspect="1"/>
          </p:cNvPicPr>
          <p:nvPr/>
        </p:nvPicPr>
        <p:blipFill>
          <a:blip r:embed="rId2"/>
          <a:stretch>
            <a:fillRect/>
          </a:stretch>
        </p:blipFill>
        <p:spPr>
          <a:xfrm>
            <a:off x="1502964" y="787400"/>
            <a:ext cx="5292852" cy="3528568"/>
          </a:xfrm>
          <a:prstGeom prst="rect">
            <a:avLst/>
          </a:prstGeom>
        </p:spPr>
      </p:pic>
      <p:sp>
        <p:nvSpPr>
          <p:cNvPr id="12" name="TextBox 11"/>
          <p:cNvSpPr txBox="1"/>
          <p:nvPr/>
        </p:nvSpPr>
        <p:spPr>
          <a:xfrm>
            <a:off x="3058206" y="4169664"/>
            <a:ext cx="4206240" cy="1200329"/>
          </a:xfrm>
          <a:prstGeom prst="rect">
            <a:avLst/>
          </a:prstGeom>
          <a:noFill/>
        </p:spPr>
        <p:txBody>
          <a:bodyPr wrap="square" rtlCol="0">
            <a:spAutoFit/>
          </a:bodyPr>
          <a:lstStyle/>
          <a:p>
            <a:br>
              <a:rPr lang="en-US" sz="2400" dirty="0"/>
            </a:br>
            <a:r>
              <a:rPr lang="en-US" sz="2400" dirty="0"/>
              <a:t>But you can build a universal computing machine out of lego</a:t>
            </a:r>
          </a:p>
        </p:txBody>
      </p:sp>
      <p:pic>
        <p:nvPicPr>
          <p:cNvPr id="4" name="Picture 3" descr="C:\Work D Drive\Teaching - Marking\cogsci 2011\Beesley Lectures\Alan_Turin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2130" y="2259199"/>
            <a:ext cx="1646382" cy="205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661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83082" y="798667"/>
            <a:ext cx="4211320" cy="830997"/>
          </a:xfrm>
          <a:prstGeom prst="rect">
            <a:avLst/>
          </a:prstGeom>
          <a:noFill/>
        </p:spPr>
        <p:txBody>
          <a:bodyPr wrap="square" rtlCol="0">
            <a:spAutoFit/>
          </a:bodyPr>
          <a:lstStyle/>
          <a:p>
            <a:r>
              <a:rPr lang="en-US" sz="2400" dirty="0"/>
              <a:t>You can use “Wang tiles” on your bathroom floor </a:t>
            </a:r>
            <a:r>
              <a:rPr lang="is-IS" sz="2400"/>
              <a:t>…</a:t>
            </a:r>
            <a:endParaRPr lang="en-US" sz="2400" dirty="0"/>
          </a:p>
        </p:txBody>
      </p:sp>
      <p:pic>
        <p:nvPicPr>
          <p:cNvPr id="2" name="Picture 1" descr="A patterned array of tiles, as if on a bathroom floo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3082" y="1632173"/>
            <a:ext cx="3964341" cy="3964341"/>
          </a:xfrm>
          <a:prstGeom prst="rect">
            <a:avLst/>
          </a:prstGeom>
        </p:spPr>
      </p:pic>
      <p:pic>
        <p:nvPicPr>
          <p:cNvPr id="3" name="Picture 2" descr="The specific visual patterns used to distinguish between different Wang tiles. Each one looks a little bit like a flag with different colours shown in each section. The take home message from this is that there are rules (in a Wang tiling scheme) for how those tiles are supposed to be placed. These rules are sufficiently to allow you to think of the tiles as a compute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0904" y="564896"/>
            <a:ext cx="2802021" cy="2129536"/>
          </a:xfrm>
          <a:prstGeom prst="rect">
            <a:avLst/>
          </a:prstGeom>
        </p:spPr>
      </p:pic>
      <p:sp>
        <p:nvSpPr>
          <p:cNvPr id="6" name="TextBox 5"/>
          <p:cNvSpPr txBox="1"/>
          <p:nvPr/>
        </p:nvSpPr>
        <p:spPr>
          <a:xfrm>
            <a:off x="4794402" y="3237945"/>
            <a:ext cx="3623134" cy="1200329"/>
          </a:xfrm>
          <a:prstGeom prst="rect">
            <a:avLst/>
          </a:prstGeom>
          <a:noFill/>
        </p:spPr>
        <p:txBody>
          <a:bodyPr wrap="square" rtlCol="0">
            <a:spAutoFit/>
          </a:bodyPr>
          <a:lstStyle/>
          <a:p>
            <a:r>
              <a:rPr lang="is-IS" sz="2400"/>
              <a:t>… and these tiles </a:t>
            </a:r>
            <a:r>
              <a:rPr lang="is-IS" sz="2400" i="1" u="sng"/>
              <a:t>also</a:t>
            </a:r>
            <a:r>
              <a:rPr lang="is-IS" sz="2400"/>
              <a:t> describe a universal computing machine</a:t>
            </a:r>
            <a:endParaRPr lang="en-US" sz="2400" dirty="0"/>
          </a:p>
        </p:txBody>
      </p:sp>
      <p:pic>
        <p:nvPicPr>
          <p:cNvPr id="7" name="Picture 6" descr="C:\Work D Drive\Teaching - Marking\cogsci 2011\Beesley Lectures\Alan_Turing.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94402" y="4645152"/>
            <a:ext cx="826110" cy="10320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Work D Drive\Teaching - Marking\cogsci 2011\Beesley Lectures\Alan_Turing.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20512" y="4645152"/>
            <a:ext cx="826110" cy="10320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Work D Drive\Teaching - Marking\cogsci 2011\Beesley Lectures\Alan_Turing.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46622" y="4645152"/>
            <a:ext cx="826110" cy="10320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Work D Drive\Teaching - Marking\cogsci 2011\Beesley Lectures\Alan_Turing.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72732" y="4645152"/>
            <a:ext cx="826110" cy="10320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Work D Drive\Teaching - Marking\cogsci 2011\Beesley Lectures\Alan_Turing.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88802" y="5677183"/>
            <a:ext cx="826110" cy="10320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Work D Drive\Teaching - Marking\cogsci 2011\Beesley Lectures\Alan_Turing.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14912" y="5677183"/>
            <a:ext cx="826110" cy="1032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Work D Drive\Teaching - Marking\cogsci 2011\Beesley Lectures\Alan_Turing.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41022" y="5677183"/>
            <a:ext cx="826110" cy="10320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Work D Drive\Teaching - Marking\cogsci 2011\Beesley Lectures\Alan_Turing.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67132" y="5677183"/>
            <a:ext cx="826110" cy="103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90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83082" y="798667"/>
            <a:ext cx="4211320" cy="1569660"/>
          </a:xfrm>
          <a:prstGeom prst="rect">
            <a:avLst/>
          </a:prstGeom>
          <a:noFill/>
        </p:spPr>
        <p:txBody>
          <a:bodyPr wrap="square" rtlCol="0">
            <a:spAutoFit/>
          </a:bodyPr>
          <a:lstStyle/>
          <a:p>
            <a:r>
              <a:rPr lang="en-AU" sz="2400" dirty="0"/>
              <a:t>“Neural networks” describe an information processing system that is inspired by the structure of the brain</a:t>
            </a:r>
            <a:endParaRPr lang="en-US" sz="2400" dirty="0"/>
          </a:p>
        </p:txBody>
      </p:sp>
      <p:pic>
        <p:nvPicPr>
          <p:cNvPr id="4" name="Picture 3" descr="Picture of an artificial neural network. Nodes in an &quot;input layer&quot; send information to nodes in a &quot;hidden layer&quot; which them pass information to an &quot;output layer&quot;"/>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9493" y="372074"/>
            <a:ext cx="3079902" cy="3706149"/>
          </a:xfrm>
          <a:prstGeom prst="rect">
            <a:avLst/>
          </a:prstGeom>
        </p:spPr>
      </p:pic>
      <p:pic>
        <p:nvPicPr>
          <p:cNvPr id="7" name="Picture 6" descr="Picture of actual neurons. They don't look very much like the artificial neural network, but there is some similarity that is visually apparent"/>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5874" y="2883916"/>
            <a:ext cx="2867025" cy="2184400"/>
          </a:xfrm>
          <a:prstGeom prst="rect">
            <a:avLst/>
          </a:prstGeom>
        </p:spPr>
      </p:pic>
      <p:pic>
        <p:nvPicPr>
          <p:cNvPr id="8" name="Picture 7" descr="C:\Work D Drive\Teaching - Marking\cogsci 2011\Beesley Lectures\Alan_Turing.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16194" y="4552300"/>
            <a:ext cx="911454" cy="11386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19442" y="4659959"/>
            <a:ext cx="2410257" cy="1015663"/>
          </a:xfrm>
          <a:prstGeom prst="rect">
            <a:avLst/>
          </a:prstGeom>
          <a:noFill/>
        </p:spPr>
        <p:txBody>
          <a:bodyPr wrap="square" rtlCol="0">
            <a:spAutoFit/>
          </a:bodyPr>
          <a:lstStyle/>
          <a:p>
            <a:r>
              <a:rPr lang="en-US" sz="2000" dirty="0"/>
              <a:t>These are </a:t>
            </a:r>
            <a:r>
              <a:rPr lang="en-US" sz="2000" i="1" u="sng" dirty="0"/>
              <a:t>also</a:t>
            </a:r>
            <a:r>
              <a:rPr lang="en-US" sz="2000" dirty="0"/>
              <a:t> universal computing machines</a:t>
            </a:r>
          </a:p>
        </p:txBody>
      </p:sp>
    </p:spTree>
    <p:extLst>
      <p:ext uri="{BB962C8B-B14F-4D97-AF65-F5344CB8AC3E}">
        <p14:creationId xmlns:p14="http://schemas.microsoft.com/office/powerpoint/2010/main" val="133040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11180" y="372074"/>
            <a:ext cx="4496411" cy="1569660"/>
          </a:xfrm>
          <a:prstGeom prst="rect">
            <a:avLst/>
          </a:prstGeom>
          <a:noFill/>
        </p:spPr>
        <p:txBody>
          <a:bodyPr wrap="square" rtlCol="0">
            <a:spAutoFit/>
          </a:bodyPr>
          <a:lstStyle/>
          <a:p>
            <a:r>
              <a:rPr lang="en-US" sz="2400" dirty="0"/>
              <a:t>A “program” given to one universal Turing machine can be rewritten using the language of another universal Turing machine</a:t>
            </a:r>
          </a:p>
        </p:txBody>
      </p:sp>
      <p:pic>
        <p:nvPicPr>
          <p:cNvPr id="8" name="Picture 7" descr="C:\Work D Drive\Teaching - Marking\cogsci 2011\Beesley Lectures\Alan_Turing.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07591" y="557659"/>
            <a:ext cx="911454" cy="11386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Wang tile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1090" y="2280385"/>
            <a:ext cx="2379574" cy="2379574"/>
          </a:xfrm>
          <a:prstGeom prst="rect">
            <a:avLst/>
          </a:prstGeom>
        </p:spPr>
      </p:pic>
      <p:pic>
        <p:nvPicPr>
          <p:cNvPr id="10" name="Picture 9" descr="Laptop"/>
          <p:cNvPicPr>
            <a:picLocks noChangeAspect="1"/>
          </p:cNvPicPr>
          <p:nvPr/>
        </p:nvPicPr>
        <p:blipFill>
          <a:blip r:embed="rId4"/>
          <a:stretch>
            <a:fillRect/>
          </a:stretch>
        </p:blipFill>
        <p:spPr>
          <a:xfrm>
            <a:off x="3161685" y="2601720"/>
            <a:ext cx="2109216" cy="1972844"/>
          </a:xfrm>
          <a:prstGeom prst="rect">
            <a:avLst/>
          </a:prstGeom>
        </p:spPr>
      </p:pic>
      <p:pic>
        <p:nvPicPr>
          <p:cNvPr id="11" name="Picture 10" descr="Neurons"/>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10834" y="2566255"/>
            <a:ext cx="2372782" cy="1807834"/>
          </a:xfrm>
          <a:prstGeom prst="rect">
            <a:avLst/>
          </a:prstGeom>
        </p:spPr>
      </p:pic>
      <p:cxnSp>
        <p:nvCxnSpPr>
          <p:cNvPr id="3" name="Straight Arrow Connector 2">
            <a:extLst>
              <a:ext uri="{C183D7F6-B498-43B3-948B-1728B52AA6E4}">
                <adec:decorative xmlns:adec="http://schemas.microsoft.com/office/drawing/2017/decorative" val="1"/>
              </a:ext>
            </a:extLst>
          </p:cNvPr>
          <p:cNvCxnSpPr>
            <a:endCxn id="10" idx="1"/>
          </p:cNvCxnSpPr>
          <p:nvPr/>
        </p:nvCxnSpPr>
        <p:spPr>
          <a:xfrm>
            <a:off x="2659501" y="3588142"/>
            <a:ext cx="502184" cy="0"/>
          </a:xfrm>
          <a:prstGeom prst="straightConnector1">
            <a:avLst/>
          </a:prstGeom>
          <a:ln w="3810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C183D7F6-B498-43B3-948B-1728B52AA6E4}">
                <adec:decorative xmlns:adec="http://schemas.microsoft.com/office/drawing/2017/decorative" val="1"/>
              </a:ext>
            </a:extLst>
          </p:cNvPr>
          <p:cNvCxnSpPr/>
          <p:nvPr/>
        </p:nvCxnSpPr>
        <p:spPr>
          <a:xfrm>
            <a:off x="5467953" y="3604028"/>
            <a:ext cx="502184" cy="0"/>
          </a:xfrm>
          <a:prstGeom prst="straightConnector1">
            <a:avLst/>
          </a:prstGeom>
          <a:ln w="3810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47427" y="5034075"/>
            <a:ext cx="7120327" cy="1200329"/>
          </a:xfrm>
          <a:prstGeom prst="rect">
            <a:avLst/>
          </a:prstGeom>
          <a:noFill/>
        </p:spPr>
        <p:txBody>
          <a:bodyPr wrap="square" rtlCol="0">
            <a:spAutoFit/>
          </a:bodyPr>
          <a:lstStyle/>
          <a:p>
            <a:r>
              <a:rPr lang="en-US" sz="2400" dirty="0"/>
              <a:t>At a fundamental level what underpins the computational metaphor is the fact that </a:t>
            </a:r>
            <a:r>
              <a:rPr lang="is-IS" sz="2400"/>
              <a:t>these are all information processing machines ... </a:t>
            </a:r>
            <a:r>
              <a:rPr lang="en-US" sz="2400" dirty="0"/>
              <a:t>t</a:t>
            </a:r>
            <a:r>
              <a:rPr lang="is-IS" sz="2400"/>
              <a:t>hey are </a:t>
            </a:r>
            <a:r>
              <a:rPr lang="is-IS" sz="2400" i="1" u="sng"/>
              <a:t>computers</a:t>
            </a:r>
            <a:r>
              <a:rPr lang="en-US" sz="2400" i="1" u="sng" dirty="0"/>
              <a:t> </a:t>
            </a:r>
          </a:p>
        </p:txBody>
      </p:sp>
    </p:spTree>
    <p:extLst>
      <p:ext uri="{BB962C8B-B14F-4D97-AF65-F5344CB8AC3E}">
        <p14:creationId xmlns:p14="http://schemas.microsoft.com/office/powerpoint/2010/main" val="113703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laptop fallacy”</a:t>
            </a:r>
          </a:p>
        </p:txBody>
      </p:sp>
      <p:pic>
        <p:nvPicPr>
          <p:cNvPr id="3" name="Picture 2" descr="Wang tiles"/>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7163" y="1901703"/>
            <a:ext cx="2425727" cy="2425727"/>
          </a:xfrm>
          <a:prstGeom prst="rect">
            <a:avLst/>
          </a:prstGeom>
        </p:spPr>
      </p:pic>
      <p:pic>
        <p:nvPicPr>
          <p:cNvPr id="4" name="Picture 3" descr="Laptop"/>
          <p:cNvPicPr>
            <a:picLocks noChangeAspect="1"/>
          </p:cNvPicPr>
          <p:nvPr/>
        </p:nvPicPr>
        <p:blipFill>
          <a:blip r:embed="rId3"/>
          <a:stretch>
            <a:fillRect/>
          </a:stretch>
        </p:blipFill>
        <p:spPr>
          <a:xfrm>
            <a:off x="2582890" y="1901703"/>
            <a:ext cx="2593404" cy="2425727"/>
          </a:xfrm>
          <a:prstGeom prst="rect">
            <a:avLst/>
          </a:prstGeom>
        </p:spPr>
      </p:pic>
      <p:sp>
        <p:nvSpPr>
          <p:cNvPr id="5" name="TextBox 4"/>
          <p:cNvSpPr txBox="1"/>
          <p:nvPr/>
        </p:nvSpPr>
        <p:spPr>
          <a:xfrm>
            <a:off x="5676356" y="2019106"/>
            <a:ext cx="3339057" cy="2308324"/>
          </a:xfrm>
          <a:prstGeom prst="rect">
            <a:avLst/>
          </a:prstGeom>
          <a:noFill/>
        </p:spPr>
        <p:txBody>
          <a:bodyPr wrap="square" rtlCol="0">
            <a:spAutoFit/>
          </a:bodyPr>
          <a:lstStyle/>
          <a:p>
            <a:r>
              <a:rPr lang="en-US" sz="2400" dirty="0"/>
              <a:t>My bathroom floor doesn’t look very much like my laptop, therefore Wang tiles do not describe a computing machine?</a:t>
            </a:r>
          </a:p>
        </p:txBody>
      </p:sp>
    </p:spTree>
    <p:extLst>
      <p:ext uri="{BB962C8B-B14F-4D97-AF65-F5344CB8AC3E}">
        <p14:creationId xmlns:p14="http://schemas.microsoft.com/office/powerpoint/2010/main" val="1537625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laptop fallacy”</a:t>
            </a:r>
          </a:p>
        </p:txBody>
      </p:sp>
      <p:pic>
        <p:nvPicPr>
          <p:cNvPr id="4" name="Picture 3" descr="Laptop"/>
          <p:cNvPicPr>
            <a:picLocks noChangeAspect="1"/>
          </p:cNvPicPr>
          <p:nvPr/>
        </p:nvPicPr>
        <p:blipFill>
          <a:blip r:embed="rId2"/>
          <a:stretch>
            <a:fillRect/>
          </a:stretch>
        </p:blipFill>
        <p:spPr>
          <a:xfrm>
            <a:off x="2582890" y="1901703"/>
            <a:ext cx="2593404" cy="2425727"/>
          </a:xfrm>
          <a:prstGeom prst="rect">
            <a:avLst/>
          </a:prstGeom>
        </p:spPr>
      </p:pic>
      <p:sp>
        <p:nvSpPr>
          <p:cNvPr id="5" name="TextBox 4"/>
          <p:cNvSpPr txBox="1"/>
          <p:nvPr/>
        </p:nvSpPr>
        <p:spPr>
          <a:xfrm>
            <a:off x="5676356" y="2019106"/>
            <a:ext cx="3339057" cy="1938992"/>
          </a:xfrm>
          <a:prstGeom prst="rect">
            <a:avLst/>
          </a:prstGeom>
          <a:noFill/>
        </p:spPr>
        <p:txBody>
          <a:bodyPr wrap="square" rtlCol="0">
            <a:spAutoFit/>
          </a:bodyPr>
          <a:lstStyle/>
          <a:p>
            <a:r>
              <a:rPr lang="en-US" sz="2400" dirty="0"/>
              <a:t>My brain doesn’t look very much like my laptop, therefore the human mind is not a computing machine?</a:t>
            </a:r>
          </a:p>
        </p:txBody>
      </p:sp>
      <p:pic>
        <p:nvPicPr>
          <p:cNvPr id="6" name="Picture 5" descr="Neuron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0108" y="2269351"/>
            <a:ext cx="2372782" cy="1807834"/>
          </a:xfrm>
          <a:prstGeom prst="rect">
            <a:avLst/>
          </a:prstGeom>
        </p:spPr>
      </p:pic>
      <p:pic>
        <p:nvPicPr>
          <p:cNvPr id="7" name="Picture 6" descr="Screen shot showing the &quot;empty brain&quot; essay "/>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76294" y="5139527"/>
            <a:ext cx="3208200" cy="1322529"/>
          </a:xfrm>
          <a:prstGeom prst="rect">
            <a:avLst/>
          </a:prstGeom>
        </p:spPr>
      </p:pic>
      <p:cxnSp>
        <p:nvCxnSpPr>
          <p:cNvPr id="10" name="Straight Arrow Connector 9">
            <a:extLst>
              <a:ext uri="{C183D7F6-B498-43B3-948B-1728B52AA6E4}">
                <adec:decorative xmlns:adec="http://schemas.microsoft.com/office/drawing/2017/decorative" val="1"/>
              </a:ext>
            </a:extLst>
          </p:cNvPr>
          <p:cNvCxnSpPr/>
          <p:nvPr/>
        </p:nvCxnSpPr>
        <p:spPr>
          <a:xfrm>
            <a:off x="6486525" y="4077185"/>
            <a:ext cx="0" cy="737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811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842" y="2179448"/>
            <a:ext cx="7886700" cy="2092515"/>
          </a:xfrm>
        </p:spPr>
        <p:txBody>
          <a:bodyPr>
            <a:normAutofit/>
          </a:bodyPr>
          <a:lstStyle/>
          <a:p>
            <a:r>
              <a:rPr lang="en-AU" dirty="0"/>
              <a:t>Example: </a:t>
            </a:r>
            <a:r>
              <a:rPr lang="is-IS"/>
              <a:t>learning models used by behaviourists </a:t>
            </a:r>
            <a:r>
              <a:rPr lang="is-IS" u="sng"/>
              <a:t>are</a:t>
            </a:r>
            <a:r>
              <a:rPr lang="is-IS"/>
              <a:t> computational models</a:t>
            </a:r>
            <a:endParaRPr lang="en-US" dirty="0"/>
          </a:p>
        </p:txBody>
      </p:sp>
    </p:spTree>
    <p:extLst>
      <p:ext uri="{BB962C8B-B14F-4D97-AF65-F5344CB8AC3E}">
        <p14:creationId xmlns:p14="http://schemas.microsoft.com/office/powerpoint/2010/main" val="2103798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63696" y="766757"/>
            <a:ext cx="4242054" cy="830997"/>
          </a:xfrm>
          <a:prstGeom prst="rect">
            <a:avLst/>
          </a:prstGeom>
        </p:spPr>
        <p:txBody>
          <a:bodyPr wrap="square">
            <a:spAutoFit/>
          </a:bodyPr>
          <a:lstStyle/>
          <a:p>
            <a:r>
              <a:rPr lang="en-AU" sz="2400" dirty="0"/>
              <a:t>“The more surprised an animal is, the more it will learn”</a:t>
            </a:r>
          </a:p>
        </p:txBody>
      </p:sp>
      <p:sp>
        <p:nvSpPr>
          <p:cNvPr id="4" name="TextBox 3"/>
          <p:cNvSpPr txBox="1"/>
          <p:nvPr/>
        </p:nvSpPr>
        <p:spPr>
          <a:xfrm>
            <a:off x="1652016" y="797555"/>
            <a:ext cx="1938528" cy="830997"/>
          </a:xfrm>
          <a:prstGeom prst="rect">
            <a:avLst/>
          </a:prstGeom>
          <a:noFill/>
        </p:spPr>
        <p:txBody>
          <a:bodyPr wrap="square" rtlCol="0">
            <a:spAutoFit/>
          </a:bodyPr>
          <a:lstStyle/>
          <a:p>
            <a:r>
              <a:rPr lang="en-US" sz="2400" dirty="0"/>
              <a:t>Verbal description</a:t>
            </a:r>
          </a:p>
        </p:txBody>
      </p:sp>
      <p:sp>
        <p:nvSpPr>
          <p:cNvPr id="5" name="TextBox 4"/>
          <p:cNvSpPr txBox="1"/>
          <p:nvPr/>
        </p:nvSpPr>
        <p:spPr>
          <a:xfrm>
            <a:off x="1464454" y="2311090"/>
            <a:ext cx="2456688" cy="830997"/>
          </a:xfrm>
          <a:prstGeom prst="rect">
            <a:avLst/>
          </a:prstGeom>
          <a:noFill/>
        </p:spPr>
        <p:txBody>
          <a:bodyPr wrap="square" rtlCol="0">
            <a:spAutoFit/>
          </a:bodyPr>
          <a:lstStyle/>
          <a:p>
            <a:r>
              <a:rPr lang="en-US" sz="2400" dirty="0"/>
              <a:t>Mathematical description</a:t>
            </a:r>
          </a:p>
        </p:txBody>
      </p:sp>
      <p:pic>
        <p:nvPicPr>
          <p:cNvPr id="6" name="Picture 5" descr="The Rescorla Wagner learning rule:&#10;&#10;delta_V = alpha * beta * (lambda - sum(V))"/>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86554" y="2518849"/>
            <a:ext cx="3083169" cy="386703"/>
          </a:xfrm>
          <a:prstGeom prst="rect">
            <a:avLst/>
          </a:prstGeom>
        </p:spPr>
      </p:pic>
      <p:sp>
        <p:nvSpPr>
          <p:cNvPr id="7" name="TextBox 6"/>
          <p:cNvSpPr txBox="1"/>
          <p:nvPr/>
        </p:nvSpPr>
        <p:spPr>
          <a:xfrm>
            <a:off x="1464454" y="4127078"/>
            <a:ext cx="2456688" cy="830997"/>
          </a:xfrm>
          <a:prstGeom prst="rect">
            <a:avLst/>
          </a:prstGeom>
          <a:noFill/>
        </p:spPr>
        <p:txBody>
          <a:bodyPr wrap="square" rtlCol="0">
            <a:spAutoFit/>
          </a:bodyPr>
          <a:lstStyle/>
          <a:p>
            <a:r>
              <a:rPr lang="en-US" sz="2400" dirty="0"/>
              <a:t>Computational description</a:t>
            </a:r>
          </a:p>
        </p:txBody>
      </p:sp>
      <p:sp>
        <p:nvSpPr>
          <p:cNvPr id="9" name="Rectangle 8">
            <a:extLst>
              <a:ext uri="{C183D7F6-B498-43B3-948B-1728B52AA6E4}">
                <adec:decorative xmlns:adec="http://schemas.microsoft.com/office/drawing/2017/decorative" val="1"/>
              </a:ext>
            </a:extLst>
          </p:cNvPr>
          <p:cNvSpPr/>
          <p:nvPr/>
        </p:nvSpPr>
        <p:spPr>
          <a:xfrm>
            <a:off x="1213104" y="567437"/>
            <a:ext cx="6619494" cy="12491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C183D7F6-B498-43B3-948B-1728B52AA6E4}">
                <adec:decorative xmlns:adec="http://schemas.microsoft.com/office/drawing/2017/decorative" val="1"/>
              </a:ext>
            </a:extLst>
          </p:cNvPr>
          <p:cNvSpPr/>
          <p:nvPr/>
        </p:nvSpPr>
        <p:spPr>
          <a:xfrm>
            <a:off x="1213104" y="1997761"/>
            <a:ext cx="6619494" cy="15135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C183D7F6-B498-43B3-948B-1728B52AA6E4}">
                <adec:decorative xmlns:adec="http://schemas.microsoft.com/office/drawing/2017/decorative" val="1"/>
              </a:ext>
            </a:extLst>
          </p:cNvPr>
          <p:cNvSpPr/>
          <p:nvPr/>
        </p:nvSpPr>
        <p:spPr>
          <a:xfrm>
            <a:off x="1213104" y="3752199"/>
            <a:ext cx="6619494" cy="16873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F9E7850-BCDC-EC4B-A174-37E099F02301}"/>
              </a:ext>
            </a:extLst>
          </p:cNvPr>
          <p:cNvSpPr txBox="1"/>
          <p:nvPr/>
        </p:nvSpPr>
        <p:spPr>
          <a:xfrm>
            <a:off x="3763108" y="3862627"/>
            <a:ext cx="3572395" cy="1445011"/>
          </a:xfrm>
          <a:prstGeom prst="rect">
            <a:avLst/>
          </a:prstGeom>
          <a:noFill/>
        </p:spPr>
        <p:txBody>
          <a:bodyPr wrap="square" rtlCol="0">
            <a:spAutoFit/>
          </a:bodyPr>
          <a:lstStyle/>
          <a:p>
            <a:pPr>
              <a:lnSpc>
                <a:spcPct val="150000"/>
              </a:lnSpc>
            </a:pPr>
            <a:r>
              <a:rPr lang="en-AU" sz="1200" dirty="0">
                <a:latin typeface="Monaco" pitchFamily="2" charset="77"/>
              </a:rPr>
              <a:t>update &lt;- function(V, a, b, l) { </a:t>
            </a:r>
          </a:p>
          <a:p>
            <a:pPr>
              <a:lnSpc>
                <a:spcPct val="150000"/>
              </a:lnSpc>
            </a:pPr>
            <a:r>
              <a:rPr lang="en-AU" sz="1200" dirty="0">
                <a:latin typeface="Monaco" pitchFamily="2" charset="77"/>
              </a:rPr>
              <a:t>    surprise &lt;- l - sum(V) </a:t>
            </a:r>
          </a:p>
          <a:p>
            <a:pPr>
              <a:lnSpc>
                <a:spcPct val="150000"/>
              </a:lnSpc>
            </a:pPr>
            <a:r>
              <a:rPr lang="en-AU" sz="1200" dirty="0">
                <a:latin typeface="Monaco" pitchFamily="2" charset="77"/>
              </a:rPr>
              <a:t>    dV &lt;- a * b * surprise</a:t>
            </a:r>
          </a:p>
          <a:p>
            <a:pPr>
              <a:lnSpc>
                <a:spcPct val="150000"/>
              </a:lnSpc>
            </a:pPr>
            <a:r>
              <a:rPr lang="en-AU" sz="1200" dirty="0">
                <a:latin typeface="Monaco" pitchFamily="2" charset="77"/>
              </a:rPr>
              <a:t>    return(V + </a:t>
            </a:r>
            <a:r>
              <a:rPr lang="en-AU" sz="1200" dirty="0" err="1">
                <a:latin typeface="Monaco" pitchFamily="2" charset="77"/>
              </a:rPr>
              <a:t>dV</a:t>
            </a:r>
            <a:r>
              <a:rPr lang="en-AU" sz="1200" dirty="0">
                <a:latin typeface="Monaco" pitchFamily="2" charset="77"/>
              </a:rPr>
              <a:t>) </a:t>
            </a:r>
          </a:p>
          <a:p>
            <a:pPr>
              <a:lnSpc>
                <a:spcPct val="150000"/>
              </a:lnSpc>
            </a:pPr>
            <a:r>
              <a:rPr lang="en-AU" sz="1200" dirty="0">
                <a:latin typeface="Monaco" pitchFamily="2" charset="77"/>
              </a:rPr>
              <a:t>}</a:t>
            </a:r>
            <a:endParaRPr lang="en-US" sz="1200" dirty="0">
              <a:latin typeface="Monaco" pitchFamily="2" charset="77"/>
            </a:endParaRPr>
          </a:p>
        </p:txBody>
      </p:sp>
      <p:sp>
        <p:nvSpPr>
          <p:cNvPr id="10" name="Rectangle 9">
            <a:extLst>
              <a:ext uri="{FF2B5EF4-FFF2-40B4-BE49-F238E27FC236}">
                <a16:creationId xmlns:a16="http://schemas.microsoft.com/office/drawing/2014/main" id="{DE5C2C09-AD0E-424C-A1F3-145998B6C803}"/>
              </a:ext>
            </a:extLst>
          </p:cNvPr>
          <p:cNvSpPr/>
          <p:nvPr/>
        </p:nvSpPr>
        <p:spPr>
          <a:xfrm>
            <a:off x="2615829" y="5475910"/>
            <a:ext cx="5216769" cy="307777"/>
          </a:xfrm>
          <a:prstGeom prst="rect">
            <a:avLst/>
          </a:prstGeom>
        </p:spPr>
        <p:txBody>
          <a:bodyPr wrap="square">
            <a:spAutoFit/>
          </a:bodyPr>
          <a:lstStyle/>
          <a:p>
            <a:r>
              <a:rPr lang="en-US" sz="1400" dirty="0">
                <a:solidFill>
                  <a:schemeClr val="bg1">
                    <a:lumMod val="65000"/>
                  </a:schemeClr>
                </a:solidFill>
              </a:rPr>
              <a:t>http://compcogscisydney.org/</a:t>
            </a:r>
            <a:r>
              <a:rPr lang="en-US" sz="1400" dirty="0" err="1">
                <a:solidFill>
                  <a:schemeClr val="bg1">
                    <a:lumMod val="65000"/>
                  </a:schemeClr>
                </a:solidFill>
              </a:rPr>
              <a:t>psyr</a:t>
            </a:r>
            <a:r>
              <a:rPr lang="en-US" sz="1400" dirty="0">
                <a:solidFill>
                  <a:schemeClr val="bg1">
                    <a:lumMod val="65000"/>
                  </a:schemeClr>
                </a:solidFill>
              </a:rPr>
              <a:t>/</a:t>
            </a:r>
            <a:r>
              <a:rPr lang="en-US" sz="1400" dirty="0" err="1">
                <a:solidFill>
                  <a:schemeClr val="bg1">
                    <a:lumMod val="65000"/>
                  </a:schemeClr>
                </a:solidFill>
              </a:rPr>
              <a:t>programming.html</a:t>
            </a:r>
            <a:endParaRPr lang="en-US" sz="1400" dirty="0">
              <a:solidFill>
                <a:schemeClr val="bg1">
                  <a:lumMod val="65000"/>
                </a:schemeClr>
              </a:solidFill>
            </a:endParaRPr>
          </a:p>
        </p:txBody>
      </p:sp>
    </p:spTree>
    <p:extLst>
      <p:ext uri="{BB962C8B-B14F-4D97-AF65-F5344CB8AC3E}">
        <p14:creationId xmlns:p14="http://schemas.microsoft.com/office/powerpoint/2010/main" val="169033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imated GIF showing how the pattern of connection weights in an artificial neural network change over time as the model learns to make good predictions. (the link to the previous slide is that the learning rules in this network are very similar to the Rescorla-Wagner model)">
            <a:extLst>
              <a:ext uri="{FF2B5EF4-FFF2-40B4-BE49-F238E27FC236}">
                <a16:creationId xmlns:a16="http://schemas.microsoft.com/office/drawing/2014/main" id="{868F542E-4EA1-AF4B-BEC8-D71DAD9198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9705" y="1152901"/>
            <a:ext cx="5372474" cy="3357796"/>
          </a:xfrm>
          <a:prstGeom prst="rect">
            <a:avLst/>
          </a:prstGeom>
        </p:spPr>
      </p:pic>
      <p:pic>
        <p:nvPicPr>
          <p:cNvPr id="4" name="Picture 3" descr="Image showing an artificial neural network model">
            <a:extLst>
              <a:ext uri="{FF2B5EF4-FFF2-40B4-BE49-F238E27FC236}">
                <a16:creationId xmlns:a16="http://schemas.microsoft.com/office/drawing/2014/main" id="{981C74D3-8E0C-8441-9372-899B8189EA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11055" y="1301463"/>
            <a:ext cx="2543495" cy="3060673"/>
          </a:xfrm>
          <a:prstGeom prst="rect">
            <a:avLst/>
          </a:prstGeom>
        </p:spPr>
      </p:pic>
      <p:sp>
        <p:nvSpPr>
          <p:cNvPr id="2" name="Rectangle 1">
            <a:extLst>
              <a:ext uri="{FF2B5EF4-FFF2-40B4-BE49-F238E27FC236}">
                <a16:creationId xmlns:a16="http://schemas.microsoft.com/office/drawing/2014/main" id="{D80A0BA8-D1CA-1445-A09C-042853AC6311}"/>
              </a:ext>
            </a:extLst>
          </p:cNvPr>
          <p:cNvSpPr/>
          <p:nvPr/>
        </p:nvSpPr>
        <p:spPr>
          <a:xfrm>
            <a:off x="2176110" y="6159001"/>
            <a:ext cx="5106692" cy="369332"/>
          </a:xfrm>
          <a:prstGeom prst="rect">
            <a:avLst/>
          </a:prstGeom>
        </p:spPr>
        <p:txBody>
          <a:bodyPr wrap="square">
            <a:spAutoFit/>
          </a:bodyPr>
          <a:lstStyle/>
          <a:p>
            <a:r>
              <a:rPr lang="en-US" dirty="0"/>
              <a:t>http://compcogscisydney.org/</a:t>
            </a:r>
            <a:r>
              <a:rPr lang="en-US" dirty="0" err="1"/>
              <a:t>psyr</a:t>
            </a:r>
            <a:r>
              <a:rPr lang="en-US" dirty="0"/>
              <a:t>/</a:t>
            </a:r>
            <a:r>
              <a:rPr lang="en-US" dirty="0" err="1"/>
              <a:t>backprop.html</a:t>
            </a:r>
            <a:endParaRPr lang="en-US" dirty="0"/>
          </a:p>
        </p:txBody>
      </p:sp>
    </p:spTree>
    <p:extLst>
      <p:ext uri="{BB962C8B-B14F-4D97-AF65-F5344CB8AC3E}">
        <p14:creationId xmlns:p14="http://schemas.microsoft.com/office/powerpoint/2010/main" val="126648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DD3F227-0B82-4DA2-96AB-406CC7D1F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bg1">
              <a:lumMod val="65000"/>
              <a:lumOff val="35000"/>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80A7608-824D-4328-8DB4-885C429AF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241173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DE45AC0-2C53-5445-ABA5-3450137D7FBC}"/>
              </a:ext>
              <a:ext uri="{C183D7F6-B498-43B3-948B-1728B52AA6E4}">
                <adec:decorative xmlns:adec="http://schemas.microsoft.com/office/drawing/2017/decorative" val="1"/>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l="667" r="-2" b="-2"/>
          <a:stretch/>
        </p:blipFill>
        <p:spPr>
          <a:xfrm>
            <a:off x="20" y="10"/>
            <a:ext cx="9143980" cy="6857990"/>
          </a:xfrm>
          <a:prstGeom prst="rect">
            <a:avLst/>
          </a:prstGeom>
        </p:spPr>
      </p:pic>
      <p:sp>
        <p:nvSpPr>
          <p:cNvPr id="2" name="Title 1"/>
          <p:cNvSpPr>
            <a:spLocks noGrp="1"/>
          </p:cNvSpPr>
          <p:nvPr>
            <p:ph type="title"/>
          </p:nvPr>
        </p:nvSpPr>
        <p:spPr>
          <a:xfrm>
            <a:off x="3854196" y="988741"/>
            <a:ext cx="4686312" cy="4880518"/>
          </a:xfrm>
          <a:noFill/>
          <a:ln>
            <a:noFill/>
          </a:ln>
        </p:spPr>
        <p:txBody>
          <a:bodyPr vert="horz" wrap="square" lIns="91440" tIns="45720" rIns="91440" bIns="45720" rtlCol="0" anchor="ctr">
            <a:normAutofit/>
          </a:bodyPr>
          <a:lstStyle/>
          <a:p>
            <a:pPr algn="l"/>
            <a:r>
              <a:rPr lang="en-US" sz="5400" b="1" dirty="0"/>
              <a:t>Levels of explanation</a:t>
            </a:r>
          </a:p>
        </p:txBody>
      </p:sp>
    </p:spTree>
    <p:extLst>
      <p:ext uri="{BB962C8B-B14F-4D97-AF65-F5344CB8AC3E}">
        <p14:creationId xmlns:p14="http://schemas.microsoft.com/office/powerpoint/2010/main" val="413467493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043251" y="4303643"/>
            <a:ext cx="1112805"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endParaRPr lang="en-US" sz="2000" dirty="0">
              <a:solidFill>
                <a:schemeClr val="accent1"/>
              </a:solidFill>
              <a:latin typeface="American Typewriter" charset="0"/>
              <a:ea typeface="American Typewriter" charset="0"/>
              <a:cs typeface="American Typewriter" charset="0"/>
            </a:endParaRPr>
          </a:p>
        </p:txBody>
      </p:sp>
      <p:sp>
        <p:nvSpPr>
          <p:cNvPr id="25" name="TextBox 24"/>
          <p:cNvSpPr txBox="1"/>
          <p:nvPr/>
        </p:nvSpPr>
        <p:spPr>
          <a:xfrm>
            <a:off x="3043251" y="4685061"/>
            <a:ext cx="1112805"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a:t>
            </a:r>
          </a:p>
        </p:txBody>
      </p:sp>
      <p:sp>
        <p:nvSpPr>
          <p:cNvPr id="28" name="TextBox 27"/>
          <p:cNvSpPr txBox="1"/>
          <p:nvPr/>
        </p:nvSpPr>
        <p:spPr>
          <a:xfrm>
            <a:off x="5816252" y="2753143"/>
            <a:ext cx="1112805"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a:t>
            </a:r>
            <a:endParaRPr lang="en-US" sz="2000" dirty="0">
              <a:solidFill>
                <a:schemeClr val="accent1"/>
              </a:solidFill>
              <a:latin typeface="American Typewriter" charset="0"/>
              <a:ea typeface="American Typewriter" charset="0"/>
              <a:cs typeface="American Typewriter" charset="0"/>
            </a:endParaRPr>
          </a:p>
        </p:txBody>
      </p:sp>
      <p:sp>
        <p:nvSpPr>
          <p:cNvPr id="30" name="TextBox 29"/>
          <p:cNvSpPr txBox="1"/>
          <p:nvPr/>
        </p:nvSpPr>
        <p:spPr>
          <a:xfrm>
            <a:off x="5816251" y="3544555"/>
            <a:ext cx="1075936"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a:t>
            </a:r>
            <a:endParaRPr lang="en-US" sz="2000" dirty="0">
              <a:solidFill>
                <a:schemeClr val="accent1"/>
              </a:solidFill>
              <a:latin typeface="American Typewriter" charset="0"/>
              <a:ea typeface="American Typewriter" charset="0"/>
              <a:cs typeface="American Typewriter" charset="0"/>
            </a:endParaRPr>
          </a:p>
        </p:txBody>
      </p:sp>
      <p:sp>
        <p:nvSpPr>
          <p:cNvPr id="31" name="TextBox 30"/>
          <p:cNvSpPr txBox="1"/>
          <p:nvPr/>
        </p:nvSpPr>
        <p:spPr>
          <a:xfrm>
            <a:off x="5816252" y="3922225"/>
            <a:ext cx="1112805"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HH</a:t>
            </a:r>
          </a:p>
        </p:txBody>
      </p:sp>
      <p:sp>
        <p:nvSpPr>
          <p:cNvPr id="32" name="TextBox 31"/>
          <p:cNvSpPr txBox="1"/>
          <p:nvPr/>
        </p:nvSpPr>
        <p:spPr>
          <a:xfrm>
            <a:off x="5816252" y="4332219"/>
            <a:ext cx="1075936"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endParaRPr lang="en-US" sz="2000" dirty="0">
              <a:solidFill>
                <a:schemeClr val="accent1"/>
              </a:solidFill>
              <a:latin typeface="American Typewriter" charset="0"/>
              <a:ea typeface="American Typewriter" charset="0"/>
              <a:cs typeface="American Typewriter" charset="0"/>
            </a:endParaRPr>
          </a:p>
        </p:txBody>
      </p:sp>
      <p:sp>
        <p:nvSpPr>
          <p:cNvPr id="33" name="TextBox 32"/>
          <p:cNvSpPr txBox="1"/>
          <p:nvPr/>
        </p:nvSpPr>
        <p:spPr>
          <a:xfrm>
            <a:off x="5816252" y="4713637"/>
            <a:ext cx="1075936"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TTT</a:t>
            </a:r>
            <a:r>
              <a:rPr lang="en-US" sz="2000" dirty="0">
                <a:solidFill>
                  <a:schemeClr val="accent1"/>
                </a:solidFill>
                <a:latin typeface="American Typewriter" charset="0"/>
                <a:ea typeface="American Typewriter" charset="0"/>
                <a:cs typeface="American Typewriter" charset="0"/>
              </a:rPr>
              <a:t>H</a:t>
            </a:r>
          </a:p>
        </p:txBody>
      </p:sp>
      <p:sp>
        <p:nvSpPr>
          <p:cNvPr id="40" name="TextBox 39"/>
          <p:cNvSpPr txBox="1"/>
          <p:nvPr/>
        </p:nvSpPr>
        <p:spPr>
          <a:xfrm>
            <a:off x="1714459" y="4303643"/>
            <a:ext cx="1075936"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p>
        </p:txBody>
      </p:sp>
      <p:sp>
        <p:nvSpPr>
          <p:cNvPr id="41" name="TextBox 40"/>
          <p:cNvSpPr txBox="1"/>
          <p:nvPr/>
        </p:nvSpPr>
        <p:spPr>
          <a:xfrm>
            <a:off x="1714459" y="4685061"/>
            <a:ext cx="1075936"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a:t>
            </a:r>
          </a:p>
        </p:txBody>
      </p:sp>
      <p:sp>
        <p:nvSpPr>
          <p:cNvPr id="44" name="TextBox 43"/>
          <p:cNvSpPr txBox="1"/>
          <p:nvPr/>
        </p:nvSpPr>
        <p:spPr>
          <a:xfrm>
            <a:off x="4487460" y="2753143"/>
            <a:ext cx="1075936"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TT</a:t>
            </a:r>
            <a:r>
              <a:rPr lang="en-US" sz="2000" dirty="0">
                <a:solidFill>
                  <a:schemeClr val="accent1"/>
                </a:solidFill>
                <a:latin typeface="American Typewriter" charset="0"/>
                <a:ea typeface="American Typewriter" charset="0"/>
                <a:cs typeface="American Typewriter" charset="0"/>
              </a:rPr>
              <a:t>H</a:t>
            </a:r>
          </a:p>
        </p:txBody>
      </p:sp>
      <p:sp>
        <p:nvSpPr>
          <p:cNvPr id="46" name="TextBox 45"/>
          <p:cNvSpPr txBox="1"/>
          <p:nvPr/>
        </p:nvSpPr>
        <p:spPr>
          <a:xfrm>
            <a:off x="4487459" y="3544555"/>
            <a:ext cx="1112805"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a:t>
            </a:r>
          </a:p>
        </p:txBody>
      </p:sp>
      <p:sp>
        <p:nvSpPr>
          <p:cNvPr id="47" name="TextBox 46"/>
          <p:cNvSpPr txBox="1"/>
          <p:nvPr/>
        </p:nvSpPr>
        <p:spPr>
          <a:xfrm>
            <a:off x="4487460" y="3922225"/>
            <a:ext cx="1075936"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TT</a:t>
            </a:r>
          </a:p>
        </p:txBody>
      </p:sp>
      <p:sp>
        <p:nvSpPr>
          <p:cNvPr id="48" name="TextBox 47"/>
          <p:cNvSpPr txBox="1"/>
          <p:nvPr/>
        </p:nvSpPr>
        <p:spPr>
          <a:xfrm>
            <a:off x="4487460" y="4332219"/>
            <a:ext cx="1112805"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a:t>
            </a:r>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a:t>
            </a:r>
          </a:p>
        </p:txBody>
      </p:sp>
      <p:sp>
        <p:nvSpPr>
          <p:cNvPr id="49" name="TextBox 48"/>
          <p:cNvSpPr txBox="1"/>
          <p:nvPr/>
        </p:nvSpPr>
        <p:spPr>
          <a:xfrm>
            <a:off x="4487460" y="4713637"/>
            <a:ext cx="1112805"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a:t>
            </a:r>
            <a:r>
              <a:rPr lang="en-US" sz="2000" dirty="0">
                <a:solidFill>
                  <a:schemeClr val="accent1"/>
                </a:solidFill>
                <a:latin typeface="American Typewriter" charset="0"/>
                <a:ea typeface="American Typewriter" charset="0"/>
                <a:cs typeface="American Typewriter" charset="0"/>
              </a:rPr>
              <a:t>HHH</a:t>
            </a:r>
            <a:r>
              <a:rPr lang="en-US" sz="2000" dirty="0">
                <a:solidFill>
                  <a:srgbClr val="C00000"/>
                </a:solidFill>
                <a:latin typeface="American Typewriter" charset="0"/>
                <a:ea typeface="American Typewriter" charset="0"/>
                <a:cs typeface="American Typewriter" charset="0"/>
              </a:rPr>
              <a:t>T</a:t>
            </a:r>
          </a:p>
        </p:txBody>
      </p:sp>
      <p:sp>
        <p:nvSpPr>
          <p:cNvPr id="2" name="Title 1"/>
          <p:cNvSpPr>
            <a:spLocks noGrp="1"/>
          </p:cNvSpPr>
          <p:nvPr>
            <p:ph type="title"/>
          </p:nvPr>
        </p:nvSpPr>
        <p:spPr>
          <a:xfrm>
            <a:off x="585788" y="765177"/>
            <a:ext cx="7886700" cy="841882"/>
          </a:xfrm>
        </p:spPr>
        <p:txBody>
          <a:bodyPr>
            <a:normAutofit/>
          </a:bodyPr>
          <a:lstStyle/>
          <a:p>
            <a:r>
              <a:rPr lang="en-US" dirty="0"/>
              <a:t>How about these?</a:t>
            </a:r>
          </a:p>
        </p:txBody>
      </p:sp>
    </p:spTree>
    <p:extLst>
      <p:ext uri="{BB962C8B-B14F-4D97-AF65-F5344CB8AC3E}">
        <p14:creationId xmlns:p14="http://schemas.microsoft.com/office/powerpoint/2010/main" val="1228812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3280008" y="1802192"/>
            <a:ext cx="2314275" cy="1398208"/>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70257"/>
            <a:ext cx="3771900" cy="3740727"/>
          </a:xfrm>
          <a:prstGeom prst="rect">
            <a:avLst/>
          </a:prstGeom>
        </p:spPr>
      </p:pic>
      <p:sp>
        <p:nvSpPr>
          <p:cNvPr id="7" name="TextBox 6"/>
          <p:cNvSpPr txBox="1"/>
          <p:nvPr/>
        </p:nvSpPr>
        <p:spPr>
          <a:xfrm>
            <a:off x="4341896" y="4055790"/>
            <a:ext cx="4173454" cy="1569660"/>
          </a:xfrm>
          <a:prstGeom prst="rect">
            <a:avLst/>
          </a:prstGeom>
          <a:noFill/>
        </p:spPr>
        <p:txBody>
          <a:bodyPr wrap="square" rtlCol="0">
            <a:spAutoFit/>
          </a:bodyPr>
          <a:lstStyle/>
          <a:p>
            <a:r>
              <a:rPr lang="en-US" sz="2400" dirty="0"/>
              <a:t>Cognition is performed by the brain, and our theories of cognition should informed by the biology of the brain </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90482" y="1384300"/>
            <a:ext cx="2867025" cy="2184400"/>
          </a:xfrm>
          <a:prstGeom prst="rect">
            <a:avLst/>
          </a:prstGeom>
        </p:spPr>
      </p:pic>
      <p:sp>
        <p:nvSpPr>
          <p:cNvPr id="9" name="Rectangle 8">
            <a:extLst>
              <a:ext uri="{C183D7F6-B498-43B3-948B-1728B52AA6E4}">
                <adec:decorative xmlns:adec="http://schemas.microsoft.com/office/drawing/2017/decorative" val="1"/>
              </a:ext>
            </a:extLst>
          </p:cNvPr>
          <p:cNvSpPr/>
          <p:nvPr/>
        </p:nvSpPr>
        <p:spPr>
          <a:xfrm>
            <a:off x="3003633" y="1384300"/>
            <a:ext cx="2867025" cy="218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0878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970257"/>
            <a:ext cx="3771900" cy="3740727"/>
          </a:xfrm>
          <a:prstGeom prst="rect">
            <a:avLst/>
          </a:prstGeom>
        </p:spPr>
      </p:pic>
      <p:sp>
        <p:nvSpPr>
          <p:cNvPr id="9" name="TextBox 8"/>
          <p:cNvSpPr txBox="1"/>
          <p:nvPr/>
        </p:nvSpPr>
        <p:spPr>
          <a:xfrm>
            <a:off x="4341896" y="4055790"/>
            <a:ext cx="4173454" cy="1938992"/>
          </a:xfrm>
          <a:prstGeom prst="rect">
            <a:avLst/>
          </a:prstGeom>
          <a:noFill/>
        </p:spPr>
        <p:txBody>
          <a:bodyPr wrap="square" rtlCol="0">
            <a:spAutoFit/>
          </a:bodyPr>
          <a:lstStyle/>
          <a:p>
            <a:r>
              <a:rPr lang="en-US" sz="2400" dirty="0"/>
              <a:t>Cognition is a feature of intelligent agents, and our theories of cognition should be informed by understanding what intelligent agents do </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62418" y="1289050"/>
            <a:ext cx="1914648" cy="2374900"/>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78521" y="2040959"/>
            <a:ext cx="1276761" cy="1276761"/>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95281" y="1624249"/>
            <a:ext cx="2101560" cy="1782881"/>
          </a:xfrm>
          <a:prstGeom prst="rect">
            <a:avLst/>
          </a:prstGeom>
        </p:spPr>
      </p:pic>
      <p:sp>
        <p:nvSpPr>
          <p:cNvPr id="12" name="Rectangle 11">
            <a:extLst>
              <a:ext uri="{C183D7F6-B498-43B3-948B-1728B52AA6E4}">
                <adec:decorative xmlns:adec="http://schemas.microsoft.com/office/drawing/2017/decorative" val="1"/>
              </a:ext>
            </a:extLst>
          </p:cNvPr>
          <p:cNvSpPr/>
          <p:nvPr/>
        </p:nvSpPr>
        <p:spPr>
          <a:xfrm>
            <a:off x="3003633" y="1384300"/>
            <a:ext cx="5911767" cy="218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5376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Agreement?</a:t>
            </a:r>
          </a:p>
        </p:txBody>
      </p:sp>
      <p:grpSp>
        <p:nvGrpSpPr>
          <p:cNvPr id="8" name="Group 7" descr="Various decorative images intended to refer to BOTH perspectives listed on the previous slides ">
            <a:extLst>
              <a:ext uri="{FF2B5EF4-FFF2-40B4-BE49-F238E27FC236}">
                <a16:creationId xmlns:a16="http://schemas.microsoft.com/office/drawing/2014/main" id="{E4B424AC-DD72-DD49-9C99-38D119727236}"/>
              </a:ext>
            </a:extLst>
          </p:cNvPr>
          <p:cNvGrpSpPr/>
          <p:nvPr/>
        </p:nvGrpSpPr>
        <p:grpSpPr>
          <a:xfrm>
            <a:off x="846058" y="1638299"/>
            <a:ext cx="6799342" cy="3720686"/>
            <a:chOff x="846058" y="1638299"/>
            <a:chExt cx="6799342" cy="3720686"/>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6058" y="2111115"/>
              <a:ext cx="3535442" cy="2635767"/>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507684" y="2022733"/>
              <a:ext cx="1887177" cy="1140170"/>
            </a:xfrm>
            <a:prstGeom prst="rect">
              <a:avLst/>
            </a:prstGeom>
          </p:spPr>
        </p:pic>
        <p:sp>
          <p:nvSpPr>
            <p:cNvPr id="5" name="Rectangle 4"/>
            <p:cNvSpPr/>
            <p:nvPr/>
          </p:nvSpPr>
          <p:spPr>
            <a:xfrm>
              <a:off x="5340433" y="1638299"/>
              <a:ext cx="2304967" cy="1790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41876" y="3466176"/>
              <a:ext cx="1525985" cy="1892809"/>
            </a:xfrm>
            <a:prstGeom prst="rect">
              <a:avLst/>
            </a:prstGeom>
          </p:spPr>
        </p:pic>
        <p:sp>
          <p:nvSpPr>
            <p:cNvPr id="7" name="Rectangle 6"/>
            <p:cNvSpPr/>
            <p:nvPr/>
          </p:nvSpPr>
          <p:spPr>
            <a:xfrm>
              <a:off x="5340433" y="3559528"/>
              <a:ext cx="2304967" cy="17994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p:cNvSpPr txBox="1"/>
          <p:nvPr/>
        </p:nvSpPr>
        <p:spPr>
          <a:xfrm>
            <a:off x="375404" y="5168485"/>
            <a:ext cx="4476750" cy="1200329"/>
          </a:xfrm>
          <a:prstGeom prst="rect">
            <a:avLst/>
          </a:prstGeom>
          <a:noFill/>
        </p:spPr>
        <p:txBody>
          <a:bodyPr wrap="square" rtlCol="0">
            <a:spAutoFit/>
          </a:bodyPr>
          <a:lstStyle/>
          <a:p>
            <a:r>
              <a:rPr lang="en-US" sz="2400" dirty="0"/>
              <a:t>At an abstract level, cognition is a form of computation, and the brain does information processing</a:t>
            </a:r>
          </a:p>
        </p:txBody>
      </p:sp>
    </p:spTree>
    <p:extLst>
      <p:ext uri="{BB962C8B-B14F-4D97-AF65-F5344CB8AC3E}">
        <p14:creationId xmlns:p14="http://schemas.microsoft.com/office/powerpoint/2010/main" val="12472081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Disagreement?</a:t>
            </a:r>
          </a:p>
        </p:txBody>
      </p:sp>
      <p:pic>
        <p:nvPicPr>
          <p:cNvPr id="4" name="Picture 3" descr="Brain (representing the bottom up or biologial perspectiv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5507684" y="2022733"/>
            <a:ext cx="1887177" cy="1140170"/>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5340433" y="1638299"/>
            <a:ext cx="2304967" cy="1790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Robot (representing the top down or computer science based perspectiv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1876" y="3466176"/>
            <a:ext cx="1525985" cy="1892809"/>
          </a:xfrm>
          <a:prstGeom prst="rect">
            <a:avLst/>
          </a:prstGeom>
        </p:spPr>
      </p:pic>
      <p:sp>
        <p:nvSpPr>
          <p:cNvPr id="7" name="Rectangle 6">
            <a:extLst>
              <a:ext uri="{C183D7F6-B498-43B3-948B-1728B52AA6E4}">
                <adec:decorative xmlns:adec="http://schemas.microsoft.com/office/drawing/2017/decorative" val="1"/>
              </a:ext>
            </a:extLst>
          </p:cNvPr>
          <p:cNvSpPr/>
          <p:nvPr/>
        </p:nvSpPr>
        <p:spPr>
          <a:xfrm>
            <a:off x="5340433" y="3559528"/>
            <a:ext cx="2304967" cy="17994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56372" y="2036501"/>
            <a:ext cx="4600436" cy="830997"/>
          </a:xfrm>
          <a:prstGeom prst="rect">
            <a:avLst/>
          </a:prstGeom>
          <a:noFill/>
        </p:spPr>
        <p:txBody>
          <a:bodyPr wrap="square" rtlCol="0">
            <a:spAutoFit/>
          </a:bodyPr>
          <a:lstStyle/>
          <a:p>
            <a:r>
              <a:rPr lang="en-US" sz="2400" dirty="0"/>
              <a:t>What </a:t>
            </a:r>
            <a:r>
              <a:rPr lang="en-US" sz="2400" i="1" dirty="0"/>
              <a:t>mechanisms</a:t>
            </a:r>
            <a:r>
              <a:rPr lang="en-US" sz="2400" dirty="0"/>
              <a:t> does the brain use to perform computations?</a:t>
            </a:r>
          </a:p>
        </p:txBody>
      </p:sp>
      <p:sp>
        <p:nvSpPr>
          <p:cNvPr id="9" name="TextBox 8"/>
          <p:cNvSpPr txBox="1"/>
          <p:nvPr/>
        </p:nvSpPr>
        <p:spPr>
          <a:xfrm>
            <a:off x="643557" y="3997081"/>
            <a:ext cx="4319337" cy="830997"/>
          </a:xfrm>
          <a:prstGeom prst="rect">
            <a:avLst/>
          </a:prstGeom>
          <a:noFill/>
        </p:spPr>
        <p:txBody>
          <a:bodyPr wrap="square" rtlCol="0">
            <a:spAutoFit/>
          </a:bodyPr>
          <a:lstStyle/>
          <a:p>
            <a:r>
              <a:rPr lang="en-US" sz="2400" dirty="0"/>
              <a:t>What computational </a:t>
            </a:r>
            <a:r>
              <a:rPr lang="en-US" sz="2400" i="1" dirty="0"/>
              <a:t>problems</a:t>
            </a:r>
            <a:r>
              <a:rPr lang="en-US" sz="2400" dirty="0"/>
              <a:t> does the mind solve?</a:t>
            </a:r>
          </a:p>
        </p:txBody>
      </p:sp>
    </p:spTree>
    <p:extLst>
      <p:ext uri="{BB962C8B-B14F-4D97-AF65-F5344CB8AC3E}">
        <p14:creationId xmlns:p14="http://schemas.microsoft.com/office/powerpoint/2010/main" val="2391793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71419"/>
          </a:xfrm>
        </p:spPr>
        <p:txBody>
          <a:bodyPr>
            <a:normAutofit fontScale="90000"/>
          </a:bodyPr>
          <a:lstStyle/>
          <a:p>
            <a:r>
              <a:rPr lang="en-US" dirty="0"/>
              <a:t>Describing the tension: </a:t>
            </a:r>
            <a:br>
              <a:rPr lang="en-US" dirty="0"/>
            </a:br>
            <a:r>
              <a:rPr lang="en-US" dirty="0"/>
              <a:t>Marr’s “levels of analysis”</a:t>
            </a:r>
          </a:p>
        </p:txBody>
      </p:sp>
      <p:sp>
        <p:nvSpPr>
          <p:cNvPr id="3" name="TextBox 2"/>
          <p:cNvSpPr txBox="1"/>
          <p:nvPr/>
        </p:nvSpPr>
        <p:spPr>
          <a:xfrm>
            <a:off x="7643180" y="6377749"/>
            <a:ext cx="1319144" cy="369332"/>
          </a:xfrm>
          <a:prstGeom prst="rect">
            <a:avLst/>
          </a:prstGeom>
          <a:noFill/>
        </p:spPr>
        <p:txBody>
          <a:bodyPr wrap="none" rtlCol="0">
            <a:spAutoFit/>
          </a:bodyPr>
          <a:lstStyle/>
          <a:p>
            <a:r>
              <a:rPr lang="en-US" dirty="0"/>
              <a:t>(Marr 1980)</a:t>
            </a:r>
          </a:p>
        </p:txBody>
      </p:sp>
      <p:pic>
        <p:nvPicPr>
          <p:cNvPr id="4" name="Picture 3" descr="Caculator pictur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69163" y="3263699"/>
            <a:ext cx="4005673" cy="2422726"/>
          </a:xfrm>
          <a:prstGeom prst="rect">
            <a:avLst/>
          </a:prstGeom>
        </p:spPr>
      </p:pic>
      <p:sp>
        <p:nvSpPr>
          <p:cNvPr id="7" name="TextBox 6"/>
          <p:cNvSpPr txBox="1"/>
          <p:nvPr/>
        </p:nvSpPr>
        <p:spPr>
          <a:xfrm>
            <a:off x="528053" y="1899973"/>
            <a:ext cx="7987297" cy="1200329"/>
          </a:xfrm>
          <a:prstGeom prst="rect">
            <a:avLst/>
          </a:prstGeom>
          <a:noFill/>
        </p:spPr>
        <p:txBody>
          <a:bodyPr wrap="square" rtlCol="0">
            <a:spAutoFit/>
          </a:bodyPr>
          <a:lstStyle/>
          <a:p>
            <a:pPr marL="342900" indent="-342900">
              <a:buFont typeface="Arial" charset="0"/>
              <a:buChar char="•"/>
            </a:pPr>
            <a:r>
              <a:rPr lang="en-US" sz="2400" i="1" dirty="0"/>
              <a:t>Abstract computation: </a:t>
            </a:r>
            <a:r>
              <a:rPr lang="en-US" sz="2400" dirty="0"/>
              <a:t>What problem does cognition solve?</a:t>
            </a:r>
          </a:p>
          <a:p>
            <a:pPr marL="342900" indent="-342900">
              <a:buFont typeface="Arial" charset="0"/>
              <a:buChar char="•"/>
            </a:pPr>
            <a:r>
              <a:rPr lang="en-US" sz="2400" i="1" dirty="0"/>
              <a:t>Algorithm: </a:t>
            </a:r>
            <a:r>
              <a:rPr lang="en-US" sz="2400" dirty="0"/>
              <a:t>What processing steps does it follow to do so?</a:t>
            </a:r>
          </a:p>
          <a:p>
            <a:pPr marL="342900" indent="-342900">
              <a:buFont typeface="Arial" charset="0"/>
              <a:buChar char="•"/>
            </a:pPr>
            <a:r>
              <a:rPr lang="en-US" sz="2400" i="1" dirty="0"/>
              <a:t>Implementation: </a:t>
            </a:r>
            <a:r>
              <a:rPr lang="en-US" sz="2400" dirty="0"/>
              <a:t>How is this instantiated as a physical entity?</a:t>
            </a:r>
          </a:p>
        </p:txBody>
      </p:sp>
    </p:spTree>
    <p:extLst>
      <p:ext uri="{BB962C8B-B14F-4D97-AF65-F5344CB8AC3E}">
        <p14:creationId xmlns:p14="http://schemas.microsoft.com/office/powerpoint/2010/main" val="1759108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u="sng" dirty="0"/>
              <a:t>computational</a:t>
            </a:r>
            <a:r>
              <a:rPr lang="en-US" dirty="0"/>
              <a:t> level</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985" y="3449226"/>
            <a:ext cx="3569635" cy="2159000"/>
          </a:xfrm>
          <a:prstGeom prst="rect">
            <a:avLst/>
          </a:prstGeom>
        </p:spPr>
      </p:pic>
      <p:sp>
        <p:nvSpPr>
          <p:cNvPr id="6" name="TextBox 5"/>
          <p:cNvSpPr txBox="1"/>
          <p:nvPr/>
        </p:nvSpPr>
        <p:spPr>
          <a:xfrm>
            <a:off x="722847" y="2055700"/>
            <a:ext cx="3148773" cy="1200329"/>
          </a:xfrm>
          <a:prstGeom prst="rect">
            <a:avLst/>
          </a:prstGeom>
          <a:noFill/>
        </p:spPr>
        <p:txBody>
          <a:bodyPr wrap="square" rtlCol="0">
            <a:spAutoFit/>
          </a:bodyPr>
          <a:lstStyle/>
          <a:p>
            <a:r>
              <a:rPr lang="en-US" sz="2400" dirty="0"/>
              <a:t>“The function of a calculator is to solve arithmetic problems”</a:t>
            </a:r>
          </a:p>
        </p:txBody>
      </p:sp>
      <p:pic>
        <p:nvPicPr>
          <p:cNvPr id="8" name="Picture 7" descr="Picture showing mathematic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63228" y="1917700"/>
            <a:ext cx="4783288" cy="3580189"/>
          </a:xfrm>
          <a:prstGeom prst="rect">
            <a:avLst/>
          </a:prstGeom>
        </p:spPr>
      </p:pic>
    </p:spTree>
    <p:extLst>
      <p:ext uri="{BB962C8B-B14F-4D97-AF65-F5344CB8AC3E}">
        <p14:creationId xmlns:p14="http://schemas.microsoft.com/office/powerpoint/2010/main" val="9252752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u="sng" dirty="0"/>
              <a:t>algorithmic</a:t>
            </a:r>
            <a:r>
              <a:rPr lang="en-US" dirty="0"/>
              <a:t> level</a:t>
            </a:r>
          </a:p>
        </p:txBody>
      </p:sp>
      <p:pic>
        <p:nvPicPr>
          <p:cNvPr id="7" name="Picture 6" descr="Picture showing computer cod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45691" y="2273300"/>
            <a:ext cx="4656479" cy="3215471"/>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985" y="3449226"/>
            <a:ext cx="3569635" cy="2159000"/>
          </a:xfrm>
          <a:prstGeom prst="rect">
            <a:avLst/>
          </a:prstGeom>
        </p:spPr>
      </p:pic>
      <p:sp>
        <p:nvSpPr>
          <p:cNvPr id="9" name="TextBox 8"/>
          <p:cNvSpPr txBox="1"/>
          <p:nvPr/>
        </p:nvSpPr>
        <p:spPr>
          <a:xfrm>
            <a:off x="722847" y="2055700"/>
            <a:ext cx="3148773" cy="1200329"/>
          </a:xfrm>
          <a:prstGeom prst="rect">
            <a:avLst/>
          </a:prstGeom>
          <a:noFill/>
        </p:spPr>
        <p:txBody>
          <a:bodyPr wrap="square" rtlCol="0">
            <a:spAutoFit/>
          </a:bodyPr>
          <a:lstStyle/>
          <a:p>
            <a:r>
              <a:rPr lang="en-US" sz="2400" dirty="0"/>
              <a:t>“Addition can be described using a computer program”</a:t>
            </a:r>
          </a:p>
        </p:txBody>
      </p:sp>
    </p:spTree>
    <p:extLst>
      <p:ext uri="{BB962C8B-B14F-4D97-AF65-F5344CB8AC3E}">
        <p14:creationId xmlns:p14="http://schemas.microsoft.com/office/powerpoint/2010/main" val="11715346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u="sng" dirty="0"/>
              <a:t>implementation</a:t>
            </a:r>
            <a:r>
              <a:rPr lang="en-US" dirty="0"/>
              <a:t> level</a:t>
            </a:r>
          </a:p>
        </p:txBody>
      </p:sp>
      <p:pic>
        <p:nvPicPr>
          <p:cNvPr id="5" name="Picture 4" descr="Picture showing a circuit board"/>
          <p:cNvPicPr>
            <a:picLocks noChangeAspect="1"/>
          </p:cNvPicPr>
          <p:nvPr/>
        </p:nvPicPr>
        <p:blipFill>
          <a:blip r:embed="rId2"/>
          <a:stretch>
            <a:fillRect/>
          </a:stretch>
        </p:blipFill>
        <p:spPr>
          <a:xfrm>
            <a:off x="4054324" y="2171700"/>
            <a:ext cx="4664730" cy="3302000"/>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985" y="3449226"/>
            <a:ext cx="3569635" cy="2159000"/>
          </a:xfrm>
          <a:prstGeom prst="rect">
            <a:avLst/>
          </a:prstGeom>
        </p:spPr>
      </p:pic>
      <p:sp>
        <p:nvSpPr>
          <p:cNvPr id="8" name="TextBox 7"/>
          <p:cNvSpPr txBox="1"/>
          <p:nvPr/>
        </p:nvSpPr>
        <p:spPr>
          <a:xfrm>
            <a:off x="722847" y="2055700"/>
            <a:ext cx="3148773" cy="1200329"/>
          </a:xfrm>
          <a:prstGeom prst="rect">
            <a:avLst/>
          </a:prstGeom>
          <a:noFill/>
        </p:spPr>
        <p:txBody>
          <a:bodyPr wrap="square" rtlCol="0">
            <a:spAutoFit/>
          </a:bodyPr>
          <a:lstStyle/>
          <a:p>
            <a:r>
              <a:rPr lang="en-US" sz="2400" dirty="0"/>
              <a:t>“A calculator uses circuitry to do calculations”</a:t>
            </a:r>
          </a:p>
        </p:txBody>
      </p:sp>
    </p:spTree>
    <p:extLst>
      <p:ext uri="{BB962C8B-B14F-4D97-AF65-F5344CB8AC3E}">
        <p14:creationId xmlns:p14="http://schemas.microsoft.com/office/powerpoint/2010/main" val="18521649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The three levels of the hierarchy: &#10;&#10;1 computation&#10;2 algorithm&#10;3 implementation">
            <a:extLst>
              <a:ext uri="{FF2B5EF4-FFF2-40B4-BE49-F238E27FC236}">
                <a16:creationId xmlns:a16="http://schemas.microsoft.com/office/drawing/2014/main" id="{FBA814A1-A897-D746-9C3A-6321362D5D7A}"/>
              </a:ext>
            </a:extLst>
          </p:cNvPr>
          <p:cNvGrpSpPr/>
          <p:nvPr/>
        </p:nvGrpSpPr>
        <p:grpSpPr>
          <a:xfrm>
            <a:off x="518286" y="977900"/>
            <a:ext cx="2460930" cy="4510275"/>
            <a:chOff x="518286" y="977900"/>
            <a:chExt cx="2460930" cy="4510275"/>
          </a:xfrm>
        </p:grpSpPr>
        <p:sp>
          <p:nvSpPr>
            <p:cNvPr id="5" name="TextBox 4"/>
            <p:cNvSpPr txBox="1"/>
            <p:nvPr/>
          </p:nvSpPr>
          <p:spPr>
            <a:xfrm>
              <a:off x="685800" y="977900"/>
              <a:ext cx="2125903" cy="523220"/>
            </a:xfrm>
            <a:prstGeom prst="rect">
              <a:avLst/>
            </a:prstGeom>
            <a:noFill/>
          </p:spPr>
          <p:txBody>
            <a:bodyPr wrap="none" rtlCol="0">
              <a:spAutoFit/>
            </a:bodyPr>
            <a:lstStyle/>
            <a:p>
              <a:r>
                <a:rPr lang="en-US" sz="2800" dirty="0"/>
                <a:t>Computation</a:t>
              </a:r>
            </a:p>
          </p:txBody>
        </p:sp>
        <p:sp>
          <p:nvSpPr>
            <p:cNvPr id="6" name="TextBox 5"/>
            <p:cNvSpPr txBox="1"/>
            <p:nvPr/>
          </p:nvSpPr>
          <p:spPr>
            <a:xfrm>
              <a:off x="825500" y="2971427"/>
              <a:ext cx="1649811" cy="523220"/>
            </a:xfrm>
            <a:prstGeom prst="rect">
              <a:avLst/>
            </a:prstGeom>
            <a:noFill/>
          </p:spPr>
          <p:txBody>
            <a:bodyPr wrap="none" rtlCol="0">
              <a:spAutoFit/>
            </a:bodyPr>
            <a:lstStyle/>
            <a:p>
              <a:r>
                <a:rPr lang="en-US" sz="2800" dirty="0"/>
                <a:t>Algorithm</a:t>
              </a:r>
            </a:p>
          </p:txBody>
        </p:sp>
        <p:sp>
          <p:nvSpPr>
            <p:cNvPr id="7" name="TextBox 6"/>
            <p:cNvSpPr txBox="1"/>
            <p:nvPr/>
          </p:nvSpPr>
          <p:spPr>
            <a:xfrm>
              <a:off x="518286" y="4964955"/>
              <a:ext cx="2460930" cy="523220"/>
            </a:xfrm>
            <a:prstGeom prst="rect">
              <a:avLst/>
            </a:prstGeom>
            <a:noFill/>
          </p:spPr>
          <p:txBody>
            <a:bodyPr wrap="none" rtlCol="0">
              <a:spAutoFit/>
            </a:bodyPr>
            <a:lstStyle/>
            <a:p>
              <a:r>
                <a:rPr lang="en-US" sz="2800" dirty="0"/>
                <a:t>Implementation</a:t>
              </a:r>
            </a:p>
          </p:txBody>
        </p:sp>
        <p:cxnSp>
          <p:nvCxnSpPr>
            <p:cNvPr id="12" name="Straight Arrow Connector 11"/>
            <p:cNvCxnSpPr/>
            <p:nvPr/>
          </p:nvCxnSpPr>
          <p:spPr>
            <a:xfrm flipH="1">
              <a:off x="1689100" y="1765300"/>
              <a:ext cx="12700" cy="101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676400" y="3721801"/>
              <a:ext cx="12700" cy="101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descr="A collection of words and images linked to the different levels. Roughly:&#10;&#10;- machine learning, robotics, statistics at the &quot;computation level&quot;&#10;- psychology sits at the middle &quot;algorithmic level&quot; (though the intended interpretation is that psychology has to care about all three levels)&#10;- neuroscience, biology are shown at the &quot;implementation level&quot;">
            <a:extLst>
              <a:ext uri="{FF2B5EF4-FFF2-40B4-BE49-F238E27FC236}">
                <a16:creationId xmlns:a16="http://schemas.microsoft.com/office/drawing/2014/main" id="{B1588E69-8B2E-304F-BB7B-F51148CEE69A}"/>
              </a:ext>
            </a:extLst>
          </p:cNvPr>
          <p:cNvGrpSpPr/>
          <p:nvPr/>
        </p:nvGrpSpPr>
        <p:grpSpPr>
          <a:xfrm>
            <a:off x="3358198" y="95109"/>
            <a:ext cx="5780969" cy="6173345"/>
            <a:chOff x="3358198" y="95109"/>
            <a:chExt cx="5780969" cy="6173345"/>
          </a:xfrm>
        </p:grpSpPr>
        <p:pic>
          <p:nvPicPr>
            <p:cNvPr id="4" name="Picture 3" descr="Picture of neurons">
              <a:extLs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5130" y="4184378"/>
              <a:ext cx="2235681" cy="1703375"/>
            </a:xfrm>
            <a:prstGeom prst="rect">
              <a:avLst/>
            </a:prstGeom>
          </p:spPr>
        </p:pic>
        <p:pic>
          <p:nvPicPr>
            <p:cNvPr id="8" name="Picture 7" descr="Picture of a robo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12001" y="464441"/>
              <a:ext cx="1525985" cy="1892809"/>
            </a:xfrm>
            <a:prstGeom prst="rect">
              <a:avLst/>
            </a:prstGeom>
          </p:spPr>
        </p:pic>
        <p:pic>
          <p:nvPicPr>
            <p:cNvPr id="9" name="Picture 8" descr="Picture of a whole brain"/>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6307606" y="4465980"/>
              <a:ext cx="1887177" cy="1140170"/>
            </a:xfrm>
            <a:prstGeom prst="rect">
              <a:avLst/>
            </a:prstGeom>
          </p:spPr>
        </p:pic>
        <p:pic>
          <p:nvPicPr>
            <p:cNvPr id="10" name="Picture 9" descr="Picture of a network with a large number of nodes and connections"/>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58198" y="343161"/>
              <a:ext cx="2768813" cy="2063174"/>
            </a:xfrm>
            <a:prstGeom prst="rect">
              <a:avLst/>
            </a:prstGeom>
          </p:spPr>
        </p:pic>
        <p:sp>
          <p:nvSpPr>
            <p:cNvPr id="2" name="TextBox 1"/>
            <p:cNvSpPr txBox="1"/>
            <p:nvPr/>
          </p:nvSpPr>
          <p:spPr>
            <a:xfrm>
              <a:off x="5693664" y="95109"/>
              <a:ext cx="1750800" cy="369332"/>
            </a:xfrm>
            <a:prstGeom prst="rect">
              <a:avLst/>
            </a:prstGeom>
            <a:noFill/>
          </p:spPr>
          <p:txBody>
            <a:bodyPr wrap="none" rtlCol="0">
              <a:spAutoFit/>
            </a:bodyPr>
            <a:lstStyle/>
            <a:p>
              <a:r>
                <a:rPr lang="en-US" dirty="0"/>
                <a:t>Machine learning</a:t>
              </a:r>
            </a:p>
          </p:txBody>
        </p:sp>
        <p:sp>
          <p:nvSpPr>
            <p:cNvPr id="14" name="TextBox 13"/>
            <p:cNvSpPr txBox="1"/>
            <p:nvPr/>
          </p:nvSpPr>
          <p:spPr>
            <a:xfrm>
              <a:off x="6908009" y="2411968"/>
              <a:ext cx="1904689" cy="369332"/>
            </a:xfrm>
            <a:prstGeom prst="rect">
              <a:avLst/>
            </a:prstGeom>
            <a:noFill/>
          </p:spPr>
          <p:txBody>
            <a:bodyPr wrap="none" rtlCol="0">
              <a:spAutoFit/>
            </a:bodyPr>
            <a:lstStyle/>
            <a:p>
              <a:r>
                <a:rPr lang="en-US" dirty="0"/>
                <a:t>Computer science</a:t>
              </a:r>
            </a:p>
          </p:txBody>
        </p:sp>
        <p:sp>
          <p:nvSpPr>
            <p:cNvPr id="15" name="TextBox 14"/>
            <p:cNvSpPr txBox="1"/>
            <p:nvPr/>
          </p:nvSpPr>
          <p:spPr>
            <a:xfrm>
              <a:off x="6412001" y="3721801"/>
              <a:ext cx="1480790" cy="369332"/>
            </a:xfrm>
            <a:prstGeom prst="rect">
              <a:avLst/>
            </a:prstGeom>
            <a:noFill/>
          </p:spPr>
          <p:txBody>
            <a:bodyPr wrap="none" rtlCol="0">
              <a:spAutoFit/>
            </a:bodyPr>
            <a:lstStyle/>
            <a:p>
              <a:r>
                <a:rPr lang="en-US" dirty="0"/>
                <a:t>Neuroscience</a:t>
              </a:r>
            </a:p>
          </p:txBody>
        </p:sp>
        <p:sp>
          <p:nvSpPr>
            <p:cNvPr id="16" name="TextBox 15"/>
            <p:cNvSpPr txBox="1"/>
            <p:nvPr/>
          </p:nvSpPr>
          <p:spPr>
            <a:xfrm>
              <a:off x="6569064" y="5899122"/>
              <a:ext cx="873765" cy="369332"/>
            </a:xfrm>
            <a:prstGeom prst="rect">
              <a:avLst/>
            </a:prstGeom>
            <a:noFill/>
          </p:spPr>
          <p:txBody>
            <a:bodyPr wrap="none" rtlCol="0">
              <a:spAutoFit/>
            </a:bodyPr>
            <a:lstStyle/>
            <a:p>
              <a:r>
                <a:rPr lang="en-US" dirty="0"/>
                <a:t>Biology</a:t>
              </a:r>
            </a:p>
          </p:txBody>
        </p:sp>
        <p:sp>
          <p:nvSpPr>
            <p:cNvPr id="17" name="TextBox 16"/>
            <p:cNvSpPr txBox="1"/>
            <p:nvPr/>
          </p:nvSpPr>
          <p:spPr>
            <a:xfrm>
              <a:off x="5863253" y="3054037"/>
              <a:ext cx="1816716" cy="369332"/>
            </a:xfrm>
            <a:prstGeom prst="rect">
              <a:avLst/>
            </a:prstGeom>
            <a:noFill/>
          </p:spPr>
          <p:txBody>
            <a:bodyPr wrap="none" rtlCol="0">
              <a:spAutoFit/>
            </a:bodyPr>
            <a:lstStyle/>
            <a:p>
              <a:r>
                <a:rPr lang="en-US" dirty="0"/>
                <a:t>Cognitive science</a:t>
              </a:r>
            </a:p>
          </p:txBody>
        </p:sp>
        <p:sp>
          <p:nvSpPr>
            <p:cNvPr id="18" name="TextBox 17"/>
            <p:cNvSpPr txBox="1"/>
            <p:nvPr/>
          </p:nvSpPr>
          <p:spPr>
            <a:xfrm>
              <a:off x="4231876" y="2863705"/>
              <a:ext cx="1215204" cy="369332"/>
            </a:xfrm>
            <a:prstGeom prst="rect">
              <a:avLst/>
            </a:prstGeom>
            <a:noFill/>
          </p:spPr>
          <p:txBody>
            <a:bodyPr wrap="none" rtlCol="0">
              <a:spAutoFit/>
            </a:bodyPr>
            <a:lstStyle/>
            <a:p>
              <a:r>
                <a:rPr lang="en-US" dirty="0"/>
                <a:t>Psychology</a:t>
              </a:r>
            </a:p>
          </p:txBody>
        </p:sp>
        <p:sp>
          <p:nvSpPr>
            <p:cNvPr id="19" name="TextBox 18"/>
            <p:cNvSpPr txBox="1"/>
            <p:nvPr/>
          </p:nvSpPr>
          <p:spPr>
            <a:xfrm>
              <a:off x="8140176" y="870178"/>
              <a:ext cx="998991" cy="369332"/>
            </a:xfrm>
            <a:prstGeom prst="rect">
              <a:avLst/>
            </a:prstGeom>
            <a:noFill/>
          </p:spPr>
          <p:txBody>
            <a:bodyPr wrap="none" rtlCol="0">
              <a:spAutoFit/>
            </a:bodyPr>
            <a:lstStyle/>
            <a:p>
              <a:r>
                <a:rPr lang="en-US" dirty="0"/>
                <a:t>Statistics</a:t>
              </a:r>
            </a:p>
          </p:txBody>
        </p:sp>
      </p:grpSp>
    </p:spTree>
    <p:extLst>
      <p:ext uri="{BB962C8B-B14F-4D97-AF65-F5344CB8AC3E}">
        <p14:creationId xmlns:p14="http://schemas.microsoft.com/office/powerpoint/2010/main" val="15616077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have we covered?</a:t>
            </a:r>
          </a:p>
        </p:txBody>
      </p:sp>
      <p:sp>
        <p:nvSpPr>
          <p:cNvPr id="3" name="Content Placeholder 2"/>
          <p:cNvSpPr>
            <a:spLocks noGrp="1"/>
          </p:cNvSpPr>
          <p:nvPr>
            <p:ph idx="1"/>
          </p:nvPr>
        </p:nvSpPr>
        <p:spPr/>
        <p:txBody>
          <a:bodyPr/>
          <a:lstStyle/>
          <a:p>
            <a:r>
              <a:rPr lang="en-US" dirty="0"/>
              <a:t>The relationship between perception and cognition</a:t>
            </a:r>
          </a:p>
          <a:p>
            <a:r>
              <a:rPr lang="en-US" dirty="0"/>
              <a:t>Behaviourism as a response to introspection</a:t>
            </a:r>
          </a:p>
          <a:p>
            <a:r>
              <a:rPr lang="en-US" dirty="0"/>
              <a:t>Failures of the behaviourist view</a:t>
            </a:r>
          </a:p>
          <a:p>
            <a:r>
              <a:rPr lang="en-US" dirty="0"/>
              <a:t>The computational metaphor</a:t>
            </a:r>
          </a:p>
          <a:p>
            <a:r>
              <a:rPr lang="en-US" dirty="0"/>
              <a:t>Discussion of what “computation” means</a:t>
            </a:r>
          </a:p>
          <a:p>
            <a:r>
              <a:rPr lang="en-US" dirty="0"/>
              <a:t>Discussion of Marr’s levels of analysis</a:t>
            </a:r>
          </a:p>
        </p:txBody>
      </p:sp>
    </p:spTree>
    <p:extLst>
      <p:ext uri="{BB962C8B-B14F-4D97-AF65-F5344CB8AC3E}">
        <p14:creationId xmlns:p14="http://schemas.microsoft.com/office/powerpoint/2010/main" val="790107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85788" y="3503611"/>
            <a:ext cx="7886700" cy="841882"/>
          </a:xfrm>
          <a:prstGeom prst="rect">
            <a:avLst/>
          </a:prstGeom>
        </p:spPr>
        <p:txBody>
          <a:bodyPr vert="horz" lIns="91440" tIns="45720" rIns="91440" bIns="45720" rtlCol="0" anchor="ctr">
            <a:normAutofit fontScale="82500" lnSpcReduction="20000"/>
          </a:bodyPr>
          <a:lstStyle>
            <a:lvl1pPr algn="ctr"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r>
              <a:rPr lang="is-IS" dirty="0"/>
              <a:t>… and did you do this because you thought it was a trick question?</a:t>
            </a:r>
            <a:endParaRPr lang="en-US" dirty="0"/>
          </a:p>
        </p:txBody>
      </p:sp>
      <p:sp>
        <p:nvSpPr>
          <p:cNvPr id="19" name="TextBox 18"/>
          <p:cNvSpPr txBox="1"/>
          <p:nvPr/>
        </p:nvSpPr>
        <p:spPr>
          <a:xfrm>
            <a:off x="3043251" y="2371725"/>
            <a:ext cx="1186543" cy="400110"/>
          </a:xfrm>
          <a:prstGeom prst="rect">
            <a:avLst/>
          </a:prstGeom>
          <a:noFill/>
        </p:spPr>
        <p:txBody>
          <a:bodyPr wrap="none" rtlCol="0">
            <a:spAutoFit/>
          </a:bodyPr>
          <a:lstStyle/>
          <a:p>
            <a:r>
              <a:rPr lang="en-US" sz="2000" dirty="0">
                <a:solidFill>
                  <a:schemeClr val="accent1"/>
                </a:solidFill>
                <a:latin typeface="American Typewriter" charset="0"/>
                <a:ea typeface="American Typewriter" charset="0"/>
                <a:cs typeface="American Typewriter" charset="0"/>
              </a:rPr>
              <a:t>HHHHH</a:t>
            </a:r>
          </a:p>
        </p:txBody>
      </p:sp>
      <p:sp>
        <p:nvSpPr>
          <p:cNvPr id="35" name="TextBox 34"/>
          <p:cNvSpPr txBox="1"/>
          <p:nvPr/>
        </p:nvSpPr>
        <p:spPr>
          <a:xfrm>
            <a:off x="1714459" y="2371725"/>
            <a:ext cx="1002197" cy="400110"/>
          </a:xfrm>
          <a:prstGeom prst="rect">
            <a:avLst/>
          </a:prstGeom>
          <a:noFill/>
        </p:spPr>
        <p:txBody>
          <a:bodyPr wrap="none" rtlCol="0">
            <a:spAutoFit/>
          </a:bodyPr>
          <a:lstStyle/>
          <a:p>
            <a:r>
              <a:rPr lang="en-US" sz="2000" dirty="0">
                <a:solidFill>
                  <a:srgbClr val="C00000"/>
                </a:solidFill>
                <a:latin typeface="American Typewriter" charset="0"/>
                <a:ea typeface="American Typewriter" charset="0"/>
                <a:cs typeface="American Typewriter" charset="0"/>
              </a:rPr>
              <a:t>TTTTT</a:t>
            </a:r>
          </a:p>
        </p:txBody>
      </p:sp>
      <p:sp>
        <p:nvSpPr>
          <p:cNvPr id="2" name="Title 1"/>
          <p:cNvSpPr>
            <a:spLocks noGrp="1"/>
          </p:cNvSpPr>
          <p:nvPr>
            <p:ph type="title"/>
          </p:nvPr>
        </p:nvSpPr>
        <p:spPr>
          <a:xfrm>
            <a:off x="585788" y="765177"/>
            <a:ext cx="7886700" cy="841882"/>
          </a:xfrm>
        </p:spPr>
        <p:txBody>
          <a:bodyPr>
            <a:normAutofit fontScale="90000"/>
          </a:bodyPr>
          <a:lstStyle/>
          <a:p>
            <a:r>
              <a:rPr lang="en-US" dirty="0"/>
              <a:t>How many people picked one of these?</a:t>
            </a:r>
          </a:p>
        </p:txBody>
      </p:sp>
    </p:spTree>
    <p:extLst>
      <p:ext uri="{BB962C8B-B14F-4D97-AF65-F5344CB8AC3E}">
        <p14:creationId xmlns:p14="http://schemas.microsoft.com/office/powerpoint/2010/main" val="2965466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imated GIF saying &quot;THANK YOU&quot; &#10;&#10;Each letter is shown on a purple circle and the letters move around on a grid, eventually sliding into the correct placement to show the message.">
            <a:extLst>
              <a:ext uri="{FF2B5EF4-FFF2-40B4-BE49-F238E27FC236}">
                <a16:creationId xmlns:a16="http://schemas.microsoft.com/office/drawing/2014/main" id="{6E01959E-60CC-1F48-9660-009F1FC33B08}"/>
              </a:ext>
            </a:extLst>
          </p:cNvPr>
          <p:cNvPicPr>
            <a:picLocks noChangeAspect="1"/>
          </p:cNvPicPr>
          <p:nvPr/>
        </p:nvPicPr>
        <p:blipFill>
          <a:blip r:embed="rId2"/>
          <a:stretch>
            <a:fillRect/>
          </a:stretch>
        </p:blipFill>
        <p:spPr>
          <a:xfrm>
            <a:off x="2264227" y="1135742"/>
            <a:ext cx="4572001" cy="4572001"/>
          </a:xfrm>
          <a:prstGeom prst="rect">
            <a:avLst/>
          </a:prstGeom>
        </p:spPr>
      </p:pic>
    </p:spTree>
    <p:extLst>
      <p:ext uri="{BB962C8B-B14F-4D97-AF65-F5344CB8AC3E}">
        <p14:creationId xmlns:p14="http://schemas.microsoft.com/office/powerpoint/2010/main" val="3615069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43077" y="800099"/>
            <a:ext cx="986167"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HHHHH</a:t>
            </a:r>
          </a:p>
        </p:txBody>
      </p:sp>
      <p:sp>
        <p:nvSpPr>
          <p:cNvPr id="4" name="TextBox 3"/>
          <p:cNvSpPr txBox="1"/>
          <p:nvPr/>
        </p:nvSpPr>
        <p:spPr>
          <a:xfrm>
            <a:off x="1643077" y="1138653"/>
            <a:ext cx="957313"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HHHH</a:t>
            </a:r>
            <a:r>
              <a:rPr lang="en-US" sz="1600" dirty="0">
                <a:solidFill>
                  <a:srgbClr val="C00000"/>
                </a:solidFill>
                <a:latin typeface="American Typewriter" charset="0"/>
                <a:ea typeface="American Typewriter" charset="0"/>
                <a:cs typeface="American Typewriter" charset="0"/>
              </a:rPr>
              <a:t>T</a:t>
            </a:r>
          </a:p>
        </p:txBody>
      </p:sp>
      <p:sp>
        <p:nvSpPr>
          <p:cNvPr id="5" name="TextBox 4"/>
          <p:cNvSpPr txBox="1"/>
          <p:nvPr/>
        </p:nvSpPr>
        <p:spPr>
          <a:xfrm>
            <a:off x="1643077" y="1477207"/>
            <a:ext cx="957313"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HHH</a:t>
            </a:r>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a:t>
            </a:r>
          </a:p>
        </p:txBody>
      </p:sp>
      <p:sp>
        <p:nvSpPr>
          <p:cNvPr id="6" name="TextBox 5"/>
          <p:cNvSpPr txBox="1"/>
          <p:nvPr/>
        </p:nvSpPr>
        <p:spPr>
          <a:xfrm>
            <a:off x="1643076" y="1815761"/>
            <a:ext cx="928459"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HHH</a:t>
            </a:r>
            <a:r>
              <a:rPr lang="en-US" sz="1600" dirty="0">
                <a:solidFill>
                  <a:srgbClr val="C00000"/>
                </a:solidFill>
                <a:latin typeface="American Typewriter" charset="0"/>
                <a:ea typeface="American Typewriter" charset="0"/>
                <a:cs typeface="American Typewriter" charset="0"/>
              </a:rPr>
              <a:t>TT</a:t>
            </a:r>
            <a:endParaRPr lang="en-US" sz="1600" dirty="0">
              <a:solidFill>
                <a:schemeClr val="accent1"/>
              </a:solidFill>
              <a:latin typeface="American Typewriter" charset="0"/>
              <a:ea typeface="American Typewriter" charset="0"/>
              <a:cs typeface="American Typewriter" charset="0"/>
            </a:endParaRPr>
          </a:p>
        </p:txBody>
      </p:sp>
      <p:sp>
        <p:nvSpPr>
          <p:cNvPr id="7" name="TextBox 6"/>
          <p:cNvSpPr txBox="1"/>
          <p:nvPr/>
        </p:nvSpPr>
        <p:spPr>
          <a:xfrm>
            <a:off x="1643077" y="2164855"/>
            <a:ext cx="957313"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HH</a:t>
            </a:r>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HH</a:t>
            </a:r>
          </a:p>
        </p:txBody>
      </p:sp>
      <p:sp>
        <p:nvSpPr>
          <p:cNvPr id="8" name="TextBox 7"/>
          <p:cNvSpPr txBox="1"/>
          <p:nvPr/>
        </p:nvSpPr>
        <p:spPr>
          <a:xfrm>
            <a:off x="1643077" y="2517697"/>
            <a:ext cx="928459"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HH</a:t>
            </a:r>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a:t>
            </a:r>
            <a:endParaRPr lang="en-US" sz="1600" dirty="0">
              <a:solidFill>
                <a:schemeClr val="accent1"/>
              </a:solidFill>
              <a:latin typeface="American Typewriter" charset="0"/>
              <a:ea typeface="American Typewriter" charset="0"/>
              <a:cs typeface="American Typewriter" charset="0"/>
            </a:endParaRPr>
          </a:p>
        </p:txBody>
      </p:sp>
      <p:sp>
        <p:nvSpPr>
          <p:cNvPr id="9" name="TextBox 8"/>
          <p:cNvSpPr txBox="1"/>
          <p:nvPr/>
        </p:nvSpPr>
        <p:spPr>
          <a:xfrm>
            <a:off x="1643077" y="2856251"/>
            <a:ext cx="928459"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HH</a:t>
            </a:r>
            <a:r>
              <a:rPr lang="en-US" sz="1600" dirty="0">
                <a:solidFill>
                  <a:srgbClr val="C00000"/>
                </a:solidFill>
                <a:latin typeface="American Typewriter" charset="0"/>
                <a:ea typeface="American Typewriter" charset="0"/>
                <a:cs typeface="American Typewriter" charset="0"/>
              </a:rPr>
              <a:t>TT</a:t>
            </a:r>
            <a:r>
              <a:rPr lang="en-US" sz="1600" dirty="0">
                <a:solidFill>
                  <a:schemeClr val="accent1"/>
                </a:solidFill>
                <a:latin typeface="American Typewriter" charset="0"/>
                <a:ea typeface="American Typewriter" charset="0"/>
                <a:cs typeface="American Typewriter" charset="0"/>
              </a:rPr>
              <a:t>H</a:t>
            </a:r>
          </a:p>
        </p:txBody>
      </p:sp>
      <p:sp>
        <p:nvSpPr>
          <p:cNvPr id="10" name="TextBox 9"/>
          <p:cNvSpPr txBox="1"/>
          <p:nvPr/>
        </p:nvSpPr>
        <p:spPr>
          <a:xfrm>
            <a:off x="1643076" y="3209093"/>
            <a:ext cx="899605"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HH</a:t>
            </a:r>
            <a:r>
              <a:rPr lang="en-US" sz="1600" dirty="0">
                <a:solidFill>
                  <a:srgbClr val="C00000"/>
                </a:solidFill>
                <a:latin typeface="American Typewriter" charset="0"/>
                <a:ea typeface="American Typewriter" charset="0"/>
                <a:cs typeface="American Typewriter" charset="0"/>
              </a:rPr>
              <a:t>TTT</a:t>
            </a:r>
            <a:endParaRPr lang="en-US" sz="1600" dirty="0">
              <a:solidFill>
                <a:schemeClr val="accent1"/>
              </a:solidFill>
              <a:latin typeface="American Typewriter" charset="0"/>
              <a:ea typeface="American Typewriter" charset="0"/>
              <a:cs typeface="American Typewriter" charset="0"/>
            </a:endParaRPr>
          </a:p>
        </p:txBody>
      </p:sp>
      <p:sp>
        <p:nvSpPr>
          <p:cNvPr id="11" name="TextBox 10"/>
          <p:cNvSpPr txBox="1"/>
          <p:nvPr/>
        </p:nvSpPr>
        <p:spPr>
          <a:xfrm>
            <a:off x="1643077" y="3556009"/>
            <a:ext cx="957313"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HHH</a:t>
            </a:r>
          </a:p>
        </p:txBody>
      </p:sp>
      <p:sp>
        <p:nvSpPr>
          <p:cNvPr id="12" name="TextBox 11"/>
          <p:cNvSpPr txBox="1"/>
          <p:nvPr/>
        </p:nvSpPr>
        <p:spPr>
          <a:xfrm>
            <a:off x="1643077" y="3894563"/>
            <a:ext cx="928459"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HH</a:t>
            </a:r>
            <a:r>
              <a:rPr lang="en-US" sz="1600" dirty="0">
                <a:solidFill>
                  <a:srgbClr val="C00000"/>
                </a:solidFill>
                <a:latin typeface="American Typewriter" charset="0"/>
                <a:ea typeface="American Typewriter" charset="0"/>
                <a:cs typeface="American Typewriter" charset="0"/>
              </a:rPr>
              <a:t>T</a:t>
            </a:r>
            <a:endParaRPr lang="en-US" sz="1600" dirty="0">
              <a:solidFill>
                <a:schemeClr val="accent1"/>
              </a:solidFill>
              <a:latin typeface="American Typewriter" charset="0"/>
              <a:ea typeface="American Typewriter" charset="0"/>
              <a:cs typeface="American Typewriter" charset="0"/>
            </a:endParaRPr>
          </a:p>
        </p:txBody>
      </p:sp>
      <p:sp>
        <p:nvSpPr>
          <p:cNvPr id="13" name="TextBox 12"/>
          <p:cNvSpPr txBox="1"/>
          <p:nvPr/>
        </p:nvSpPr>
        <p:spPr>
          <a:xfrm>
            <a:off x="1643077" y="4261693"/>
            <a:ext cx="928459"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a:t>
            </a:r>
          </a:p>
        </p:txBody>
      </p:sp>
      <p:sp>
        <p:nvSpPr>
          <p:cNvPr id="14" name="TextBox 13"/>
          <p:cNvSpPr txBox="1"/>
          <p:nvPr/>
        </p:nvSpPr>
        <p:spPr>
          <a:xfrm>
            <a:off x="1643076" y="4600247"/>
            <a:ext cx="899605"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TT</a:t>
            </a:r>
            <a:endParaRPr lang="en-US" sz="1600" dirty="0">
              <a:solidFill>
                <a:schemeClr val="accent1"/>
              </a:solidFill>
              <a:latin typeface="American Typewriter" charset="0"/>
              <a:ea typeface="American Typewriter" charset="0"/>
              <a:cs typeface="American Typewriter" charset="0"/>
            </a:endParaRPr>
          </a:p>
        </p:txBody>
      </p:sp>
      <p:sp>
        <p:nvSpPr>
          <p:cNvPr id="15" name="TextBox 14"/>
          <p:cNvSpPr txBox="1"/>
          <p:nvPr/>
        </p:nvSpPr>
        <p:spPr>
          <a:xfrm>
            <a:off x="1643077" y="4935053"/>
            <a:ext cx="928459"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TT</a:t>
            </a:r>
            <a:r>
              <a:rPr lang="en-US" sz="1600" dirty="0">
                <a:solidFill>
                  <a:schemeClr val="accent1"/>
                </a:solidFill>
                <a:latin typeface="American Typewriter" charset="0"/>
                <a:ea typeface="American Typewriter" charset="0"/>
                <a:cs typeface="American Typewriter" charset="0"/>
              </a:rPr>
              <a:t>HH</a:t>
            </a:r>
          </a:p>
        </p:txBody>
      </p:sp>
      <p:sp>
        <p:nvSpPr>
          <p:cNvPr id="16" name="TextBox 15"/>
          <p:cNvSpPr txBox="1"/>
          <p:nvPr/>
        </p:nvSpPr>
        <p:spPr>
          <a:xfrm>
            <a:off x="1643077" y="5302183"/>
            <a:ext cx="899605"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TT</a:t>
            </a:r>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a:t>
            </a:r>
            <a:endParaRPr lang="en-US" sz="1600" dirty="0">
              <a:solidFill>
                <a:schemeClr val="accent1"/>
              </a:solidFill>
              <a:latin typeface="American Typewriter" charset="0"/>
              <a:ea typeface="American Typewriter" charset="0"/>
              <a:cs typeface="American Typewriter" charset="0"/>
            </a:endParaRPr>
          </a:p>
        </p:txBody>
      </p:sp>
      <p:sp>
        <p:nvSpPr>
          <p:cNvPr id="17" name="TextBox 16"/>
          <p:cNvSpPr txBox="1"/>
          <p:nvPr/>
        </p:nvSpPr>
        <p:spPr>
          <a:xfrm>
            <a:off x="1643077" y="5640737"/>
            <a:ext cx="899605"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TTT</a:t>
            </a:r>
            <a:r>
              <a:rPr lang="en-US" sz="1600" dirty="0">
                <a:solidFill>
                  <a:schemeClr val="accent1"/>
                </a:solidFill>
                <a:latin typeface="American Typewriter" charset="0"/>
                <a:ea typeface="American Typewriter" charset="0"/>
                <a:cs typeface="American Typewriter" charset="0"/>
              </a:rPr>
              <a:t>H</a:t>
            </a:r>
          </a:p>
        </p:txBody>
      </p:sp>
      <p:sp>
        <p:nvSpPr>
          <p:cNvPr id="18" name="TextBox 17"/>
          <p:cNvSpPr txBox="1"/>
          <p:nvPr/>
        </p:nvSpPr>
        <p:spPr>
          <a:xfrm>
            <a:off x="1643076" y="6022154"/>
            <a:ext cx="870751" cy="338554"/>
          </a:xfrm>
          <a:prstGeom prst="rect">
            <a:avLst/>
          </a:prstGeom>
          <a:noFill/>
        </p:spPr>
        <p:txBody>
          <a:bodyPr wrap="none" rtlCol="0">
            <a:spAutoFit/>
          </a:bodyPr>
          <a:lstStyle/>
          <a:p>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TTTT</a:t>
            </a:r>
            <a:endParaRPr lang="en-US" sz="1600" dirty="0">
              <a:solidFill>
                <a:schemeClr val="accent1"/>
              </a:solidFill>
              <a:latin typeface="American Typewriter" charset="0"/>
              <a:ea typeface="American Typewriter" charset="0"/>
              <a:cs typeface="American Typewriter" charset="0"/>
            </a:endParaRPr>
          </a:p>
        </p:txBody>
      </p:sp>
      <p:sp>
        <p:nvSpPr>
          <p:cNvPr id="19" name="TextBox 18"/>
          <p:cNvSpPr txBox="1"/>
          <p:nvPr/>
        </p:nvSpPr>
        <p:spPr>
          <a:xfrm>
            <a:off x="6586538" y="6360709"/>
            <a:ext cx="1963102" cy="369332"/>
          </a:xfrm>
          <a:prstGeom prst="rect">
            <a:avLst/>
          </a:prstGeom>
          <a:noFill/>
        </p:spPr>
        <p:txBody>
          <a:bodyPr wrap="none" rtlCol="0">
            <a:spAutoFit/>
          </a:bodyPr>
          <a:lstStyle/>
          <a:p>
            <a:r>
              <a:rPr lang="en-US" dirty="0">
                <a:solidFill>
                  <a:schemeClr val="bg2">
                    <a:lumMod val="75000"/>
                  </a:schemeClr>
                </a:solidFill>
              </a:rPr>
              <a:t>Goodfellow (1938)</a:t>
            </a:r>
          </a:p>
        </p:txBody>
      </p:sp>
      <p:sp>
        <p:nvSpPr>
          <p:cNvPr id="26" name="TextBox 25"/>
          <p:cNvSpPr txBox="1"/>
          <p:nvPr/>
        </p:nvSpPr>
        <p:spPr>
          <a:xfrm>
            <a:off x="314285" y="800099"/>
            <a:ext cx="841897"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TTTTT</a:t>
            </a:r>
          </a:p>
        </p:txBody>
      </p:sp>
      <p:sp>
        <p:nvSpPr>
          <p:cNvPr id="27" name="TextBox 26"/>
          <p:cNvSpPr txBox="1"/>
          <p:nvPr/>
        </p:nvSpPr>
        <p:spPr>
          <a:xfrm>
            <a:off x="314285" y="1138653"/>
            <a:ext cx="870751"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TTTT</a:t>
            </a:r>
            <a:r>
              <a:rPr lang="en-US" sz="1600" dirty="0">
                <a:solidFill>
                  <a:schemeClr val="accent1"/>
                </a:solidFill>
                <a:latin typeface="American Typewriter" charset="0"/>
                <a:ea typeface="American Typewriter" charset="0"/>
                <a:cs typeface="American Typewriter" charset="0"/>
              </a:rPr>
              <a:t>H</a:t>
            </a:r>
            <a:endParaRPr lang="en-US" sz="1600" dirty="0">
              <a:solidFill>
                <a:srgbClr val="C00000"/>
              </a:solidFill>
              <a:latin typeface="American Typewriter" charset="0"/>
              <a:ea typeface="American Typewriter" charset="0"/>
              <a:cs typeface="American Typewriter" charset="0"/>
            </a:endParaRPr>
          </a:p>
        </p:txBody>
      </p:sp>
      <p:sp>
        <p:nvSpPr>
          <p:cNvPr id="28" name="TextBox 27"/>
          <p:cNvSpPr txBox="1"/>
          <p:nvPr/>
        </p:nvSpPr>
        <p:spPr>
          <a:xfrm>
            <a:off x="314285" y="1477207"/>
            <a:ext cx="870751"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TTT</a:t>
            </a:r>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a:t>
            </a:r>
          </a:p>
        </p:txBody>
      </p:sp>
      <p:sp>
        <p:nvSpPr>
          <p:cNvPr id="29" name="TextBox 28"/>
          <p:cNvSpPr txBox="1"/>
          <p:nvPr/>
        </p:nvSpPr>
        <p:spPr>
          <a:xfrm>
            <a:off x="314284" y="1815761"/>
            <a:ext cx="899605"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TTT</a:t>
            </a:r>
            <a:r>
              <a:rPr lang="en-US" sz="1600" dirty="0">
                <a:solidFill>
                  <a:schemeClr val="accent1"/>
                </a:solidFill>
                <a:latin typeface="American Typewriter" charset="0"/>
                <a:ea typeface="American Typewriter" charset="0"/>
                <a:cs typeface="American Typewriter" charset="0"/>
              </a:rPr>
              <a:t>HH</a:t>
            </a:r>
          </a:p>
        </p:txBody>
      </p:sp>
      <p:sp>
        <p:nvSpPr>
          <p:cNvPr id="30" name="TextBox 29"/>
          <p:cNvSpPr txBox="1"/>
          <p:nvPr/>
        </p:nvSpPr>
        <p:spPr>
          <a:xfrm>
            <a:off x="314285" y="2164855"/>
            <a:ext cx="870751"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TT</a:t>
            </a:r>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TT</a:t>
            </a:r>
          </a:p>
        </p:txBody>
      </p:sp>
      <p:sp>
        <p:nvSpPr>
          <p:cNvPr id="31" name="TextBox 30"/>
          <p:cNvSpPr txBox="1"/>
          <p:nvPr/>
        </p:nvSpPr>
        <p:spPr>
          <a:xfrm>
            <a:off x="314285" y="2517697"/>
            <a:ext cx="899605"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TT</a:t>
            </a:r>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a:t>
            </a:r>
          </a:p>
        </p:txBody>
      </p:sp>
      <p:sp>
        <p:nvSpPr>
          <p:cNvPr id="32" name="TextBox 31"/>
          <p:cNvSpPr txBox="1"/>
          <p:nvPr/>
        </p:nvSpPr>
        <p:spPr>
          <a:xfrm>
            <a:off x="314285" y="2856251"/>
            <a:ext cx="899605"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TT</a:t>
            </a:r>
            <a:r>
              <a:rPr lang="en-US" sz="1600" dirty="0">
                <a:solidFill>
                  <a:schemeClr val="accent1"/>
                </a:solidFill>
                <a:latin typeface="American Typewriter" charset="0"/>
                <a:ea typeface="American Typewriter" charset="0"/>
                <a:cs typeface="American Typewriter" charset="0"/>
              </a:rPr>
              <a:t>HH</a:t>
            </a:r>
            <a:r>
              <a:rPr lang="en-US" sz="1600" dirty="0">
                <a:solidFill>
                  <a:srgbClr val="C00000"/>
                </a:solidFill>
                <a:latin typeface="American Typewriter" charset="0"/>
                <a:ea typeface="American Typewriter" charset="0"/>
                <a:cs typeface="American Typewriter" charset="0"/>
              </a:rPr>
              <a:t>T</a:t>
            </a:r>
          </a:p>
        </p:txBody>
      </p:sp>
      <p:sp>
        <p:nvSpPr>
          <p:cNvPr id="33" name="TextBox 32"/>
          <p:cNvSpPr txBox="1"/>
          <p:nvPr/>
        </p:nvSpPr>
        <p:spPr>
          <a:xfrm>
            <a:off x="314284" y="3209093"/>
            <a:ext cx="928459"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TT</a:t>
            </a:r>
            <a:r>
              <a:rPr lang="en-US" sz="1600" dirty="0">
                <a:solidFill>
                  <a:schemeClr val="accent1"/>
                </a:solidFill>
                <a:latin typeface="American Typewriter" charset="0"/>
                <a:ea typeface="American Typewriter" charset="0"/>
                <a:cs typeface="American Typewriter" charset="0"/>
              </a:rPr>
              <a:t>HHH</a:t>
            </a:r>
          </a:p>
        </p:txBody>
      </p:sp>
      <p:sp>
        <p:nvSpPr>
          <p:cNvPr id="34" name="TextBox 33"/>
          <p:cNvSpPr txBox="1"/>
          <p:nvPr/>
        </p:nvSpPr>
        <p:spPr>
          <a:xfrm>
            <a:off x="314285" y="3556009"/>
            <a:ext cx="870751"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TTT</a:t>
            </a:r>
          </a:p>
        </p:txBody>
      </p:sp>
      <p:sp>
        <p:nvSpPr>
          <p:cNvPr id="35" name="TextBox 34"/>
          <p:cNvSpPr txBox="1"/>
          <p:nvPr/>
        </p:nvSpPr>
        <p:spPr>
          <a:xfrm>
            <a:off x="314285" y="3894563"/>
            <a:ext cx="899605"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TT</a:t>
            </a:r>
            <a:r>
              <a:rPr lang="en-US" sz="1600" dirty="0">
                <a:solidFill>
                  <a:schemeClr val="accent1"/>
                </a:solidFill>
                <a:latin typeface="American Typewriter" charset="0"/>
                <a:ea typeface="American Typewriter" charset="0"/>
                <a:cs typeface="American Typewriter" charset="0"/>
              </a:rPr>
              <a:t>H</a:t>
            </a:r>
          </a:p>
        </p:txBody>
      </p:sp>
      <p:sp>
        <p:nvSpPr>
          <p:cNvPr id="36" name="TextBox 35"/>
          <p:cNvSpPr txBox="1"/>
          <p:nvPr/>
        </p:nvSpPr>
        <p:spPr>
          <a:xfrm>
            <a:off x="314285" y="4261693"/>
            <a:ext cx="899605"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a:t>
            </a:r>
          </a:p>
        </p:txBody>
      </p:sp>
      <p:sp>
        <p:nvSpPr>
          <p:cNvPr id="37" name="TextBox 36"/>
          <p:cNvSpPr txBox="1"/>
          <p:nvPr/>
        </p:nvSpPr>
        <p:spPr>
          <a:xfrm>
            <a:off x="314284" y="4600247"/>
            <a:ext cx="928459"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a:t>
            </a:r>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HH</a:t>
            </a:r>
          </a:p>
        </p:txBody>
      </p:sp>
      <p:sp>
        <p:nvSpPr>
          <p:cNvPr id="38" name="TextBox 37"/>
          <p:cNvSpPr txBox="1"/>
          <p:nvPr/>
        </p:nvSpPr>
        <p:spPr>
          <a:xfrm>
            <a:off x="314285" y="4935053"/>
            <a:ext cx="899605"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HH</a:t>
            </a:r>
            <a:r>
              <a:rPr lang="en-US" sz="1600" dirty="0">
                <a:solidFill>
                  <a:srgbClr val="C00000"/>
                </a:solidFill>
                <a:latin typeface="American Typewriter" charset="0"/>
                <a:ea typeface="American Typewriter" charset="0"/>
                <a:cs typeface="American Typewriter" charset="0"/>
              </a:rPr>
              <a:t>TT</a:t>
            </a:r>
          </a:p>
        </p:txBody>
      </p:sp>
      <p:sp>
        <p:nvSpPr>
          <p:cNvPr id="39" name="TextBox 38"/>
          <p:cNvSpPr txBox="1"/>
          <p:nvPr/>
        </p:nvSpPr>
        <p:spPr>
          <a:xfrm>
            <a:off x="314285" y="5302183"/>
            <a:ext cx="928459"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HH</a:t>
            </a:r>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a:t>
            </a:r>
          </a:p>
        </p:txBody>
      </p:sp>
      <p:sp>
        <p:nvSpPr>
          <p:cNvPr id="40" name="TextBox 39"/>
          <p:cNvSpPr txBox="1"/>
          <p:nvPr/>
        </p:nvSpPr>
        <p:spPr>
          <a:xfrm>
            <a:off x="314285" y="5640737"/>
            <a:ext cx="928459"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HHH</a:t>
            </a:r>
            <a:r>
              <a:rPr lang="en-US" sz="1600" dirty="0">
                <a:solidFill>
                  <a:srgbClr val="C00000"/>
                </a:solidFill>
                <a:latin typeface="American Typewriter" charset="0"/>
                <a:ea typeface="American Typewriter" charset="0"/>
                <a:cs typeface="American Typewriter" charset="0"/>
              </a:rPr>
              <a:t>T</a:t>
            </a:r>
          </a:p>
        </p:txBody>
      </p:sp>
      <p:sp>
        <p:nvSpPr>
          <p:cNvPr id="41" name="TextBox 40"/>
          <p:cNvSpPr txBox="1"/>
          <p:nvPr/>
        </p:nvSpPr>
        <p:spPr>
          <a:xfrm>
            <a:off x="314284" y="6022154"/>
            <a:ext cx="957313" cy="338554"/>
          </a:xfrm>
          <a:prstGeom prst="rect">
            <a:avLst/>
          </a:prstGeom>
          <a:noFill/>
        </p:spPr>
        <p:txBody>
          <a:bodyPr wrap="none" rtlCol="0">
            <a:spAutoFit/>
          </a:bodyPr>
          <a:lstStyle/>
          <a:p>
            <a:r>
              <a:rPr lang="en-US" sz="1600" dirty="0">
                <a:solidFill>
                  <a:srgbClr val="C00000"/>
                </a:solidFill>
                <a:latin typeface="American Typewriter" charset="0"/>
                <a:ea typeface="American Typewriter" charset="0"/>
                <a:cs typeface="American Typewriter" charset="0"/>
              </a:rPr>
              <a:t>T</a:t>
            </a:r>
            <a:r>
              <a:rPr lang="en-US" sz="1600" dirty="0">
                <a:solidFill>
                  <a:schemeClr val="accent1"/>
                </a:solidFill>
                <a:latin typeface="American Typewriter" charset="0"/>
                <a:ea typeface="American Typewriter" charset="0"/>
                <a:cs typeface="American Typewriter" charset="0"/>
              </a:rPr>
              <a:t>HHHH</a:t>
            </a:r>
          </a:p>
        </p:txBody>
      </p:sp>
      <p:sp>
        <p:nvSpPr>
          <p:cNvPr id="42" name="TextBox 41"/>
          <p:cNvSpPr txBox="1"/>
          <p:nvPr/>
        </p:nvSpPr>
        <p:spPr>
          <a:xfrm>
            <a:off x="1215388" y="3212605"/>
            <a:ext cx="488385" cy="369332"/>
          </a:xfrm>
          <a:prstGeom prst="rect">
            <a:avLst/>
          </a:prstGeom>
          <a:noFill/>
        </p:spPr>
        <p:txBody>
          <a:bodyPr wrap="square" rtlCol="0">
            <a:spAutoFit/>
          </a:bodyPr>
          <a:lstStyle/>
          <a:p>
            <a:r>
              <a:rPr lang="en-US" dirty="0"/>
              <a:t>or</a:t>
            </a:r>
          </a:p>
        </p:txBody>
      </p:sp>
      <p:pic>
        <p:nvPicPr>
          <p:cNvPr id="2" name="Picture 1" descr="Histogram showing human responses. They are not at all random."/>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172400" y="2156399"/>
            <a:ext cx="6829425" cy="2573776"/>
          </a:xfrm>
          <a:prstGeom prst="rect">
            <a:avLst/>
          </a:prstGeom>
        </p:spPr>
      </p:pic>
      <p:sp>
        <p:nvSpPr>
          <p:cNvPr id="20" name="Rectangle 19">
            <a:extLst>
              <a:ext uri="{C183D7F6-B498-43B3-948B-1728B52AA6E4}">
                <adec:decorative xmlns:adec="http://schemas.microsoft.com/office/drawing/2017/decorative" val="1"/>
              </a:ext>
            </a:extLst>
          </p:cNvPr>
          <p:cNvSpPr/>
          <p:nvPr/>
        </p:nvSpPr>
        <p:spPr>
          <a:xfrm rot="5400000">
            <a:off x="2507097" y="3612797"/>
            <a:ext cx="4733807" cy="583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a:extLst>
              <a:ext uri="{C183D7F6-B498-43B3-948B-1728B52AA6E4}">
                <adec:decorative xmlns:adec="http://schemas.microsoft.com/office/drawing/2017/decorative" val="1"/>
              </a:ext>
            </a:extLst>
          </p:cNvPr>
          <p:cNvCxnSpPr/>
          <p:nvPr/>
        </p:nvCxnSpPr>
        <p:spPr>
          <a:xfrm flipH="1">
            <a:off x="4937104" y="3194805"/>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570161" y="2517697"/>
            <a:ext cx="3171825" cy="1477328"/>
          </a:xfrm>
          <a:prstGeom prst="rect">
            <a:avLst/>
          </a:prstGeom>
          <a:noFill/>
        </p:spPr>
        <p:txBody>
          <a:bodyPr wrap="square" rtlCol="0">
            <a:spAutoFit/>
          </a:bodyPr>
          <a:lstStyle/>
          <a:p>
            <a:r>
              <a:rPr lang="en-US" dirty="0"/>
              <a:t>Zenith radio data: 20,099 people calling into a radio station to test their psychic powers by predicting a random sequence of outcomes</a:t>
            </a:r>
          </a:p>
        </p:txBody>
      </p:sp>
    </p:spTree>
    <p:extLst>
      <p:ext uri="{BB962C8B-B14F-4D97-AF65-F5344CB8AC3E}">
        <p14:creationId xmlns:p14="http://schemas.microsoft.com/office/powerpoint/2010/main" val="1897603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13504" y="2190408"/>
            <a:ext cx="2037118" cy="2020282"/>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704001" y="1872303"/>
            <a:ext cx="1053034" cy="636208"/>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50833" y="2499781"/>
            <a:ext cx="1086332" cy="1347470"/>
          </a:xfrm>
          <a:prstGeom prst="rect">
            <a:avLst/>
          </a:prstGeom>
        </p:spPr>
      </p:pic>
      <p:sp>
        <p:nvSpPr>
          <p:cNvPr id="3" name="Content Placeholder 2"/>
          <p:cNvSpPr>
            <a:spLocks noGrp="1"/>
          </p:cNvSpPr>
          <p:nvPr>
            <p:ph idx="1"/>
          </p:nvPr>
        </p:nvSpPr>
        <p:spPr/>
        <p:txBody>
          <a:bodyPr/>
          <a:lstStyle/>
          <a:p>
            <a:r>
              <a:rPr lang="en-US" dirty="0"/>
              <a:t>Part 1: Navarro </a:t>
            </a:r>
          </a:p>
          <a:p>
            <a:pPr lvl="1"/>
            <a:r>
              <a:rPr lang="en-US" dirty="0"/>
              <a:t>L1: Introduction</a:t>
            </a:r>
          </a:p>
          <a:p>
            <a:pPr lvl="1"/>
            <a:r>
              <a:rPr lang="en-US" dirty="0"/>
              <a:t>L2: Attention</a:t>
            </a:r>
          </a:p>
          <a:p>
            <a:pPr lvl="1"/>
            <a:r>
              <a:rPr lang="en-US" dirty="0"/>
              <a:t>L3: Similarity</a:t>
            </a:r>
          </a:p>
          <a:p>
            <a:pPr lvl="1"/>
            <a:r>
              <a:rPr lang="en-US" dirty="0"/>
              <a:t>L4: Reasoning</a:t>
            </a:r>
          </a:p>
          <a:p>
            <a:pPr lvl="1"/>
            <a:r>
              <a:rPr lang="en-US" dirty="0"/>
              <a:t>L5: A case study</a:t>
            </a:r>
          </a:p>
          <a:p>
            <a:pPr lvl="1"/>
            <a:r>
              <a:rPr lang="en-US" dirty="0"/>
              <a:t>L6: Q&amp;A, recap, etc</a:t>
            </a:r>
          </a:p>
          <a:p>
            <a:pPr lvl="1"/>
            <a:endParaRPr lang="en-US" dirty="0"/>
          </a:p>
          <a:p>
            <a:r>
              <a:rPr lang="en-US" dirty="0"/>
              <a:t> Part 2: Taft</a:t>
            </a:r>
          </a:p>
          <a:p>
            <a:pPr lvl="1"/>
            <a:r>
              <a:rPr lang="en-US" dirty="0"/>
              <a:t>Propositional knowledge, semantics, lexical decisions, memory, etc</a:t>
            </a:r>
          </a:p>
        </p:txBody>
      </p:sp>
      <p:sp>
        <p:nvSpPr>
          <p:cNvPr id="2" name="Title 1"/>
          <p:cNvSpPr>
            <a:spLocks noGrp="1"/>
          </p:cNvSpPr>
          <p:nvPr>
            <p:ph type="title"/>
          </p:nvPr>
        </p:nvSpPr>
        <p:spPr/>
        <p:txBody>
          <a:bodyPr/>
          <a:lstStyle/>
          <a:p>
            <a:r>
              <a:rPr lang="en-US" dirty="0"/>
              <a:t>Cognitive Psychology </a:t>
            </a:r>
          </a:p>
        </p:txBody>
      </p:sp>
    </p:spTree>
    <p:extLst>
      <p:ext uri="{BB962C8B-B14F-4D97-AF65-F5344CB8AC3E}">
        <p14:creationId xmlns:p14="http://schemas.microsoft.com/office/powerpoint/2010/main" val="1698666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DD3F227-0B82-4DA2-96AB-406CC7D1F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bg1">
              <a:lumMod val="65000"/>
              <a:lumOff val="35000"/>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E80A7608-824D-4328-8DB4-885C429AF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241173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DE45AC0-2C53-5445-ABA5-3450137D7FBC}"/>
              </a:ext>
              <a:ext uri="{C183D7F6-B498-43B3-948B-1728B52AA6E4}">
                <adec:decorative xmlns:adec="http://schemas.microsoft.com/office/drawing/2017/decorative" val="1"/>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l="667" r="-2" b="-2"/>
          <a:stretch/>
        </p:blipFill>
        <p:spPr>
          <a:xfrm>
            <a:off x="20" y="10"/>
            <a:ext cx="9143980" cy="6857990"/>
          </a:xfrm>
          <a:prstGeom prst="rect">
            <a:avLst/>
          </a:prstGeom>
        </p:spPr>
      </p:pic>
      <p:sp>
        <p:nvSpPr>
          <p:cNvPr id="2" name="Title 1"/>
          <p:cNvSpPr>
            <a:spLocks noGrp="1"/>
          </p:cNvSpPr>
          <p:nvPr>
            <p:ph type="title"/>
          </p:nvPr>
        </p:nvSpPr>
        <p:spPr>
          <a:xfrm>
            <a:off x="3854196" y="988741"/>
            <a:ext cx="4686312" cy="4880518"/>
          </a:xfrm>
          <a:noFill/>
          <a:ln>
            <a:noFill/>
          </a:ln>
        </p:spPr>
        <p:txBody>
          <a:bodyPr vert="horz" wrap="square" lIns="91440" tIns="45720" rIns="91440" bIns="45720" rtlCol="0" anchor="ctr">
            <a:normAutofit/>
          </a:bodyPr>
          <a:lstStyle/>
          <a:p>
            <a:pPr algn="l"/>
            <a:r>
              <a:rPr lang="en-US" sz="5400" b="1" dirty="0"/>
              <a:t>What is cognition?</a:t>
            </a:r>
          </a:p>
        </p:txBody>
      </p:sp>
    </p:spTree>
    <p:extLst>
      <p:ext uri="{BB962C8B-B14F-4D97-AF65-F5344CB8AC3E}">
        <p14:creationId xmlns:p14="http://schemas.microsoft.com/office/powerpoint/2010/main" val="195655825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5241</TotalTime>
  <Words>1842</Words>
  <Application>Microsoft Macintosh PowerPoint</Application>
  <PresentationFormat>On-screen Show (4:3)</PresentationFormat>
  <Paragraphs>308</Paragraphs>
  <Slides>60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American Typewriter</vt:lpstr>
      <vt:lpstr>Arial</vt:lpstr>
      <vt:lpstr>Calibri</vt:lpstr>
      <vt:lpstr>Gill Sans MT</vt:lpstr>
      <vt:lpstr>Monaco</vt:lpstr>
      <vt:lpstr>Office Theme</vt:lpstr>
      <vt:lpstr>PowerPoint Presentation</vt:lpstr>
      <vt:lpstr>  Close your eyes and imagine flipping a fair coin 5 times in a row… and remember the outcomes</vt:lpstr>
      <vt:lpstr>There are 32 possible responses, each of which should be equally likely, right?</vt:lpstr>
      <vt:lpstr>Did you pick one of these?</vt:lpstr>
      <vt:lpstr>How about these?</vt:lpstr>
      <vt:lpstr>How many people picked one of these?</vt:lpstr>
      <vt:lpstr>PowerPoint Presentation</vt:lpstr>
      <vt:lpstr>Cognitive Psychology </vt:lpstr>
      <vt:lpstr>What is cognition?</vt:lpstr>
      <vt:lpstr>PowerPoint Presentation</vt:lpstr>
      <vt:lpstr>PowerPoint Presentation</vt:lpstr>
      <vt:lpstr>PowerPoint Presentation</vt:lpstr>
      <vt:lpstr>PowerPoint Presentation</vt:lpstr>
      <vt:lpstr>PowerPoint Presentation</vt:lpstr>
      <vt:lpstr>PowerPoint Presentation</vt:lpstr>
      <vt:lpstr>Historical context</vt:lpstr>
      <vt:lpstr>PowerPoint Presentation</vt:lpstr>
      <vt:lpstr>Behaviourist critique</vt:lpstr>
      <vt:lpstr>Behaviourist principles</vt:lpstr>
      <vt:lpstr>Behaviourist successes</vt:lpstr>
      <vt:lpstr>Limits of (radical) behaviourism</vt:lpstr>
      <vt:lpstr>Example – language production</vt:lpstr>
      <vt:lpstr>Example – language production</vt:lpstr>
      <vt:lpstr>Example – language production</vt:lpstr>
      <vt:lpstr>The cognitive revolution</vt:lpstr>
      <vt:lpstr>PowerPoint Presentation</vt:lpstr>
      <vt:lpstr>What kind of machine is a mind? The computational metaphor</vt:lpstr>
      <vt:lpstr>Information processing machines</vt:lpstr>
      <vt:lpstr>Empirically testable predictions?</vt:lpstr>
      <vt:lpstr>Cognitive psychology as a computationalist views it</vt:lpstr>
      <vt:lpstr>Measuring cognition?</vt:lpstr>
      <vt:lpstr>Is computation special?</vt:lpstr>
      <vt:lpstr>PowerPoint Presentation</vt:lpstr>
      <vt:lpstr>PowerPoint Presentation</vt:lpstr>
      <vt:lpstr>PowerPoint Presentation</vt:lpstr>
      <vt:lpstr>PowerPoint Presentation</vt:lpstr>
      <vt:lpstr>“Intelligent Machinery” </vt:lpstr>
      <vt:lpstr>Turing machines</vt:lpstr>
      <vt:lpstr>PowerPoint Presentation</vt:lpstr>
      <vt:lpstr>PowerPoint Presentation</vt:lpstr>
      <vt:lpstr>PowerPoint Presentation</vt:lpstr>
      <vt:lpstr>PowerPoint Presentation</vt:lpstr>
      <vt:lpstr>PowerPoint Presentation</vt:lpstr>
      <vt:lpstr>“The laptop fallacy”</vt:lpstr>
      <vt:lpstr>“The laptop fallacy”</vt:lpstr>
      <vt:lpstr>Example: learning models used by behaviourists are computational models</vt:lpstr>
      <vt:lpstr>PowerPoint Presentation</vt:lpstr>
      <vt:lpstr>PowerPoint Presentation</vt:lpstr>
      <vt:lpstr>Levels of explanation</vt:lpstr>
      <vt:lpstr>PowerPoint Presentation</vt:lpstr>
      <vt:lpstr>PowerPoint Presentation</vt:lpstr>
      <vt:lpstr>Agreement?</vt:lpstr>
      <vt:lpstr>Disagreement?</vt:lpstr>
      <vt:lpstr>Describing the tension:  Marr’s “levels of analysis”</vt:lpstr>
      <vt:lpstr>The computational level</vt:lpstr>
      <vt:lpstr>The algorithmic level</vt:lpstr>
      <vt:lpstr>The implementation level</vt:lpstr>
      <vt:lpstr>PowerPoint Presentation</vt:lpstr>
      <vt:lpstr>What have we covered?</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L2: Attention</dc:title>
  <dc:creator>Dan Navarro</dc:creator>
  <cp:lastModifiedBy>Danielle Navarro</cp:lastModifiedBy>
  <cp:revision>212</cp:revision>
  <dcterms:created xsi:type="dcterms:W3CDTF">2016-06-27T23:42:31Z</dcterms:created>
  <dcterms:modified xsi:type="dcterms:W3CDTF">2018-08-27T07:45:01Z</dcterms:modified>
</cp:coreProperties>
</file>