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340" r:id="rId4"/>
    <p:sldId id="397" r:id="rId5"/>
    <p:sldId id="341" r:id="rId6"/>
    <p:sldId id="279" r:id="rId7"/>
    <p:sldId id="264" r:id="rId8"/>
    <p:sldId id="265" r:id="rId9"/>
    <p:sldId id="266" r:id="rId10"/>
    <p:sldId id="267" r:id="rId11"/>
    <p:sldId id="273" r:id="rId12"/>
    <p:sldId id="270" r:id="rId13"/>
    <p:sldId id="263" r:id="rId14"/>
    <p:sldId id="276" r:id="rId15"/>
    <p:sldId id="274" r:id="rId16"/>
    <p:sldId id="275" r:id="rId17"/>
    <p:sldId id="277" r:id="rId18"/>
    <p:sldId id="278" r:id="rId19"/>
    <p:sldId id="291" r:id="rId20"/>
    <p:sldId id="280" r:id="rId21"/>
    <p:sldId id="281" r:id="rId22"/>
    <p:sldId id="282" r:id="rId23"/>
    <p:sldId id="283" r:id="rId24"/>
    <p:sldId id="284" r:id="rId25"/>
    <p:sldId id="285" r:id="rId26"/>
    <p:sldId id="286" r:id="rId27"/>
    <p:sldId id="287" r:id="rId28"/>
    <p:sldId id="288" r:id="rId29"/>
    <p:sldId id="290" r:id="rId30"/>
    <p:sldId id="292" r:id="rId31"/>
    <p:sldId id="296" r:id="rId32"/>
    <p:sldId id="293" r:id="rId33"/>
    <p:sldId id="294" r:id="rId34"/>
    <p:sldId id="295" r:id="rId35"/>
    <p:sldId id="297" r:id="rId36"/>
    <p:sldId id="298" r:id="rId37"/>
    <p:sldId id="299" r:id="rId38"/>
    <p:sldId id="300" r:id="rId39"/>
    <p:sldId id="335" r:id="rId40"/>
    <p:sldId id="324" r:id="rId41"/>
    <p:sldId id="323" r:id="rId42"/>
    <p:sldId id="325" r:id="rId43"/>
    <p:sldId id="326" r:id="rId44"/>
    <p:sldId id="327" r:id="rId45"/>
    <p:sldId id="310" r:id="rId46"/>
    <p:sldId id="329" r:id="rId47"/>
    <p:sldId id="328" r:id="rId48"/>
    <p:sldId id="318" r:id="rId49"/>
    <p:sldId id="330" r:id="rId50"/>
    <p:sldId id="333" r:id="rId51"/>
    <p:sldId id="332" r:id="rId52"/>
    <p:sldId id="334" r:id="rId53"/>
    <p:sldId id="336" r:id="rId54"/>
    <p:sldId id="337" r:id="rId55"/>
    <p:sldId id="338" r:id="rId56"/>
    <p:sldId id="339" r:id="rId57"/>
    <p:sldId id="342" r:id="rId58"/>
    <p:sldId id="343" r:id="rId59"/>
    <p:sldId id="331" r:id="rId60"/>
    <p:sldId id="314" r:id="rId61"/>
    <p:sldId id="315" r:id="rId62"/>
    <p:sldId id="317" r:id="rId63"/>
    <p:sldId id="316" r:id="rId64"/>
    <p:sldId id="319" r:id="rId65"/>
    <p:sldId id="320" r:id="rId66"/>
    <p:sldId id="321" r:id="rId67"/>
    <p:sldId id="322" r:id="rId68"/>
    <p:sldId id="344" r:id="rId69"/>
    <p:sldId id="345" r:id="rId70"/>
    <p:sldId id="346" r:id="rId71"/>
    <p:sldId id="347" r:id="rId72"/>
    <p:sldId id="348" r:id="rId73"/>
    <p:sldId id="349" r:id="rId74"/>
    <p:sldId id="350" r:id="rId75"/>
    <p:sldId id="351" r:id="rId76"/>
    <p:sldId id="352" r:id="rId77"/>
    <p:sldId id="353" r:id="rId78"/>
    <p:sldId id="354" r:id="rId79"/>
    <p:sldId id="355" r:id="rId80"/>
    <p:sldId id="356" r:id="rId81"/>
    <p:sldId id="357" r:id="rId82"/>
    <p:sldId id="358" r:id="rId83"/>
    <p:sldId id="359" r:id="rId84"/>
    <p:sldId id="360" r:id="rId85"/>
    <p:sldId id="361" r:id="rId86"/>
    <p:sldId id="362" r:id="rId87"/>
    <p:sldId id="363" r:id="rId88"/>
    <p:sldId id="364" r:id="rId89"/>
    <p:sldId id="365" r:id="rId90"/>
    <p:sldId id="366" r:id="rId91"/>
    <p:sldId id="367" r:id="rId92"/>
    <p:sldId id="368" r:id="rId93"/>
    <p:sldId id="369" r:id="rId94"/>
    <p:sldId id="379" r:id="rId95"/>
    <p:sldId id="380" r:id="rId96"/>
    <p:sldId id="381" r:id="rId97"/>
    <p:sldId id="382" r:id="rId98"/>
    <p:sldId id="383" r:id="rId99"/>
    <p:sldId id="384" r:id="rId100"/>
    <p:sldId id="385" r:id="rId101"/>
    <p:sldId id="386" r:id="rId102"/>
    <p:sldId id="387" r:id="rId103"/>
    <p:sldId id="388" r:id="rId104"/>
    <p:sldId id="389" r:id="rId105"/>
    <p:sldId id="390" r:id="rId106"/>
    <p:sldId id="391" r:id="rId107"/>
    <p:sldId id="392" r:id="rId108"/>
    <p:sldId id="393" r:id="rId109"/>
    <p:sldId id="394" r:id="rId110"/>
    <p:sldId id="395" r:id="rId111"/>
    <p:sldId id="396" r:id="rId112"/>
    <p:sldId id="370" r:id="rId113"/>
    <p:sldId id="371" r:id="rId114"/>
    <p:sldId id="372" r:id="rId115"/>
    <p:sldId id="373" r:id="rId116"/>
    <p:sldId id="374" r:id="rId117"/>
    <p:sldId id="375" r:id="rId118"/>
    <p:sldId id="376" r:id="rId119"/>
    <p:sldId id="377" r:id="rId1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p:restoredTop sz="86385"/>
  </p:normalViewPr>
  <p:slideViewPr>
    <p:cSldViewPr snapToGrid="0" snapToObjects="1">
      <p:cViewPr varScale="1">
        <p:scale>
          <a:sx n="69" d="100"/>
          <a:sy n="69" d="100"/>
        </p:scale>
        <p:origin x="496" y="44"/>
      </p:cViewPr>
      <p:guideLst/>
    </p:cSldViewPr>
  </p:slideViewPr>
  <p:outlineViewPr>
    <p:cViewPr>
      <p:scale>
        <a:sx n="33" d="100"/>
        <a:sy n="33" d="100"/>
      </p:scale>
      <p:origin x="0" y="-65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4400" baseline="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A32AD966-2C6D-A24C-8401-CF15B5C4955F}"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586103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2AD966-2C6D-A24C-8401-CF15B5C4955F}"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804836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2AD966-2C6D-A24C-8401-CF15B5C4955F}"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20411644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2" name="Shape 22"/>
          <p:cNvSpPr>
            <a:spLocks noGrp="1"/>
          </p:cNvSpPr>
          <p:nvPr>
            <p:ph type="title"/>
          </p:nvPr>
        </p:nvSpPr>
        <p:spPr>
          <a:prstGeom prst="rect">
            <a:avLst/>
          </a:prstGeom>
        </p:spPr>
        <p:txBody>
          <a:bodyPr/>
          <a:lstStyle/>
          <a:p>
            <a:r>
              <a:t>Title Text</a:t>
            </a:r>
          </a:p>
        </p:txBody>
      </p:sp>
      <p:sp>
        <p:nvSpPr>
          <p:cNvPr id="23" name="Shape 23"/>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 name="Shape 2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136930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7" name="Shape 37"/>
          <p:cNvSpPr>
            <a:spLocks noGrp="1"/>
          </p:cNvSpPr>
          <p:nvPr>
            <p:ph type="title"/>
          </p:nvPr>
        </p:nvSpPr>
        <p:spPr>
          <a:xfrm>
            <a:off x="892969" y="2089547"/>
            <a:ext cx="7358063" cy="2678906"/>
          </a:xfrm>
          <a:prstGeom prst="rect">
            <a:avLst/>
          </a:prstGeom>
        </p:spPr>
        <p:txBody>
          <a:bodyPr/>
          <a:lstStyle/>
          <a:p>
            <a:r>
              <a:t>Title Text</a:t>
            </a:r>
          </a:p>
        </p:txBody>
      </p:sp>
      <p:sp>
        <p:nvSpPr>
          <p:cNvPr id="38" name="Shape 3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1753048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2AD966-2C6D-A24C-8401-CF15B5C4955F}"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924627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Date Placeholder 2"/>
          <p:cNvSpPr>
            <a:spLocks noGrp="1"/>
          </p:cNvSpPr>
          <p:nvPr>
            <p:ph type="dt" sz="half" idx="10"/>
          </p:nvPr>
        </p:nvSpPr>
        <p:spPr/>
        <p:txBody>
          <a:bodyPr/>
          <a:lstStyle/>
          <a:p>
            <a:fld id="{A32AD966-2C6D-A24C-8401-CF15B5C4955F}" type="datetimeFigureOut">
              <a:rPr lang="en-US" smtClean="0"/>
              <a:t>2/20/2019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626689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2AD966-2C6D-A24C-8401-CF15B5C4955F}"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026000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2AD966-2C6D-A24C-8401-CF15B5C4955F}"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838705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2AD966-2C6D-A24C-8401-CF15B5C4955F}" type="datetimeFigureOut">
              <a:rPr lang="en-US" smtClean="0"/>
              <a:t>2/20/2019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839507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2AD966-2C6D-A24C-8401-CF15B5C4955F}" type="datetimeFigureOut">
              <a:rPr lang="en-US" smtClean="0"/>
              <a:t>2/20/2019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503092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AD966-2C6D-A24C-8401-CF15B5C4955F}"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618381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AD966-2C6D-A24C-8401-CF15B5C4955F}"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4CF2B-FE66-094C-BE46-BD9ECF03E27A}" type="slidenum">
              <a:rPr lang="en-US" smtClean="0"/>
              <a:t>‹#›</a:t>
            </a:fld>
            <a:endParaRPr lang="en-US"/>
          </a:p>
        </p:txBody>
      </p:sp>
    </p:spTree>
    <p:extLst>
      <p:ext uri="{BB962C8B-B14F-4D97-AF65-F5344CB8AC3E}">
        <p14:creationId xmlns:p14="http://schemas.microsoft.com/office/powerpoint/2010/main" val="112871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84188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536192"/>
            <a:ext cx="7886700" cy="4640771"/>
          </a:xfrm>
          <a:prstGeom prst="rect">
            <a:avLst/>
          </a:prstGeom>
        </p:spPr>
        <p:txBody>
          <a:bodyPr vert="horz" lIns="91440" tIns="45720" rIns="91440" bIns="45720" rtlCol="0">
            <a:normAutofit/>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2AD966-2C6D-A24C-8401-CF15B5C4955F}" type="datetimeFigureOut">
              <a:rPr lang="en-US" smtClean="0"/>
              <a:t>2/20/2019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84CF2B-FE66-094C-BE46-BD9ECF03E27A}" type="slidenum">
              <a:rPr lang="en-US" smtClean="0"/>
              <a:t>‹#›</a:t>
            </a:fld>
            <a:endParaRPr lang="en-US"/>
          </a:p>
        </p:txBody>
      </p:sp>
    </p:spTree>
    <p:extLst>
      <p:ext uri="{BB962C8B-B14F-4D97-AF65-F5344CB8AC3E}">
        <p14:creationId xmlns:p14="http://schemas.microsoft.com/office/powerpoint/2010/main" val="949960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3" r:id="rId4"/>
    <p:sldLayoutId id="2147483664" r:id="rId5"/>
    <p:sldLayoutId id="2147483665"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00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155.pn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7.emf"/><Relationship Id="rId1" Type="http://schemas.openxmlformats.org/officeDocument/2006/relationships/slideLayout" Target="../slideLayouts/slideLayout3.xml"/><Relationship Id="rId4" Type="http://schemas.openxmlformats.org/officeDocument/2006/relationships/image" Target="../media/image156.tiff"/></Relationships>
</file>

<file path=ppt/slides/_rels/slide102.xml.rels><?xml version="1.0" encoding="UTF-8" standalone="yes"?>
<Relationships xmlns="http://schemas.openxmlformats.org/package/2006/relationships"><Relationship Id="rId3" Type="http://schemas.openxmlformats.org/officeDocument/2006/relationships/image" Target="../media/image156.tiff"/><Relationship Id="rId2" Type="http://schemas.openxmlformats.org/officeDocument/2006/relationships/image" Target="../media/image157.emf"/><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60.tiff"/><Relationship Id="rId4" Type="http://schemas.openxmlformats.org/officeDocument/2006/relationships/image" Target="../media/image159.png"/></Relationships>
</file>

<file path=ppt/slides/_rels/slide104.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162.tiff"/><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64.tiff"/><Relationship Id="rId2" Type="http://schemas.openxmlformats.org/officeDocument/2006/relationships/image" Target="../media/image163.tiff"/><Relationship Id="rId1" Type="http://schemas.openxmlformats.org/officeDocument/2006/relationships/slideLayout" Target="../slideLayouts/slideLayout3.xml"/><Relationship Id="rId6" Type="http://schemas.openxmlformats.org/officeDocument/2006/relationships/image" Target="../media/image167.tiff"/><Relationship Id="rId5" Type="http://schemas.openxmlformats.org/officeDocument/2006/relationships/image" Target="../media/image166.tiff"/><Relationship Id="rId4" Type="http://schemas.openxmlformats.org/officeDocument/2006/relationships/image" Target="../media/image165.tiff"/></Relationships>
</file>

<file path=ppt/slides/_rels/slide107.xml.rels><?xml version="1.0" encoding="UTF-8" standalone="yes"?>
<Relationships xmlns="http://schemas.openxmlformats.org/package/2006/relationships"><Relationship Id="rId3" Type="http://schemas.openxmlformats.org/officeDocument/2006/relationships/image" Target="../media/image164.tiff"/><Relationship Id="rId2" Type="http://schemas.openxmlformats.org/officeDocument/2006/relationships/image" Target="../media/image163.tiff"/><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3.xml"/><Relationship Id="rId4" Type="http://schemas.openxmlformats.org/officeDocument/2006/relationships/image" Target="../media/image170.emf"/></Relationships>
</file>

<file path=ppt/slides/_rels/slide109.xml.rels><?xml version="1.0" encoding="UTF-8" standalone="yes"?>
<Relationships xmlns="http://schemas.openxmlformats.org/package/2006/relationships"><Relationship Id="rId2" Type="http://schemas.openxmlformats.org/officeDocument/2006/relationships/image" Target="../media/image171.tif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10.xml.rels><?xml version="1.0" encoding="UTF-8" standalone="yes"?>
<Relationships xmlns="http://schemas.openxmlformats.org/package/2006/relationships"><Relationship Id="rId3" Type="http://schemas.openxmlformats.org/officeDocument/2006/relationships/image" Target="../media/image171.tiff"/><Relationship Id="rId2" Type="http://schemas.openxmlformats.org/officeDocument/2006/relationships/image" Target="../media/image163.tiff"/><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164.tiff"/><Relationship Id="rId2" Type="http://schemas.openxmlformats.org/officeDocument/2006/relationships/image" Target="../media/image171.tiff"/><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72.emf"/><Relationship Id="rId1" Type="http://schemas.openxmlformats.org/officeDocument/2006/relationships/slideLayout" Target="../slideLayouts/slideLayout3.xml"/><Relationship Id="rId5" Type="http://schemas.openxmlformats.org/officeDocument/2006/relationships/image" Target="../media/image175.tiff"/><Relationship Id="rId4" Type="http://schemas.openxmlformats.org/officeDocument/2006/relationships/image" Target="../media/image174.jpeg"/></Relationships>
</file>

<file path=ppt/slides/_rels/slide113.xml.rels><?xml version="1.0" encoding="UTF-8" standalone="yes"?>
<Relationships xmlns="http://schemas.openxmlformats.org/package/2006/relationships"><Relationship Id="rId3" Type="http://schemas.openxmlformats.org/officeDocument/2006/relationships/image" Target="../media/image164.tiff"/><Relationship Id="rId2" Type="http://schemas.openxmlformats.org/officeDocument/2006/relationships/image" Target="../media/image176.emf"/><Relationship Id="rId1" Type="http://schemas.openxmlformats.org/officeDocument/2006/relationships/slideLayout" Target="../slideLayouts/slideLayout3.xml"/><Relationship Id="rId4" Type="http://schemas.openxmlformats.org/officeDocument/2006/relationships/image" Target="../media/image171.tiff"/></Relationships>
</file>

<file path=ppt/slides/_rels/slide114.xml.rels><?xml version="1.0" encoding="UTF-8" standalone="yes"?>
<Relationships xmlns="http://schemas.openxmlformats.org/package/2006/relationships"><Relationship Id="rId3" Type="http://schemas.openxmlformats.org/officeDocument/2006/relationships/image" Target="../media/image178.jpeg"/><Relationship Id="rId7" Type="http://schemas.openxmlformats.org/officeDocument/2006/relationships/image" Target="../media/image7.png"/><Relationship Id="rId2" Type="http://schemas.openxmlformats.org/officeDocument/2006/relationships/image" Target="../media/image177.jpeg"/><Relationship Id="rId1" Type="http://schemas.openxmlformats.org/officeDocument/2006/relationships/slideLayout" Target="../slideLayouts/slideLayout3.xml"/><Relationship Id="rId6" Type="http://schemas.openxmlformats.org/officeDocument/2006/relationships/image" Target="../media/image181.tiff"/><Relationship Id="rId5" Type="http://schemas.openxmlformats.org/officeDocument/2006/relationships/image" Target="../media/image180.jpeg"/><Relationship Id="rId4" Type="http://schemas.openxmlformats.org/officeDocument/2006/relationships/image" Target="../media/image179.jpeg"/></Relationships>
</file>

<file path=ppt/slides/_rels/slide115.xml.rels><?xml version="1.0" encoding="UTF-8" standalone="yes"?>
<Relationships xmlns="http://schemas.openxmlformats.org/package/2006/relationships"><Relationship Id="rId3" Type="http://schemas.openxmlformats.org/officeDocument/2006/relationships/image" Target="../media/image178.jpeg"/><Relationship Id="rId7" Type="http://schemas.openxmlformats.org/officeDocument/2006/relationships/image" Target="../media/image7.png"/><Relationship Id="rId2" Type="http://schemas.openxmlformats.org/officeDocument/2006/relationships/image" Target="../media/image177.jpeg"/><Relationship Id="rId1" Type="http://schemas.openxmlformats.org/officeDocument/2006/relationships/slideLayout" Target="../slideLayouts/slideLayout3.xml"/><Relationship Id="rId6" Type="http://schemas.openxmlformats.org/officeDocument/2006/relationships/image" Target="../media/image181.tiff"/><Relationship Id="rId5" Type="http://schemas.openxmlformats.org/officeDocument/2006/relationships/image" Target="../media/image180.jpeg"/><Relationship Id="rId4" Type="http://schemas.openxmlformats.org/officeDocument/2006/relationships/image" Target="../media/image179.jpeg"/></Relationships>
</file>

<file path=ppt/slides/_rels/slide116.xml.rels><?xml version="1.0" encoding="UTF-8" standalone="yes"?>
<Relationships xmlns="http://schemas.openxmlformats.org/package/2006/relationships"><Relationship Id="rId8" Type="http://schemas.openxmlformats.org/officeDocument/2006/relationships/image" Target="../media/image171.tiff"/><Relationship Id="rId3" Type="http://schemas.openxmlformats.org/officeDocument/2006/relationships/image" Target="../media/image178.jpeg"/><Relationship Id="rId7" Type="http://schemas.openxmlformats.org/officeDocument/2006/relationships/image" Target="../media/image7.png"/><Relationship Id="rId2" Type="http://schemas.openxmlformats.org/officeDocument/2006/relationships/image" Target="../media/image177.jpeg"/><Relationship Id="rId1" Type="http://schemas.openxmlformats.org/officeDocument/2006/relationships/slideLayout" Target="../slideLayouts/slideLayout3.xml"/><Relationship Id="rId6" Type="http://schemas.openxmlformats.org/officeDocument/2006/relationships/image" Target="../media/image181.tiff"/><Relationship Id="rId5" Type="http://schemas.openxmlformats.org/officeDocument/2006/relationships/image" Target="../media/image180.jpeg"/><Relationship Id="rId4" Type="http://schemas.openxmlformats.org/officeDocument/2006/relationships/image" Target="../media/image179.jpeg"/></Relationships>
</file>

<file path=ppt/slides/_rels/slide117.xml.rels><?xml version="1.0" encoding="UTF-8" standalone="yes"?>
<Relationships xmlns="http://schemas.openxmlformats.org/package/2006/relationships"><Relationship Id="rId8" Type="http://schemas.openxmlformats.org/officeDocument/2006/relationships/image" Target="../media/image171.tiff"/><Relationship Id="rId3" Type="http://schemas.openxmlformats.org/officeDocument/2006/relationships/image" Target="../media/image178.jpeg"/><Relationship Id="rId7" Type="http://schemas.openxmlformats.org/officeDocument/2006/relationships/image" Target="../media/image7.png"/><Relationship Id="rId2" Type="http://schemas.openxmlformats.org/officeDocument/2006/relationships/image" Target="../media/image177.jpeg"/><Relationship Id="rId1" Type="http://schemas.openxmlformats.org/officeDocument/2006/relationships/slideLayout" Target="../slideLayouts/slideLayout3.xml"/><Relationship Id="rId6" Type="http://schemas.openxmlformats.org/officeDocument/2006/relationships/image" Target="../media/image181.tiff"/><Relationship Id="rId5" Type="http://schemas.openxmlformats.org/officeDocument/2006/relationships/image" Target="../media/image180.jpeg"/><Relationship Id="rId4" Type="http://schemas.openxmlformats.org/officeDocument/2006/relationships/image" Target="../media/image179.jpeg"/><Relationship Id="rId9" Type="http://schemas.openxmlformats.org/officeDocument/2006/relationships/image" Target="../media/image157.emf"/></Relationships>
</file>

<file path=ppt/slides/_rels/slide118.xml.rels><?xml version="1.0" encoding="UTF-8" standalone="yes"?>
<Relationships xmlns="http://schemas.openxmlformats.org/package/2006/relationships"><Relationship Id="rId8" Type="http://schemas.openxmlformats.org/officeDocument/2006/relationships/image" Target="../media/image171.tiff"/><Relationship Id="rId3" Type="http://schemas.openxmlformats.org/officeDocument/2006/relationships/image" Target="../media/image178.jpeg"/><Relationship Id="rId7" Type="http://schemas.openxmlformats.org/officeDocument/2006/relationships/image" Target="../media/image7.png"/><Relationship Id="rId2" Type="http://schemas.openxmlformats.org/officeDocument/2006/relationships/image" Target="../media/image177.jpeg"/><Relationship Id="rId1" Type="http://schemas.openxmlformats.org/officeDocument/2006/relationships/slideLayout" Target="../slideLayouts/slideLayout3.xml"/><Relationship Id="rId6" Type="http://schemas.openxmlformats.org/officeDocument/2006/relationships/image" Target="../media/image181.tiff"/><Relationship Id="rId5" Type="http://schemas.openxmlformats.org/officeDocument/2006/relationships/image" Target="../media/image180.jpeg"/><Relationship Id="rId4" Type="http://schemas.openxmlformats.org/officeDocument/2006/relationships/image" Target="../media/image179.jpeg"/><Relationship Id="rId9" Type="http://schemas.openxmlformats.org/officeDocument/2006/relationships/image" Target="../media/image182.png"/></Relationships>
</file>

<file path=ppt/slides/_rels/slide1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tif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Layout" Target="../slideLayouts/slideLayout3.xml"/><Relationship Id="rId4" Type="http://schemas.openxmlformats.org/officeDocument/2006/relationships/image" Target="../media/image27.tiff"/></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hyperlink" Target="https://psyr.or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10" Type="http://schemas.openxmlformats.org/officeDocument/2006/relationships/image" Target="../media/image48.png"/><Relationship Id="rId4" Type="http://schemas.openxmlformats.org/officeDocument/2006/relationships/image" Target="../media/image51.jpeg"/><Relationship Id="rId9"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3.tif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67.jpeg"/></Relationships>
</file>

<file path=ppt/slides/_rels/slide5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png"/></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5.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9.png"/><Relationship Id="rId4" Type="http://schemas.openxmlformats.org/officeDocument/2006/relationships/image" Target="../media/image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76.tiff"/><Relationship Id="rId1" Type="http://schemas.openxmlformats.org/officeDocument/2006/relationships/slideLayout" Target="../slideLayouts/slideLayout3.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6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tiff"/><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tiff"/><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tiff"/><Relationship Id="rId1" Type="http://schemas.openxmlformats.org/officeDocument/2006/relationships/slideLayout" Target="../slideLayouts/slideLayout3.xml"/><Relationship Id="rId5" Type="http://schemas.openxmlformats.org/officeDocument/2006/relationships/image" Target="../media/image96.png"/><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1.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2.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3.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4.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5.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6.xml.rels><?xml version="1.0" encoding="UTF-8" standalone="yes"?>
<Relationships xmlns="http://schemas.openxmlformats.org/package/2006/relationships"><Relationship Id="rId8" Type="http://schemas.openxmlformats.org/officeDocument/2006/relationships/image" Target="../media/image114.emf"/><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image" Target="../media/image115.emf"/></Relationships>
</file>

<file path=ppt/slides/_rels/slide77.xml.rels><?xml version="1.0" encoding="UTF-8" standalone="yes"?>
<Relationships xmlns="http://schemas.openxmlformats.org/package/2006/relationships"><Relationship Id="rId8" Type="http://schemas.openxmlformats.org/officeDocument/2006/relationships/image" Target="../media/image116.emf"/><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8.xml.rels><?xml version="1.0" encoding="UTF-8" standalone="yes"?>
<Relationships xmlns="http://schemas.openxmlformats.org/package/2006/relationships"><Relationship Id="rId8" Type="http://schemas.openxmlformats.org/officeDocument/2006/relationships/image" Target="../media/image117.emf"/><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79.xml.rels><?xml version="1.0" encoding="UTF-8" standalone="yes"?>
<Relationships xmlns="http://schemas.openxmlformats.org/package/2006/relationships"><Relationship Id="rId8" Type="http://schemas.openxmlformats.org/officeDocument/2006/relationships/image" Target="../media/image118.emf"/><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 Id="rId9" Type="http://schemas.openxmlformats.org/officeDocument/2006/relationships/image" Target="../media/image119.emf"/></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8" Type="http://schemas.openxmlformats.org/officeDocument/2006/relationships/image" Target="../media/image120.emf"/><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81.xml.rels><?xml version="1.0" encoding="UTF-8" standalone="yes"?>
<Relationships xmlns="http://schemas.openxmlformats.org/package/2006/relationships"><Relationship Id="rId8" Type="http://schemas.openxmlformats.org/officeDocument/2006/relationships/image" Target="../media/image121.emf"/><Relationship Id="rId3" Type="http://schemas.openxmlformats.org/officeDocument/2006/relationships/image" Target="../media/image107.png"/><Relationship Id="rId7" Type="http://schemas.openxmlformats.org/officeDocument/2006/relationships/image" Target="../media/image112.png"/><Relationship Id="rId2"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82.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image" Target="../media/image122.emf"/><Relationship Id="rId1" Type="http://schemas.openxmlformats.org/officeDocument/2006/relationships/slideLayout" Target="../slideLayouts/slideLayout7.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5" Type="http://schemas.openxmlformats.org/officeDocument/2006/relationships/image" Target="../media/image13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png"/></Relationships>
</file>

<file path=ppt/slides/_rels/slide83.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41.png"/><Relationship Id="rId18" Type="http://schemas.openxmlformats.org/officeDocument/2006/relationships/image" Target="../media/image146.png"/><Relationship Id="rId3" Type="http://schemas.openxmlformats.org/officeDocument/2006/relationships/image" Target="../media/image137.png"/><Relationship Id="rId7" Type="http://schemas.openxmlformats.org/officeDocument/2006/relationships/image" Target="../media/image128.png"/><Relationship Id="rId12" Type="http://schemas.openxmlformats.org/officeDocument/2006/relationships/image" Target="../media/image140.emf"/><Relationship Id="rId17" Type="http://schemas.openxmlformats.org/officeDocument/2006/relationships/image" Target="../media/image145.png"/><Relationship Id="rId2" Type="http://schemas.openxmlformats.org/officeDocument/2006/relationships/image" Target="../media/image136.png"/><Relationship Id="rId16" Type="http://schemas.openxmlformats.org/officeDocument/2006/relationships/image" Target="../media/image144.png"/><Relationship Id="rId1" Type="http://schemas.openxmlformats.org/officeDocument/2006/relationships/slideLayout" Target="../slideLayouts/slideLayout7.xml"/><Relationship Id="rId6" Type="http://schemas.openxmlformats.org/officeDocument/2006/relationships/image" Target="../media/image127.png"/><Relationship Id="rId11" Type="http://schemas.openxmlformats.org/officeDocument/2006/relationships/image" Target="../media/image126.png"/><Relationship Id="rId5" Type="http://schemas.openxmlformats.org/officeDocument/2006/relationships/image" Target="../media/image139.png"/><Relationship Id="rId15" Type="http://schemas.openxmlformats.org/officeDocument/2006/relationships/image" Target="../media/image143.png"/><Relationship Id="rId10" Type="http://schemas.openxmlformats.org/officeDocument/2006/relationships/image" Target="../media/image125.png"/><Relationship Id="rId19" Type="http://schemas.openxmlformats.org/officeDocument/2006/relationships/image" Target="../media/image147.png"/><Relationship Id="rId4" Type="http://schemas.openxmlformats.org/officeDocument/2006/relationships/image" Target="../media/image138.png"/><Relationship Id="rId9" Type="http://schemas.openxmlformats.org/officeDocument/2006/relationships/image" Target="../media/image124.png"/><Relationship Id="rId14" Type="http://schemas.openxmlformats.org/officeDocument/2006/relationships/image" Target="../media/image14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image" Target="../media/image122.emf"/><Relationship Id="rId1" Type="http://schemas.openxmlformats.org/officeDocument/2006/relationships/slideLayout" Target="../slideLayouts/slideLayout7.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5" Type="http://schemas.openxmlformats.org/officeDocument/2006/relationships/image" Target="../media/image13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png"/></Relationships>
</file>

<file path=ppt/slides/_rels/slide86.xml.rels><?xml version="1.0" encoding="UTF-8" standalone="yes"?>
<Relationships xmlns="http://schemas.openxmlformats.org/package/2006/relationships"><Relationship Id="rId8" Type="http://schemas.openxmlformats.org/officeDocument/2006/relationships/image" Target="../media/image148.emf"/><Relationship Id="rId13" Type="http://schemas.openxmlformats.org/officeDocument/2006/relationships/image" Target="../media/image133.png"/><Relationship Id="rId3" Type="http://schemas.openxmlformats.org/officeDocument/2006/relationships/image" Target="../media/image124.png"/><Relationship Id="rId7" Type="http://schemas.openxmlformats.org/officeDocument/2006/relationships/image" Target="../media/image128.png"/><Relationship Id="rId12" Type="http://schemas.openxmlformats.org/officeDocument/2006/relationships/image" Target="../media/image132.pn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27.png"/><Relationship Id="rId11" Type="http://schemas.openxmlformats.org/officeDocument/2006/relationships/image" Target="../media/image131.png"/><Relationship Id="rId5" Type="http://schemas.openxmlformats.org/officeDocument/2006/relationships/image" Target="../media/image126.png"/><Relationship Id="rId10" Type="http://schemas.openxmlformats.org/officeDocument/2006/relationships/image" Target="../media/image130.png"/><Relationship Id="rId4" Type="http://schemas.openxmlformats.org/officeDocument/2006/relationships/image" Target="../media/image125.png"/><Relationship Id="rId9" Type="http://schemas.openxmlformats.org/officeDocument/2006/relationships/image" Target="../media/image149.png"/><Relationship Id="rId14" Type="http://schemas.openxmlformats.org/officeDocument/2006/relationships/image" Target="../media/image134.png"/></Relationships>
</file>

<file path=ppt/slides/_rels/slide87.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image" Target="../media/image148.emf"/><Relationship Id="rId1" Type="http://schemas.openxmlformats.org/officeDocument/2006/relationships/slideLayout" Target="../slideLayouts/slideLayout7.xml"/><Relationship Id="rId4" Type="http://schemas.openxmlformats.org/officeDocument/2006/relationships/image" Target="../media/image150.emf"/></Relationships>
</file>

<file path=ppt/slides/_rels/slide88.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image" Target="../media/image148.emf"/><Relationship Id="rId1" Type="http://schemas.openxmlformats.org/officeDocument/2006/relationships/slideLayout" Target="../slideLayouts/slideLayout7.xml"/><Relationship Id="rId5" Type="http://schemas.openxmlformats.org/officeDocument/2006/relationships/image" Target="../media/image151.emf"/><Relationship Id="rId4" Type="http://schemas.openxmlformats.org/officeDocument/2006/relationships/image" Target="../media/image150.emf"/></Relationships>
</file>

<file path=ppt/slides/_rels/slide89.xml.rels><?xml version="1.0" encoding="UTF-8" standalone="yes"?>
<Relationships xmlns="http://schemas.openxmlformats.org/package/2006/relationships"><Relationship Id="rId3" Type="http://schemas.openxmlformats.org/officeDocument/2006/relationships/image" Target="../media/image152.tiff"/><Relationship Id="rId2" Type="http://schemas.openxmlformats.org/officeDocument/2006/relationships/image" Target="../media/image151.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49.png"/><Relationship Id="rId7" Type="http://schemas.openxmlformats.org/officeDocument/2006/relationships/image" Target="../media/image133.png"/><Relationship Id="rId2" Type="http://schemas.openxmlformats.org/officeDocument/2006/relationships/image" Target="../media/image151.emf"/><Relationship Id="rId1" Type="http://schemas.openxmlformats.org/officeDocument/2006/relationships/slideLayout" Target="../slideLayouts/slideLayout7.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91.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25.png"/><Relationship Id="rId3" Type="http://schemas.openxmlformats.org/officeDocument/2006/relationships/image" Target="../media/image149.png"/><Relationship Id="rId7" Type="http://schemas.openxmlformats.org/officeDocument/2006/relationships/image" Target="../media/image133.png"/><Relationship Id="rId12" Type="http://schemas.openxmlformats.org/officeDocument/2006/relationships/image" Target="../media/image126.png"/><Relationship Id="rId2" Type="http://schemas.openxmlformats.org/officeDocument/2006/relationships/image" Target="../media/image151.emf"/><Relationship Id="rId1" Type="http://schemas.openxmlformats.org/officeDocument/2006/relationships/slideLayout" Target="../slideLayouts/slideLayout7.xml"/><Relationship Id="rId6" Type="http://schemas.openxmlformats.org/officeDocument/2006/relationships/image" Target="../media/image132.png"/><Relationship Id="rId11" Type="http://schemas.openxmlformats.org/officeDocument/2006/relationships/image" Target="../media/image123.png"/><Relationship Id="rId5" Type="http://schemas.openxmlformats.org/officeDocument/2006/relationships/image" Target="../media/image131.png"/><Relationship Id="rId10" Type="http://schemas.openxmlformats.org/officeDocument/2006/relationships/image" Target="../media/image128.png"/><Relationship Id="rId4" Type="http://schemas.openxmlformats.org/officeDocument/2006/relationships/image" Target="../media/image130.png"/><Relationship Id="rId9" Type="http://schemas.openxmlformats.org/officeDocument/2006/relationships/image" Target="../media/image127.png"/><Relationship Id="rId14" Type="http://schemas.openxmlformats.org/officeDocument/2006/relationships/image" Target="../media/image124.png"/></Relationships>
</file>

<file path=ppt/slides/_rels/slide92.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25.png"/><Relationship Id="rId3" Type="http://schemas.openxmlformats.org/officeDocument/2006/relationships/image" Target="../media/image149.png"/><Relationship Id="rId7" Type="http://schemas.openxmlformats.org/officeDocument/2006/relationships/image" Target="../media/image133.png"/><Relationship Id="rId12" Type="http://schemas.openxmlformats.org/officeDocument/2006/relationships/image" Target="../media/image126.png"/><Relationship Id="rId2" Type="http://schemas.openxmlformats.org/officeDocument/2006/relationships/image" Target="../media/image151.emf"/><Relationship Id="rId1" Type="http://schemas.openxmlformats.org/officeDocument/2006/relationships/slideLayout" Target="../slideLayouts/slideLayout7.xml"/><Relationship Id="rId6" Type="http://schemas.openxmlformats.org/officeDocument/2006/relationships/image" Target="../media/image132.png"/><Relationship Id="rId11" Type="http://schemas.openxmlformats.org/officeDocument/2006/relationships/image" Target="../media/image123.png"/><Relationship Id="rId5" Type="http://schemas.openxmlformats.org/officeDocument/2006/relationships/image" Target="../media/image131.png"/><Relationship Id="rId10" Type="http://schemas.openxmlformats.org/officeDocument/2006/relationships/image" Target="../media/image128.png"/><Relationship Id="rId4" Type="http://schemas.openxmlformats.org/officeDocument/2006/relationships/image" Target="../media/image130.png"/><Relationship Id="rId9" Type="http://schemas.openxmlformats.org/officeDocument/2006/relationships/image" Target="../media/image127.png"/><Relationship Id="rId14" Type="http://schemas.openxmlformats.org/officeDocument/2006/relationships/image" Target="../media/image124.png"/></Relationships>
</file>

<file path=ppt/slides/_rels/slide93.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23.png"/><Relationship Id="rId3" Type="http://schemas.openxmlformats.org/officeDocument/2006/relationships/image" Target="../media/image130.png"/><Relationship Id="rId7" Type="http://schemas.openxmlformats.org/officeDocument/2006/relationships/image" Target="../media/image133.png"/><Relationship Id="rId12" Type="http://schemas.openxmlformats.org/officeDocument/2006/relationships/image" Target="../media/image128.png"/><Relationship Id="rId2" Type="http://schemas.openxmlformats.org/officeDocument/2006/relationships/image" Target="../media/image151.emf"/><Relationship Id="rId16" Type="http://schemas.openxmlformats.org/officeDocument/2006/relationships/image" Target="../media/image124.png"/><Relationship Id="rId1" Type="http://schemas.openxmlformats.org/officeDocument/2006/relationships/slideLayout" Target="../slideLayouts/slideLayout7.xml"/><Relationship Id="rId6" Type="http://schemas.openxmlformats.org/officeDocument/2006/relationships/image" Target="../media/image135.png"/><Relationship Id="rId11" Type="http://schemas.openxmlformats.org/officeDocument/2006/relationships/image" Target="../media/image127.png"/><Relationship Id="rId5" Type="http://schemas.openxmlformats.org/officeDocument/2006/relationships/image" Target="../media/image131.png"/><Relationship Id="rId15" Type="http://schemas.openxmlformats.org/officeDocument/2006/relationships/image" Target="../media/image125.png"/><Relationship Id="rId10" Type="http://schemas.openxmlformats.org/officeDocument/2006/relationships/image" Target="../media/image132.png"/><Relationship Id="rId4" Type="http://schemas.openxmlformats.org/officeDocument/2006/relationships/image" Target="../media/image129.png"/><Relationship Id="rId9" Type="http://schemas.openxmlformats.org/officeDocument/2006/relationships/image" Target="../media/image149.png"/><Relationship Id="rId14" Type="http://schemas.openxmlformats.org/officeDocument/2006/relationships/image" Target="../media/image126.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151.em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1.emf"/><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54.tiff"/><Relationship Id="rId2" Type="http://schemas.openxmlformats.org/officeDocument/2006/relationships/image" Target="../media/image153.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54.tiff"/><Relationship Id="rId2" Type="http://schemas.openxmlformats.org/officeDocument/2006/relationships/image" Target="../media/image15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9.xml.rels><?xml version="1.0" encoding="UTF-8" standalone="yes"?>
<Relationships xmlns="http://schemas.openxmlformats.org/package/2006/relationships"><Relationship Id="rId3" Type="http://schemas.openxmlformats.org/officeDocument/2006/relationships/image" Target="../media/image156.tiff"/><Relationship Id="rId2" Type="http://schemas.openxmlformats.org/officeDocument/2006/relationships/image" Target="../media/image155.png"/><Relationship Id="rId1" Type="http://schemas.openxmlformats.org/officeDocument/2006/relationships/slideLayout" Target="../slideLayouts/slideLayout3.xml"/><Relationship Id="rId4" Type="http://schemas.openxmlformats.org/officeDocument/2006/relationships/image" Target="../media/image15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53086"/>
            <a:ext cx="7772400" cy="1329435"/>
          </a:xfrm>
        </p:spPr>
        <p:txBody>
          <a:bodyPr>
            <a:normAutofit/>
          </a:bodyPr>
          <a:lstStyle/>
          <a:p>
            <a:r>
              <a:rPr lang="en-US" dirty="0"/>
              <a:t>Minds and machines</a:t>
            </a:r>
            <a:endParaRPr lang="en-US" sz="2800" dirty="0"/>
          </a:p>
        </p:txBody>
      </p:sp>
      <p:sp>
        <p:nvSpPr>
          <p:cNvPr id="3" name="Subtitle 2"/>
          <p:cNvSpPr>
            <a:spLocks noGrp="1"/>
          </p:cNvSpPr>
          <p:nvPr>
            <p:ph type="subTitle" idx="1"/>
          </p:nvPr>
        </p:nvSpPr>
        <p:spPr>
          <a:xfrm>
            <a:off x="1263650" y="4882612"/>
            <a:ext cx="6858000" cy="576262"/>
          </a:xfrm>
        </p:spPr>
        <p:txBody>
          <a:bodyPr>
            <a:normAutofit/>
          </a:bodyPr>
          <a:lstStyle/>
          <a:p>
            <a:r>
              <a:rPr lang="en-US" sz="2800" dirty="0" smtClean="0"/>
              <a:t>Danielle </a:t>
            </a:r>
            <a:r>
              <a:rPr lang="en-US" sz="2800" dirty="0"/>
              <a:t>Navarro</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70544" y="2798019"/>
            <a:ext cx="2419927" cy="1462039"/>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2650" y="2625050"/>
            <a:ext cx="2385435" cy="1778406"/>
          </a:xfrm>
          <a:prstGeom prst="rect">
            <a:avLst/>
          </a:prstGeom>
        </p:spPr>
      </p:pic>
      <p:sp>
        <p:nvSpPr>
          <p:cNvPr id="8" name="Subtitle 2">
            <a:extLst>
              <a:ext uri="{FF2B5EF4-FFF2-40B4-BE49-F238E27FC236}">
                <a16:creationId xmlns:a16="http://schemas.microsoft.com/office/drawing/2014/main" id="{A2EAC286-EFA3-A446-A366-8C8E64F66872}"/>
              </a:ext>
            </a:extLst>
          </p:cNvPr>
          <p:cNvSpPr txBox="1">
            <a:spLocks/>
          </p:cNvSpPr>
          <p:nvPr/>
        </p:nvSpPr>
        <p:spPr>
          <a:xfrm>
            <a:off x="1263650" y="5325290"/>
            <a:ext cx="6858000" cy="5762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err="1"/>
              <a:t>d.navarro@unsw.edu.au</a:t>
            </a:r>
            <a:endParaRPr lang="en-US" dirty="0"/>
          </a:p>
        </p:txBody>
      </p:sp>
      <p:sp>
        <p:nvSpPr>
          <p:cNvPr id="7" name="Subtitle 2">
            <a:extLst>
              <a:ext uri="{FF2B5EF4-FFF2-40B4-BE49-F238E27FC236}">
                <a16:creationId xmlns:a16="http://schemas.microsoft.com/office/drawing/2014/main" id="{A2EAC286-EFA3-A446-A366-8C8E64F66872}"/>
              </a:ext>
            </a:extLst>
          </p:cNvPr>
          <p:cNvSpPr txBox="1">
            <a:spLocks/>
          </p:cNvSpPr>
          <p:nvPr/>
        </p:nvSpPr>
        <p:spPr>
          <a:xfrm>
            <a:off x="1143000" y="1891861"/>
            <a:ext cx="6858000" cy="576262"/>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https://djnavarro.github.io/minds-machines-4103/</a:t>
            </a:r>
            <a:endParaRPr lang="en-US" dirty="0"/>
          </a:p>
        </p:txBody>
      </p:sp>
    </p:spTree>
    <p:extLst>
      <p:ext uri="{BB962C8B-B14F-4D97-AF65-F5344CB8AC3E}">
        <p14:creationId xmlns:p14="http://schemas.microsoft.com/office/powerpoint/2010/main" val="996574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 there are differences</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507684" y="2022733"/>
            <a:ext cx="1887177" cy="1140170"/>
          </a:xfrm>
          <a:prstGeom prst="rect">
            <a:avLst/>
          </a:prstGeom>
        </p:spPr>
      </p:pic>
      <p:sp>
        <p:nvSpPr>
          <p:cNvPr id="5" name="Rectangle 4"/>
          <p:cNvSpPr/>
          <p:nvPr/>
        </p:nvSpPr>
        <p:spPr>
          <a:xfrm>
            <a:off x="5340433" y="1638299"/>
            <a:ext cx="2304967" cy="1790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41876" y="3466176"/>
            <a:ext cx="1525985" cy="1892809"/>
          </a:xfrm>
          <a:prstGeom prst="rect">
            <a:avLst/>
          </a:prstGeom>
        </p:spPr>
      </p:pic>
      <p:sp>
        <p:nvSpPr>
          <p:cNvPr id="7" name="Rectangle 6"/>
          <p:cNvSpPr/>
          <p:nvPr/>
        </p:nvSpPr>
        <p:spPr>
          <a:xfrm>
            <a:off x="5340433" y="3559528"/>
            <a:ext cx="2304967" cy="17994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56372" y="2036501"/>
            <a:ext cx="4600436" cy="830997"/>
          </a:xfrm>
          <a:prstGeom prst="rect">
            <a:avLst/>
          </a:prstGeom>
          <a:noFill/>
        </p:spPr>
        <p:txBody>
          <a:bodyPr wrap="square" rtlCol="0">
            <a:spAutoFit/>
          </a:bodyPr>
          <a:lstStyle/>
          <a:p>
            <a:r>
              <a:rPr lang="en-US" sz="2400" dirty="0"/>
              <a:t>What mechanisms does the brain use to </a:t>
            </a:r>
            <a:r>
              <a:rPr lang="en-US" sz="2400"/>
              <a:t>perform computations?</a:t>
            </a:r>
            <a:endParaRPr lang="en-US" sz="2400" dirty="0"/>
          </a:p>
        </p:txBody>
      </p:sp>
      <p:sp>
        <p:nvSpPr>
          <p:cNvPr id="9" name="TextBox 8"/>
          <p:cNvSpPr txBox="1"/>
          <p:nvPr/>
        </p:nvSpPr>
        <p:spPr>
          <a:xfrm>
            <a:off x="643557" y="3997081"/>
            <a:ext cx="4319337" cy="830997"/>
          </a:xfrm>
          <a:prstGeom prst="rect">
            <a:avLst/>
          </a:prstGeom>
          <a:noFill/>
        </p:spPr>
        <p:txBody>
          <a:bodyPr wrap="square" rtlCol="0">
            <a:spAutoFit/>
          </a:bodyPr>
          <a:lstStyle/>
          <a:p>
            <a:r>
              <a:rPr lang="en-US" sz="2400" dirty="0"/>
              <a:t>What computational problems does the mind address?</a:t>
            </a:r>
          </a:p>
        </p:txBody>
      </p:sp>
    </p:spTree>
    <p:extLst>
      <p:ext uri="{BB962C8B-B14F-4D97-AF65-F5344CB8AC3E}">
        <p14:creationId xmlns:p14="http://schemas.microsoft.com/office/powerpoint/2010/main" val="14150019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14781" y="511334"/>
            <a:ext cx="2072020" cy="155608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25231" y="3596554"/>
            <a:ext cx="4864100" cy="1092200"/>
          </a:xfrm>
          <a:prstGeom prst="rect">
            <a:avLst/>
          </a:prstGeom>
        </p:spPr>
      </p:pic>
      <p:sp>
        <p:nvSpPr>
          <p:cNvPr id="9" name="TextBox 8"/>
          <p:cNvSpPr txBox="1"/>
          <p:nvPr/>
        </p:nvSpPr>
        <p:spPr>
          <a:xfrm>
            <a:off x="5849895" y="2332665"/>
            <a:ext cx="3078872" cy="923330"/>
          </a:xfrm>
          <a:prstGeom prst="rect">
            <a:avLst/>
          </a:prstGeom>
          <a:noFill/>
        </p:spPr>
        <p:txBody>
          <a:bodyPr wrap="square" rtlCol="0">
            <a:spAutoFit/>
          </a:bodyPr>
          <a:lstStyle/>
          <a:p>
            <a:r>
              <a:rPr lang="en-US" dirty="0"/>
              <a:t>The </a:t>
            </a:r>
            <a:r>
              <a:rPr lang="en-US" b="1" u="sng" dirty="0"/>
              <a:t>prior probability</a:t>
            </a:r>
            <a:r>
              <a:rPr lang="en-US" dirty="0"/>
              <a:t> that I assigned to this </a:t>
            </a:r>
            <a:r>
              <a:rPr lang="en-US"/>
              <a:t>hypothesis before observing the data</a:t>
            </a:r>
            <a:endParaRPr lang="en-US" dirty="0"/>
          </a:p>
        </p:txBody>
      </p:sp>
      <p:sp>
        <p:nvSpPr>
          <p:cNvPr id="18" name="Rectangle 17"/>
          <p:cNvSpPr/>
          <p:nvPr/>
        </p:nvSpPr>
        <p:spPr>
          <a:xfrm>
            <a:off x="2127537" y="3425908"/>
            <a:ext cx="2207511" cy="13478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128634" y="511334"/>
            <a:ext cx="300082" cy="369332"/>
          </a:xfrm>
          <a:prstGeom prst="rect">
            <a:avLst/>
          </a:prstGeom>
          <a:noFill/>
        </p:spPr>
        <p:txBody>
          <a:bodyPr wrap="none" rtlCol="0">
            <a:spAutoFit/>
          </a:bodyPr>
          <a:lstStyle/>
          <a:p>
            <a:r>
              <a:rPr lang="en-US" dirty="0"/>
              <a:t>h</a:t>
            </a:r>
          </a:p>
        </p:txBody>
      </p:sp>
      <p:sp>
        <p:nvSpPr>
          <p:cNvPr id="10" name="Rectangle 9"/>
          <p:cNvSpPr/>
          <p:nvPr/>
        </p:nvSpPr>
        <p:spPr>
          <a:xfrm>
            <a:off x="4470244" y="4099809"/>
            <a:ext cx="3316781" cy="13478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430752" y="3340952"/>
            <a:ext cx="1863725" cy="758858"/>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20294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25231" y="3596554"/>
            <a:ext cx="4864100" cy="1092200"/>
          </a:xfrm>
          <a:prstGeom prst="rect">
            <a:avLst/>
          </a:prstGeom>
        </p:spPr>
      </p:pic>
      <p:sp>
        <p:nvSpPr>
          <p:cNvPr id="18" name="Rectangle 17"/>
          <p:cNvSpPr/>
          <p:nvPr/>
        </p:nvSpPr>
        <p:spPr>
          <a:xfrm>
            <a:off x="2127537" y="3425908"/>
            <a:ext cx="2207511" cy="13478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70244" y="4099809"/>
            <a:ext cx="3316781" cy="13478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923300" y="3259657"/>
            <a:ext cx="1863725" cy="824798"/>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7281" y="805924"/>
            <a:ext cx="2072020" cy="1556087"/>
          </a:xfrm>
          <a:prstGeom prst="rect">
            <a:avLst/>
          </a:prstGeom>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50781" y="840516"/>
            <a:ext cx="1687544" cy="1556087"/>
          </a:xfrm>
          <a:prstGeom prst="rect">
            <a:avLst/>
          </a:prstGeom>
        </p:spPr>
      </p:pic>
      <p:sp>
        <p:nvSpPr>
          <p:cNvPr id="14" name="TextBox 13"/>
          <p:cNvSpPr txBox="1"/>
          <p:nvPr/>
        </p:nvSpPr>
        <p:spPr>
          <a:xfrm>
            <a:off x="2782922" y="2485837"/>
            <a:ext cx="4228255" cy="646331"/>
          </a:xfrm>
          <a:prstGeom prst="rect">
            <a:avLst/>
          </a:prstGeom>
          <a:noFill/>
        </p:spPr>
        <p:txBody>
          <a:bodyPr wrap="square" rtlCol="0">
            <a:spAutoFit/>
          </a:bodyPr>
          <a:lstStyle/>
          <a:p>
            <a:r>
              <a:rPr lang="en-US" dirty="0"/>
              <a:t>The </a:t>
            </a:r>
            <a:r>
              <a:rPr lang="en-US" b="1" u="sng" dirty="0"/>
              <a:t>likelihood</a:t>
            </a:r>
            <a:r>
              <a:rPr lang="en-US" dirty="0"/>
              <a:t> that </a:t>
            </a:r>
            <a:r>
              <a:rPr lang="en-AU" dirty="0"/>
              <a:t>I would have observed these data if the hypothesis is true</a:t>
            </a:r>
            <a:endParaRPr lang="en-US" dirty="0"/>
          </a:p>
        </p:txBody>
      </p:sp>
      <p:cxnSp>
        <p:nvCxnSpPr>
          <p:cNvPr id="15" name="Straight Arrow Connector 14"/>
          <p:cNvCxnSpPr/>
          <p:nvPr/>
        </p:nvCxnSpPr>
        <p:spPr>
          <a:xfrm flipH="1" flipV="1">
            <a:off x="4610471" y="1576081"/>
            <a:ext cx="247058"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38325" y="348744"/>
            <a:ext cx="476412" cy="369332"/>
          </a:xfrm>
          <a:prstGeom prst="rect">
            <a:avLst/>
          </a:prstGeom>
          <a:noFill/>
        </p:spPr>
        <p:txBody>
          <a:bodyPr wrap="none" rtlCol="0">
            <a:spAutoFit/>
          </a:bodyPr>
          <a:lstStyle/>
          <a:p>
            <a:r>
              <a:rPr lang="en-US" dirty="0" err="1"/>
              <a:t>d|h</a:t>
            </a:r>
            <a:endParaRPr lang="en-US" dirty="0"/>
          </a:p>
        </p:txBody>
      </p:sp>
    </p:spTree>
    <p:extLst>
      <p:ext uri="{BB962C8B-B14F-4D97-AF65-F5344CB8AC3E}">
        <p14:creationId xmlns:p14="http://schemas.microsoft.com/office/powerpoint/2010/main" val="17513816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25231" y="3596554"/>
            <a:ext cx="4864100" cy="1092200"/>
          </a:xfrm>
          <a:prstGeom prst="rect">
            <a:avLst/>
          </a:prstGeom>
        </p:spPr>
      </p:pic>
      <p:sp>
        <p:nvSpPr>
          <p:cNvPr id="18" name="Rectangle 17"/>
          <p:cNvSpPr/>
          <p:nvPr/>
        </p:nvSpPr>
        <p:spPr>
          <a:xfrm>
            <a:off x="2127537" y="3425908"/>
            <a:ext cx="2207511" cy="1347803"/>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335048" y="3259656"/>
            <a:ext cx="3451977" cy="929571"/>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3757" y="5067451"/>
            <a:ext cx="1687544" cy="1556087"/>
          </a:xfrm>
          <a:prstGeom prst="rect">
            <a:avLst/>
          </a:prstGeom>
        </p:spPr>
      </p:pic>
      <p:sp>
        <p:nvSpPr>
          <p:cNvPr id="14" name="TextBox 13"/>
          <p:cNvSpPr txBox="1"/>
          <p:nvPr/>
        </p:nvSpPr>
        <p:spPr>
          <a:xfrm>
            <a:off x="5701301" y="5792024"/>
            <a:ext cx="2979628" cy="923330"/>
          </a:xfrm>
          <a:prstGeom prst="rect">
            <a:avLst/>
          </a:prstGeom>
          <a:noFill/>
        </p:spPr>
        <p:txBody>
          <a:bodyPr wrap="square" rtlCol="0">
            <a:spAutoFit/>
          </a:bodyPr>
          <a:lstStyle/>
          <a:p>
            <a:r>
              <a:rPr lang="en-AU" dirty="0"/>
              <a:t>The “marginal” probability of observing these particular data (more on </a:t>
            </a:r>
            <a:r>
              <a:rPr lang="en-AU"/>
              <a:t>this shortly)</a:t>
            </a:r>
            <a:endParaRPr lang="en-US" dirty="0"/>
          </a:p>
        </p:txBody>
      </p:sp>
      <p:sp>
        <p:nvSpPr>
          <p:cNvPr id="16" name="TextBox 15"/>
          <p:cNvSpPr txBox="1"/>
          <p:nvPr/>
        </p:nvSpPr>
        <p:spPr>
          <a:xfrm>
            <a:off x="3701438" y="5005802"/>
            <a:ext cx="301686" cy="369332"/>
          </a:xfrm>
          <a:prstGeom prst="rect">
            <a:avLst/>
          </a:prstGeom>
          <a:noFill/>
        </p:spPr>
        <p:txBody>
          <a:bodyPr wrap="none" rtlCol="0">
            <a:spAutoFit/>
          </a:bodyPr>
          <a:lstStyle/>
          <a:p>
            <a:r>
              <a:rPr lang="en-US"/>
              <a:t>d</a:t>
            </a:r>
            <a:endParaRPr lang="en-US" dirty="0"/>
          </a:p>
        </p:txBody>
      </p:sp>
    </p:spTree>
    <p:extLst>
      <p:ext uri="{BB962C8B-B14F-4D97-AF65-F5344CB8AC3E}">
        <p14:creationId xmlns:p14="http://schemas.microsoft.com/office/powerpoint/2010/main" val="396892861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loud 19"/>
          <p:cNvSpPr/>
          <p:nvPr/>
        </p:nvSpPr>
        <p:spPr>
          <a:xfrm>
            <a:off x="696597" y="1346382"/>
            <a:ext cx="3423683" cy="2541096"/>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7368" y="3778305"/>
            <a:ext cx="1613624" cy="2001516"/>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9782" y="2202738"/>
            <a:ext cx="832920" cy="625523"/>
          </a:xfrm>
          <a:prstGeom prst="rect">
            <a:avLst/>
          </a:prstGeom>
        </p:spPr>
      </p:pic>
      <p:sp>
        <p:nvSpPr>
          <p:cNvPr id="6" name="Oval 5"/>
          <p:cNvSpPr/>
          <p:nvPr/>
        </p:nvSpPr>
        <p:spPr>
          <a:xfrm>
            <a:off x="1497011" y="4037070"/>
            <a:ext cx="170121" cy="17012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592702" y="3866952"/>
            <a:ext cx="287079" cy="28707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660551" y="3572031"/>
            <a:ext cx="438460" cy="4384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336891" y="2948953"/>
            <a:ext cx="3227300" cy="369332"/>
          </a:xfrm>
          <a:prstGeom prst="rect">
            <a:avLst/>
          </a:prstGeom>
          <a:noFill/>
        </p:spPr>
        <p:txBody>
          <a:bodyPr wrap="square" rtlCol="0">
            <a:spAutoFit/>
          </a:bodyPr>
          <a:lstStyle/>
          <a:p>
            <a:r>
              <a:rPr lang="en-US" dirty="0"/>
              <a:t>Prior beliefs</a:t>
            </a:r>
          </a:p>
        </p:txBody>
      </p:sp>
      <p:cxnSp>
        <p:nvCxnSpPr>
          <p:cNvPr id="11" name="Straight Arrow Connector 10"/>
          <p:cNvCxnSpPr/>
          <p:nvPr/>
        </p:nvCxnSpPr>
        <p:spPr>
          <a:xfrm flipV="1">
            <a:off x="1883084" y="4689037"/>
            <a:ext cx="2441469" cy="25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19389" y="3672726"/>
            <a:ext cx="1613624" cy="2001516"/>
          </a:xfrm>
          <a:prstGeom prst="rect">
            <a:avLst/>
          </a:prstGeom>
        </p:spPr>
      </p:pic>
      <p:sp>
        <p:nvSpPr>
          <p:cNvPr id="13" name="Cloud 12"/>
          <p:cNvSpPr/>
          <p:nvPr/>
        </p:nvSpPr>
        <p:spPr>
          <a:xfrm>
            <a:off x="5435313" y="1290027"/>
            <a:ext cx="3423683" cy="2541096"/>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61666" y="1533950"/>
            <a:ext cx="1989831" cy="1494363"/>
          </a:xfrm>
          <a:prstGeom prst="rect">
            <a:avLst/>
          </a:prstGeom>
        </p:spPr>
      </p:pic>
      <p:sp>
        <p:nvSpPr>
          <p:cNvPr id="15" name="Oval 14"/>
          <p:cNvSpPr/>
          <p:nvPr/>
        </p:nvSpPr>
        <p:spPr>
          <a:xfrm>
            <a:off x="5725849" y="3926813"/>
            <a:ext cx="170121" cy="17012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821540" y="3756695"/>
            <a:ext cx="287079" cy="28707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889389" y="3461774"/>
            <a:ext cx="438460" cy="4384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167415" y="3060386"/>
            <a:ext cx="1959477" cy="369332"/>
          </a:xfrm>
          <a:prstGeom prst="rect">
            <a:avLst/>
          </a:prstGeom>
          <a:noFill/>
        </p:spPr>
        <p:txBody>
          <a:bodyPr wrap="square" rtlCol="0">
            <a:spAutoFit/>
          </a:bodyPr>
          <a:lstStyle/>
          <a:p>
            <a:r>
              <a:rPr lang="en-US"/>
              <a:t>Posterior beliefs</a:t>
            </a:r>
            <a:endParaRPr lang="en-US" dirty="0"/>
          </a:p>
        </p:txBody>
      </p:sp>
      <p:pic>
        <p:nvPicPr>
          <p:cNvPr id="23" name="Picture 2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1432" y="4830374"/>
            <a:ext cx="1221448" cy="1126299"/>
          </a:xfrm>
          <a:prstGeom prst="rect">
            <a:avLst/>
          </a:prstGeom>
        </p:spPr>
      </p:pic>
      <p:sp>
        <p:nvSpPr>
          <p:cNvPr id="24" name="TextBox 23"/>
          <p:cNvSpPr txBox="1"/>
          <p:nvPr/>
        </p:nvSpPr>
        <p:spPr>
          <a:xfrm>
            <a:off x="2849911" y="4304152"/>
            <a:ext cx="739218" cy="369332"/>
          </a:xfrm>
          <a:prstGeom prst="rect">
            <a:avLst/>
          </a:prstGeom>
          <a:noFill/>
        </p:spPr>
        <p:txBody>
          <a:bodyPr wrap="square" rtlCol="0">
            <a:spAutoFit/>
          </a:bodyPr>
          <a:lstStyle/>
          <a:p>
            <a:r>
              <a:rPr lang="en-AU" dirty="0"/>
              <a:t>Data</a:t>
            </a:r>
            <a:endParaRPr lang="en-US" dirty="0"/>
          </a:p>
        </p:txBody>
      </p:sp>
      <p:sp>
        <p:nvSpPr>
          <p:cNvPr id="26" name="Title 1"/>
          <p:cNvSpPr>
            <a:spLocks noGrp="1"/>
          </p:cNvSpPr>
          <p:nvPr>
            <p:ph type="title"/>
          </p:nvPr>
        </p:nvSpPr>
        <p:spPr>
          <a:xfrm>
            <a:off x="628650" y="365127"/>
            <a:ext cx="7886700" cy="841882"/>
          </a:xfrm>
        </p:spPr>
        <p:txBody>
          <a:bodyPr/>
          <a:lstStyle/>
          <a:p>
            <a:r>
              <a:rPr lang="en-US" dirty="0"/>
              <a:t>Belief revision!</a:t>
            </a:r>
          </a:p>
        </p:txBody>
      </p:sp>
    </p:spTree>
    <p:extLst>
      <p:ext uri="{BB962C8B-B14F-4D97-AF65-F5344CB8AC3E}">
        <p14:creationId xmlns:p14="http://schemas.microsoft.com/office/powerpoint/2010/main" val="62515528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image29.png"/>
          <p:cNvPicPr>
            <a:picLocks noChangeAspect="1"/>
          </p:cNvPicPr>
          <p:nvPr/>
        </p:nvPicPr>
        <p:blipFill>
          <a:blip r:embed="rId2">
            <a:extLst/>
          </a:blip>
          <a:stretch>
            <a:fillRect/>
          </a:stretch>
        </p:blipFill>
        <p:spPr>
          <a:xfrm>
            <a:off x="3466961" y="3204360"/>
            <a:ext cx="3393282" cy="875687"/>
          </a:xfrm>
          <a:prstGeom prst="rect">
            <a:avLst/>
          </a:prstGeom>
          <a:ln w="12700"/>
        </p:spPr>
      </p:pic>
      <p:sp>
        <p:nvSpPr>
          <p:cNvPr id="153" name="Shape 153"/>
          <p:cNvSpPr/>
          <p:nvPr/>
        </p:nvSpPr>
        <p:spPr>
          <a:xfrm>
            <a:off x="5414926" y="937823"/>
            <a:ext cx="3554016" cy="85106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584179">
              <a:defRPr sz="3600"/>
            </a:pPr>
            <a:r>
              <a:rPr sz="2531"/>
              <a:t>P(h) : the </a:t>
            </a:r>
            <a:r>
              <a:rPr sz="2531" u="sng"/>
              <a:t>prior probability</a:t>
            </a:r>
            <a:r>
              <a:rPr sz="2531"/>
              <a:t> that h is true</a:t>
            </a:r>
          </a:p>
        </p:txBody>
      </p:sp>
      <p:sp>
        <p:nvSpPr>
          <p:cNvPr id="154" name="Shape 154"/>
          <p:cNvSpPr/>
          <p:nvPr/>
        </p:nvSpPr>
        <p:spPr>
          <a:xfrm flipV="1">
            <a:off x="6505374" y="1785452"/>
            <a:ext cx="927004" cy="1275472"/>
          </a:xfrm>
          <a:prstGeom prst="line">
            <a:avLst/>
          </a:prstGeom>
          <a:ln w="25400">
            <a:solidFill>
              <a:srgbClr val="000000"/>
            </a:solidFill>
            <a:miter lim="400000"/>
            <a:headEnd type="stealth"/>
          </a:ln>
        </p:spPr>
        <p:txBody>
          <a:bodyPr lIns="0" tIns="0" rIns="0" bIns="0"/>
          <a:lstStyle/>
          <a:p>
            <a:pPr>
              <a:defRPr sz="4000">
                <a:solidFill>
                  <a:srgbClr val="FFFFFF"/>
                </a:solidFill>
                <a:effectLst>
                  <a:outerShdw blurRad="38100" dist="12700" dir="5400000" rotWithShape="0">
                    <a:srgbClr val="000000">
                      <a:alpha val="50000"/>
                    </a:srgbClr>
                  </a:outerShdw>
                </a:effectLst>
              </a:defRPr>
            </a:pPr>
            <a:endParaRPr sz="2812"/>
          </a:p>
        </p:txBody>
      </p:sp>
      <p:sp>
        <p:nvSpPr>
          <p:cNvPr id="155" name="Shape 155"/>
          <p:cNvSpPr/>
          <p:nvPr/>
        </p:nvSpPr>
        <p:spPr>
          <a:xfrm>
            <a:off x="4538400" y="4914279"/>
            <a:ext cx="4134445" cy="4616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defTabSz="830862">
              <a:defRPr sz="3600"/>
            </a:lvl1pPr>
          </a:lstStyle>
          <a:p>
            <a:r>
              <a:rPr sz="2531"/>
              <a:t>P(d) : discussed later</a:t>
            </a:r>
          </a:p>
        </p:txBody>
      </p:sp>
      <p:sp>
        <p:nvSpPr>
          <p:cNvPr id="156" name="Shape 156"/>
          <p:cNvSpPr/>
          <p:nvPr/>
        </p:nvSpPr>
        <p:spPr>
          <a:xfrm flipH="1">
            <a:off x="5861004" y="4149504"/>
            <a:ext cx="16849" cy="705066"/>
          </a:xfrm>
          <a:prstGeom prst="line">
            <a:avLst/>
          </a:prstGeom>
          <a:ln w="25400">
            <a:solidFill>
              <a:srgbClr val="000000"/>
            </a:solidFill>
            <a:miter lim="400000"/>
            <a:headEnd type="stealth"/>
          </a:ln>
        </p:spPr>
        <p:txBody>
          <a:bodyPr lIns="0" tIns="0" rIns="0" bIns="0"/>
          <a:lstStyle/>
          <a:p>
            <a:pPr>
              <a:defRPr sz="4000">
                <a:solidFill>
                  <a:srgbClr val="FFFFFF"/>
                </a:solidFill>
                <a:effectLst>
                  <a:outerShdw blurRad="38100" dist="12700" dir="5400000" rotWithShape="0">
                    <a:srgbClr val="000000">
                      <a:alpha val="50000"/>
                    </a:srgbClr>
                  </a:outerShdw>
                </a:effectLst>
              </a:defRPr>
            </a:pPr>
            <a:endParaRPr sz="2812"/>
          </a:p>
        </p:txBody>
      </p:sp>
      <p:sp>
        <p:nvSpPr>
          <p:cNvPr id="157" name="Shape 157"/>
          <p:cNvSpPr/>
          <p:nvPr/>
        </p:nvSpPr>
        <p:spPr>
          <a:xfrm>
            <a:off x="1886282" y="638678"/>
            <a:ext cx="3259336" cy="85106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584179">
              <a:defRPr sz="3600"/>
            </a:pPr>
            <a:r>
              <a:rPr sz="2531" dirty="0"/>
              <a:t>P(d|h) : the </a:t>
            </a:r>
            <a:r>
              <a:rPr sz="2531" u="sng" dirty="0"/>
              <a:t>likelihood</a:t>
            </a:r>
            <a:r>
              <a:rPr sz="2531" dirty="0"/>
              <a:t> of observing d if h is true</a:t>
            </a:r>
          </a:p>
        </p:txBody>
      </p:sp>
      <p:sp>
        <p:nvSpPr>
          <p:cNvPr id="158" name="Shape 158"/>
          <p:cNvSpPr/>
          <p:nvPr/>
        </p:nvSpPr>
        <p:spPr>
          <a:xfrm flipH="1" flipV="1">
            <a:off x="4470836" y="1580027"/>
            <a:ext cx="1183312" cy="1429509"/>
          </a:xfrm>
          <a:prstGeom prst="line">
            <a:avLst/>
          </a:prstGeom>
          <a:ln w="25400">
            <a:solidFill>
              <a:srgbClr val="000000"/>
            </a:solidFill>
            <a:miter lim="400000"/>
            <a:headEnd type="stealth"/>
          </a:ln>
        </p:spPr>
        <p:txBody>
          <a:bodyPr lIns="0" tIns="0" rIns="0" bIns="0"/>
          <a:lstStyle/>
          <a:p>
            <a:pPr>
              <a:defRPr sz="4000">
                <a:solidFill>
                  <a:srgbClr val="FFFFFF"/>
                </a:solidFill>
                <a:effectLst>
                  <a:outerShdw blurRad="38100" dist="12700" dir="5400000" rotWithShape="0">
                    <a:srgbClr val="000000">
                      <a:alpha val="50000"/>
                    </a:srgbClr>
                  </a:outerShdw>
                </a:effectLst>
              </a:defRPr>
            </a:pPr>
            <a:endParaRPr sz="2812"/>
          </a:p>
        </p:txBody>
      </p:sp>
      <p:sp>
        <p:nvSpPr>
          <p:cNvPr id="159" name="Shape 159"/>
          <p:cNvSpPr/>
          <p:nvPr/>
        </p:nvSpPr>
        <p:spPr>
          <a:xfrm>
            <a:off x="136064" y="1790608"/>
            <a:ext cx="3554016" cy="85106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584179">
              <a:defRPr sz="3600"/>
            </a:pPr>
            <a:r>
              <a:rPr sz="2531"/>
              <a:t>P(h|d) : the </a:t>
            </a:r>
            <a:r>
              <a:rPr sz="2531" u="sng"/>
              <a:t>posterior probability</a:t>
            </a:r>
            <a:r>
              <a:rPr sz="2531"/>
              <a:t> that h is true</a:t>
            </a:r>
          </a:p>
        </p:txBody>
      </p:sp>
      <p:sp>
        <p:nvSpPr>
          <p:cNvPr id="160" name="Shape 160"/>
          <p:cNvSpPr/>
          <p:nvPr/>
        </p:nvSpPr>
        <p:spPr>
          <a:xfrm flipH="1" flipV="1">
            <a:off x="3005399" y="2736380"/>
            <a:ext cx="671413" cy="578872"/>
          </a:xfrm>
          <a:prstGeom prst="line">
            <a:avLst/>
          </a:prstGeom>
          <a:ln w="25400">
            <a:solidFill>
              <a:srgbClr val="000000"/>
            </a:solidFill>
            <a:miter lim="400000"/>
            <a:headEnd type="stealth"/>
          </a:ln>
        </p:spPr>
        <p:txBody>
          <a:bodyPr lIns="0" tIns="0" rIns="0" bIns="0"/>
          <a:lstStyle/>
          <a:p>
            <a:pPr>
              <a:defRPr sz="4000">
                <a:solidFill>
                  <a:srgbClr val="FFFFFF"/>
                </a:solidFill>
                <a:effectLst>
                  <a:outerShdw blurRad="38100" dist="12700" dir="5400000" rotWithShape="0">
                    <a:srgbClr val="000000">
                      <a:alpha val="50000"/>
                    </a:srgbClr>
                  </a:outerShdw>
                </a:effectLst>
              </a:defRPr>
            </a:pPr>
            <a:endParaRPr sz="2812"/>
          </a:p>
        </p:txBody>
      </p:sp>
    </p:spTree>
    <p:extLst>
      <p:ext uri="{BB962C8B-B14F-4D97-AF65-F5344CB8AC3E}">
        <p14:creationId xmlns:p14="http://schemas.microsoft.com/office/powerpoint/2010/main" val="2753827285"/>
      </p:ext>
    </p:extLst>
  </p:cSld>
  <p:clrMapOvr>
    <a:masterClrMapping/>
  </p:clrMapOvr>
  <p:transition spd="slow"/>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969" y="1749305"/>
            <a:ext cx="7358063" cy="1025793"/>
          </a:xfrm>
        </p:spPr>
        <p:txBody>
          <a:bodyPr>
            <a:normAutofit fontScale="90000"/>
          </a:bodyPr>
          <a:lstStyle/>
          <a:p>
            <a:pPr algn="ctr"/>
            <a:r>
              <a:rPr lang="en-US" dirty="0"/>
              <a:t>What happened here?</a:t>
            </a:r>
            <a:br>
              <a:rPr lang="en-US" dirty="0"/>
            </a:br>
            <a:r>
              <a:rPr lang="en-US" dirty="0"/>
              <a:t>An example of Bayesian reasoning</a:t>
            </a:r>
          </a:p>
        </p:txBody>
      </p:sp>
      <p:pic>
        <p:nvPicPr>
          <p:cNvPr id="4" name="Picture 3"/>
          <p:cNvPicPr>
            <a:picLocks noChangeAspect="1"/>
          </p:cNvPicPr>
          <p:nvPr/>
        </p:nvPicPr>
        <p:blipFill>
          <a:blip r:embed="rId2"/>
          <a:stretch>
            <a:fillRect/>
          </a:stretch>
        </p:blipFill>
        <p:spPr>
          <a:xfrm>
            <a:off x="2959691" y="3115340"/>
            <a:ext cx="3479800" cy="2336800"/>
          </a:xfrm>
          <a:prstGeom prst="rect">
            <a:avLst/>
          </a:prstGeom>
        </p:spPr>
      </p:pic>
    </p:spTree>
    <p:extLst>
      <p:ext uri="{BB962C8B-B14F-4D97-AF65-F5344CB8AC3E}">
        <p14:creationId xmlns:p14="http://schemas.microsoft.com/office/powerpoint/2010/main" val="3153392583"/>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There are many possibilities</a:t>
            </a:r>
          </a:p>
        </p:txBody>
      </p:sp>
      <p:pic>
        <p:nvPicPr>
          <p:cNvPr id="3" name="Picture 2"/>
          <p:cNvPicPr>
            <a:picLocks noChangeAspect="1"/>
          </p:cNvPicPr>
          <p:nvPr/>
        </p:nvPicPr>
        <p:blipFill>
          <a:blip r:embed="rId2"/>
          <a:stretch>
            <a:fillRect/>
          </a:stretch>
        </p:blipFill>
        <p:spPr>
          <a:xfrm>
            <a:off x="516564" y="1819035"/>
            <a:ext cx="2832691" cy="1879574"/>
          </a:xfrm>
          <a:prstGeom prst="rect">
            <a:avLst/>
          </a:prstGeom>
        </p:spPr>
      </p:pic>
      <p:pic>
        <p:nvPicPr>
          <p:cNvPr id="6" name="Picture 5"/>
          <p:cNvPicPr>
            <a:picLocks noChangeAspect="1"/>
          </p:cNvPicPr>
          <p:nvPr/>
        </p:nvPicPr>
        <p:blipFill>
          <a:blip r:embed="rId3"/>
          <a:stretch>
            <a:fillRect/>
          </a:stretch>
        </p:blipFill>
        <p:spPr>
          <a:xfrm>
            <a:off x="3495159" y="1819035"/>
            <a:ext cx="2543190" cy="1904938"/>
          </a:xfrm>
          <a:prstGeom prst="rect">
            <a:avLst/>
          </a:prstGeom>
        </p:spPr>
      </p:pic>
      <p:pic>
        <p:nvPicPr>
          <p:cNvPr id="8" name="Picture 7"/>
          <p:cNvPicPr>
            <a:picLocks noChangeAspect="1"/>
          </p:cNvPicPr>
          <p:nvPr/>
        </p:nvPicPr>
        <p:blipFill>
          <a:blip r:embed="rId4"/>
          <a:stretch>
            <a:fillRect/>
          </a:stretch>
        </p:blipFill>
        <p:spPr>
          <a:xfrm>
            <a:off x="6224359" y="1819035"/>
            <a:ext cx="2421856" cy="1904938"/>
          </a:xfrm>
          <a:prstGeom prst="rect">
            <a:avLst/>
          </a:prstGeom>
        </p:spPr>
      </p:pic>
      <p:sp>
        <p:nvSpPr>
          <p:cNvPr id="9" name="TextBox 8"/>
          <p:cNvSpPr txBox="1"/>
          <p:nvPr/>
        </p:nvSpPr>
        <p:spPr>
          <a:xfrm>
            <a:off x="867905" y="3698609"/>
            <a:ext cx="2130007" cy="369332"/>
          </a:xfrm>
          <a:prstGeom prst="rect">
            <a:avLst/>
          </a:prstGeom>
          <a:noFill/>
        </p:spPr>
        <p:txBody>
          <a:bodyPr wrap="none" rtlCol="0">
            <a:spAutoFit/>
          </a:bodyPr>
          <a:lstStyle/>
          <a:p>
            <a:r>
              <a:rPr lang="en-US" dirty="0"/>
              <a:t>dropped a wine glass</a:t>
            </a:r>
          </a:p>
        </p:txBody>
      </p:sp>
      <p:sp>
        <p:nvSpPr>
          <p:cNvPr id="10" name="TextBox 9"/>
          <p:cNvSpPr txBox="1"/>
          <p:nvPr/>
        </p:nvSpPr>
        <p:spPr>
          <a:xfrm>
            <a:off x="3919310" y="3709012"/>
            <a:ext cx="1694888" cy="369332"/>
          </a:xfrm>
          <a:prstGeom prst="rect">
            <a:avLst/>
          </a:prstGeom>
          <a:noFill/>
        </p:spPr>
        <p:txBody>
          <a:bodyPr wrap="none" rtlCol="0">
            <a:spAutoFit/>
          </a:bodyPr>
          <a:lstStyle/>
          <a:p>
            <a:r>
              <a:rPr lang="en-US"/>
              <a:t>broke a window</a:t>
            </a:r>
            <a:endParaRPr lang="en-US" dirty="0"/>
          </a:p>
        </p:txBody>
      </p:sp>
      <p:sp>
        <p:nvSpPr>
          <p:cNvPr id="11" name="TextBox 10"/>
          <p:cNvSpPr txBox="1"/>
          <p:nvPr/>
        </p:nvSpPr>
        <p:spPr>
          <a:xfrm>
            <a:off x="6535596" y="3723973"/>
            <a:ext cx="1822935" cy="369332"/>
          </a:xfrm>
          <a:prstGeom prst="rect">
            <a:avLst/>
          </a:prstGeom>
          <a:noFill/>
        </p:spPr>
        <p:txBody>
          <a:bodyPr wrap="none" rtlCol="0">
            <a:spAutoFit/>
          </a:bodyPr>
          <a:lstStyle/>
          <a:p>
            <a:r>
              <a:rPr lang="en-US"/>
              <a:t>psychic explosion</a:t>
            </a:r>
            <a:endParaRPr lang="en-US" dirty="0"/>
          </a:p>
        </p:txBody>
      </p:sp>
      <p:pic>
        <p:nvPicPr>
          <p:cNvPr id="12" name="Picture 11"/>
          <p:cNvPicPr>
            <a:picLocks noChangeAspect="1"/>
          </p:cNvPicPr>
          <p:nvPr/>
        </p:nvPicPr>
        <p:blipFill>
          <a:blip r:embed="rId5"/>
          <a:stretch>
            <a:fillRect/>
          </a:stretch>
        </p:blipFill>
        <p:spPr>
          <a:xfrm>
            <a:off x="516564" y="4301756"/>
            <a:ext cx="2976331" cy="1769434"/>
          </a:xfrm>
          <a:prstGeom prst="rect">
            <a:avLst/>
          </a:prstGeom>
        </p:spPr>
      </p:pic>
      <p:sp>
        <p:nvSpPr>
          <p:cNvPr id="13" name="TextBox 12"/>
          <p:cNvSpPr txBox="1"/>
          <p:nvPr/>
        </p:nvSpPr>
        <p:spPr>
          <a:xfrm>
            <a:off x="1320625" y="6071190"/>
            <a:ext cx="1224566" cy="369332"/>
          </a:xfrm>
          <a:prstGeom prst="rect">
            <a:avLst/>
          </a:prstGeom>
          <a:noFill/>
        </p:spPr>
        <p:txBody>
          <a:bodyPr wrap="none" rtlCol="0">
            <a:spAutoFit/>
          </a:bodyPr>
          <a:lstStyle/>
          <a:p>
            <a:r>
              <a:rPr lang="en-US"/>
              <a:t>earthquake</a:t>
            </a:r>
            <a:endParaRPr lang="en-US" dirty="0"/>
          </a:p>
        </p:txBody>
      </p:sp>
      <p:pic>
        <p:nvPicPr>
          <p:cNvPr id="14" name="Picture 13"/>
          <p:cNvPicPr>
            <a:picLocks noChangeAspect="1"/>
          </p:cNvPicPr>
          <p:nvPr/>
        </p:nvPicPr>
        <p:blipFill>
          <a:blip r:embed="rId6"/>
          <a:stretch>
            <a:fillRect/>
          </a:stretch>
        </p:blipFill>
        <p:spPr>
          <a:xfrm>
            <a:off x="3852979" y="4301766"/>
            <a:ext cx="2371380" cy="1769414"/>
          </a:xfrm>
          <a:prstGeom prst="rect">
            <a:avLst/>
          </a:prstGeom>
        </p:spPr>
      </p:pic>
      <p:sp>
        <p:nvSpPr>
          <p:cNvPr id="15" name="TextBox 14"/>
          <p:cNvSpPr txBox="1"/>
          <p:nvPr/>
        </p:nvSpPr>
        <p:spPr>
          <a:xfrm>
            <a:off x="4296956" y="6071180"/>
            <a:ext cx="1505284" cy="369332"/>
          </a:xfrm>
          <a:prstGeom prst="rect">
            <a:avLst/>
          </a:prstGeom>
          <a:noFill/>
        </p:spPr>
        <p:txBody>
          <a:bodyPr wrap="none" rtlCol="0">
            <a:spAutoFit/>
          </a:bodyPr>
          <a:lstStyle/>
          <a:p>
            <a:r>
              <a:rPr lang="en-US" dirty="0"/>
              <a:t>a wizard did it</a:t>
            </a:r>
          </a:p>
        </p:txBody>
      </p:sp>
      <p:sp>
        <p:nvSpPr>
          <p:cNvPr id="16" name="TextBox 15"/>
          <p:cNvSpPr txBox="1"/>
          <p:nvPr/>
        </p:nvSpPr>
        <p:spPr>
          <a:xfrm>
            <a:off x="7654492" y="5259579"/>
            <a:ext cx="704039" cy="369332"/>
          </a:xfrm>
          <a:prstGeom prst="rect">
            <a:avLst/>
          </a:prstGeom>
          <a:noFill/>
        </p:spPr>
        <p:txBody>
          <a:bodyPr wrap="none" rtlCol="0">
            <a:spAutoFit/>
          </a:bodyPr>
          <a:lstStyle/>
          <a:p>
            <a:r>
              <a:rPr lang="en-US" dirty="0" err="1"/>
              <a:t>etc</a:t>
            </a:r>
            <a:r>
              <a:rPr lang="is-IS" dirty="0"/>
              <a:t>…</a:t>
            </a:r>
            <a:endParaRPr lang="en-US" dirty="0"/>
          </a:p>
        </p:txBody>
      </p:sp>
    </p:spTree>
    <p:extLst>
      <p:ext uri="{BB962C8B-B14F-4D97-AF65-F5344CB8AC3E}">
        <p14:creationId xmlns:p14="http://schemas.microsoft.com/office/powerpoint/2010/main" val="2714452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just think about two of them</a:t>
            </a:r>
          </a:p>
        </p:txBody>
      </p:sp>
      <p:pic>
        <p:nvPicPr>
          <p:cNvPr id="3" name="Picture 2"/>
          <p:cNvPicPr>
            <a:picLocks noChangeAspect="1"/>
          </p:cNvPicPr>
          <p:nvPr/>
        </p:nvPicPr>
        <p:blipFill>
          <a:blip r:embed="rId2"/>
          <a:stretch>
            <a:fillRect/>
          </a:stretch>
        </p:blipFill>
        <p:spPr>
          <a:xfrm>
            <a:off x="1388434" y="2042337"/>
            <a:ext cx="2832691" cy="1879574"/>
          </a:xfrm>
          <a:prstGeom prst="rect">
            <a:avLst/>
          </a:prstGeom>
        </p:spPr>
      </p:pic>
      <p:sp>
        <p:nvSpPr>
          <p:cNvPr id="4" name="TextBox 3"/>
          <p:cNvSpPr txBox="1"/>
          <p:nvPr/>
        </p:nvSpPr>
        <p:spPr>
          <a:xfrm>
            <a:off x="1332741" y="4034207"/>
            <a:ext cx="2944076" cy="461665"/>
          </a:xfrm>
          <a:prstGeom prst="rect">
            <a:avLst/>
          </a:prstGeom>
          <a:noFill/>
        </p:spPr>
        <p:txBody>
          <a:bodyPr wrap="none" rtlCol="0">
            <a:spAutoFit/>
          </a:bodyPr>
          <a:lstStyle/>
          <a:p>
            <a:r>
              <a:rPr lang="en-US" sz="2400" dirty="0"/>
              <a:t>I dropped a wine glass</a:t>
            </a:r>
          </a:p>
        </p:txBody>
      </p:sp>
      <p:pic>
        <p:nvPicPr>
          <p:cNvPr id="6" name="Picture 5"/>
          <p:cNvPicPr>
            <a:picLocks noChangeAspect="1"/>
          </p:cNvPicPr>
          <p:nvPr/>
        </p:nvPicPr>
        <p:blipFill>
          <a:blip r:embed="rId3"/>
          <a:stretch>
            <a:fillRect/>
          </a:stretch>
        </p:blipFill>
        <p:spPr>
          <a:xfrm>
            <a:off x="4824228" y="2016973"/>
            <a:ext cx="2543190" cy="1904938"/>
          </a:xfrm>
          <a:prstGeom prst="rect">
            <a:avLst/>
          </a:prstGeom>
        </p:spPr>
      </p:pic>
      <p:sp>
        <p:nvSpPr>
          <p:cNvPr id="7" name="TextBox 6"/>
          <p:cNvSpPr txBox="1"/>
          <p:nvPr/>
        </p:nvSpPr>
        <p:spPr>
          <a:xfrm>
            <a:off x="4623785" y="4019108"/>
            <a:ext cx="3100721" cy="461665"/>
          </a:xfrm>
          <a:prstGeom prst="rect">
            <a:avLst/>
          </a:prstGeom>
          <a:noFill/>
        </p:spPr>
        <p:txBody>
          <a:bodyPr wrap="none" rtlCol="0">
            <a:spAutoFit/>
          </a:bodyPr>
          <a:lstStyle/>
          <a:p>
            <a:r>
              <a:rPr lang="en-US" sz="2400" dirty="0"/>
              <a:t>Kids broke the window</a:t>
            </a:r>
          </a:p>
        </p:txBody>
      </p:sp>
    </p:spTree>
    <p:extLst>
      <p:ext uri="{BB962C8B-B14F-4D97-AF65-F5344CB8AC3E}">
        <p14:creationId xmlns:p14="http://schemas.microsoft.com/office/powerpoint/2010/main" val="160726652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 odds”</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26613" y="3347746"/>
            <a:ext cx="2551591" cy="1693056"/>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8329" y="2244912"/>
            <a:ext cx="1145657" cy="858137"/>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4310" y="2711196"/>
            <a:ext cx="1193800" cy="1092200"/>
          </a:xfrm>
          <a:prstGeom prst="rect">
            <a:avLst/>
          </a:prstGeom>
        </p:spPr>
      </p:pic>
      <p:sp>
        <p:nvSpPr>
          <p:cNvPr id="10" name="TextBox 9"/>
          <p:cNvSpPr txBox="1"/>
          <p:nvPr/>
        </p:nvSpPr>
        <p:spPr>
          <a:xfrm>
            <a:off x="1203767" y="2962166"/>
            <a:ext cx="2917752" cy="523220"/>
          </a:xfrm>
          <a:prstGeom prst="rect">
            <a:avLst/>
          </a:prstGeom>
          <a:noFill/>
        </p:spPr>
        <p:txBody>
          <a:bodyPr wrap="square" rtlCol="0">
            <a:spAutoFit/>
          </a:bodyPr>
          <a:lstStyle/>
          <a:p>
            <a:pPr algn="ctr"/>
            <a:r>
              <a:rPr lang="en-US" sz="2800" dirty="0"/>
              <a:t>=</a:t>
            </a:r>
          </a:p>
        </p:txBody>
      </p:sp>
      <p:sp>
        <p:nvSpPr>
          <p:cNvPr id="11" name="TextBox 10"/>
          <p:cNvSpPr txBox="1"/>
          <p:nvPr/>
        </p:nvSpPr>
        <p:spPr>
          <a:xfrm>
            <a:off x="5008227" y="2962166"/>
            <a:ext cx="2917752" cy="523220"/>
          </a:xfrm>
          <a:prstGeom prst="rect">
            <a:avLst/>
          </a:prstGeom>
          <a:noFill/>
        </p:spPr>
        <p:txBody>
          <a:bodyPr wrap="square" rtlCol="0">
            <a:spAutoFit/>
          </a:bodyPr>
          <a:lstStyle/>
          <a:p>
            <a:pPr algn="ctr"/>
            <a:r>
              <a:rPr lang="en-US" sz="2800" dirty="0"/>
              <a:t>= 0.1</a:t>
            </a:r>
          </a:p>
        </p:txBody>
      </p:sp>
      <p:cxnSp>
        <p:nvCxnSpPr>
          <p:cNvPr id="13" name="Straight Connector 12"/>
          <p:cNvCxnSpPr/>
          <p:nvPr/>
        </p:nvCxnSpPr>
        <p:spPr>
          <a:xfrm>
            <a:off x="3019054" y="3225397"/>
            <a:ext cx="283269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221558" y="4045902"/>
            <a:ext cx="2603467" cy="1477328"/>
          </a:xfrm>
          <a:prstGeom prst="rect">
            <a:avLst/>
          </a:prstGeom>
          <a:noFill/>
        </p:spPr>
        <p:txBody>
          <a:bodyPr wrap="square" rtlCol="0">
            <a:spAutoFit/>
          </a:bodyPr>
          <a:lstStyle/>
          <a:p>
            <a:r>
              <a:rPr lang="en-US" dirty="0"/>
              <a:t>Before learning </a:t>
            </a:r>
            <a:r>
              <a:rPr lang="en-US"/>
              <a:t>anything else I </a:t>
            </a:r>
            <a:r>
              <a:rPr lang="en-US" dirty="0"/>
              <a:t>think “wine glass dropping” is 10 times more plausible than “broken window”</a:t>
            </a:r>
          </a:p>
        </p:txBody>
      </p:sp>
      <p:cxnSp>
        <p:nvCxnSpPr>
          <p:cNvPr id="16" name="Straight Arrow Connector 15"/>
          <p:cNvCxnSpPr/>
          <p:nvPr/>
        </p:nvCxnSpPr>
        <p:spPr>
          <a:xfrm flipH="1" flipV="1">
            <a:off x="6940011" y="3608457"/>
            <a:ext cx="293113" cy="4374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3574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data</a:t>
            </a:r>
          </a:p>
        </p:txBody>
      </p:sp>
      <p:sp>
        <p:nvSpPr>
          <p:cNvPr id="5" name="TextBox 4"/>
          <p:cNvSpPr txBox="1"/>
          <p:nvPr/>
        </p:nvSpPr>
        <p:spPr>
          <a:xfrm>
            <a:off x="2827521" y="4356354"/>
            <a:ext cx="3339362" cy="830997"/>
          </a:xfrm>
          <a:prstGeom prst="rect">
            <a:avLst/>
          </a:prstGeom>
          <a:noFill/>
        </p:spPr>
        <p:txBody>
          <a:bodyPr wrap="square" rtlCol="0">
            <a:spAutoFit/>
          </a:bodyPr>
          <a:lstStyle/>
          <a:p>
            <a:pPr algn="ctr"/>
            <a:r>
              <a:rPr lang="en-AU" sz="2400" dirty="0"/>
              <a:t>There is a cricket ball next to the broken glass</a:t>
            </a:r>
            <a:endParaRPr lang="en-US" sz="2400" dirty="0"/>
          </a:p>
        </p:txBody>
      </p:sp>
      <p:pic>
        <p:nvPicPr>
          <p:cNvPr id="7" name="Picture 6"/>
          <p:cNvPicPr>
            <a:picLocks noChangeAspect="1"/>
          </p:cNvPicPr>
          <p:nvPr/>
        </p:nvPicPr>
        <p:blipFill>
          <a:blip r:embed="rId2"/>
          <a:stretch>
            <a:fillRect/>
          </a:stretch>
        </p:blipFill>
        <p:spPr>
          <a:xfrm>
            <a:off x="3079750" y="1638554"/>
            <a:ext cx="2984500" cy="2717800"/>
          </a:xfrm>
          <a:prstGeom prst="rect">
            <a:avLst/>
          </a:prstGeom>
        </p:spPr>
      </p:pic>
    </p:spTree>
    <p:extLst>
      <p:ext uri="{BB962C8B-B14F-4D97-AF65-F5344CB8AC3E}">
        <p14:creationId xmlns:p14="http://schemas.microsoft.com/office/powerpoint/2010/main" val="1706165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7006284" y="257433"/>
            <a:ext cx="1887177" cy="114017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19558" y="1701800"/>
            <a:ext cx="3373452" cy="3373452"/>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9030" y="1701800"/>
            <a:ext cx="4427656" cy="3373452"/>
          </a:xfrm>
          <a:prstGeom prst="rect">
            <a:avLst/>
          </a:prstGeom>
        </p:spPr>
      </p:pic>
      <p:sp>
        <p:nvSpPr>
          <p:cNvPr id="2" name="TextBox 1"/>
          <p:cNvSpPr txBox="1"/>
          <p:nvPr/>
        </p:nvSpPr>
        <p:spPr>
          <a:xfrm>
            <a:off x="2941821" y="5252449"/>
            <a:ext cx="4429730" cy="830997"/>
          </a:xfrm>
          <a:prstGeom prst="rect">
            <a:avLst/>
          </a:prstGeom>
          <a:noFill/>
        </p:spPr>
        <p:txBody>
          <a:bodyPr wrap="square" rtlCol="0">
            <a:spAutoFit/>
          </a:bodyPr>
          <a:lstStyle/>
          <a:p>
            <a:r>
              <a:rPr lang="en-US" sz="2400" dirty="0"/>
              <a:t>Brains perform computations using a network of neurons</a:t>
            </a:r>
          </a:p>
        </p:txBody>
      </p:sp>
    </p:spTree>
    <p:extLst>
      <p:ext uri="{BB962C8B-B14F-4D97-AF65-F5344CB8AC3E}">
        <p14:creationId xmlns:p14="http://schemas.microsoft.com/office/powerpoint/2010/main" val="1656885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Likelihood of the data</a:t>
            </a:r>
          </a:p>
        </p:txBody>
      </p:sp>
      <p:pic>
        <p:nvPicPr>
          <p:cNvPr id="3" name="Picture 2"/>
          <p:cNvPicPr>
            <a:picLocks noChangeAspect="1"/>
          </p:cNvPicPr>
          <p:nvPr/>
        </p:nvPicPr>
        <p:blipFill>
          <a:blip r:embed="rId2"/>
          <a:stretch>
            <a:fillRect/>
          </a:stretch>
        </p:blipFill>
        <p:spPr>
          <a:xfrm>
            <a:off x="973765" y="2457006"/>
            <a:ext cx="2832691" cy="1879574"/>
          </a:xfrm>
          <a:prstGeom prst="rect">
            <a:avLst/>
          </a:prstGeom>
        </p:spPr>
      </p:pic>
      <p:sp>
        <p:nvSpPr>
          <p:cNvPr id="4" name="TextBox 3"/>
          <p:cNvSpPr txBox="1"/>
          <p:nvPr/>
        </p:nvSpPr>
        <p:spPr>
          <a:xfrm>
            <a:off x="685174" y="1833266"/>
            <a:ext cx="3654205" cy="461665"/>
          </a:xfrm>
          <a:prstGeom prst="rect">
            <a:avLst/>
          </a:prstGeom>
          <a:noFill/>
        </p:spPr>
        <p:txBody>
          <a:bodyPr wrap="none" rtlCol="0">
            <a:spAutoFit/>
          </a:bodyPr>
          <a:lstStyle/>
          <a:p>
            <a:r>
              <a:rPr lang="en-US" sz="2400"/>
              <a:t>When I </a:t>
            </a:r>
            <a:r>
              <a:rPr lang="en-US" sz="2400" dirty="0"/>
              <a:t>drop a wine glass</a:t>
            </a:r>
            <a:r>
              <a:rPr lang="is-IS" sz="2400" dirty="0"/>
              <a:t>…</a:t>
            </a:r>
            <a:endParaRPr lang="en-US" sz="2400" dirty="0"/>
          </a:p>
        </p:txBody>
      </p:sp>
      <p:pic>
        <p:nvPicPr>
          <p:cNvPr id="5" name="Picture 4"/>
          <p:cNvPicPr>
            <a:picLocks noChangeAspect="1"/>
          </p:cNvPicPr>
          <p:nvPr/>
        </p:nvPicPr>
        <p:blipFill>
          <a:blip r:embed="rId3"/>
          <a:stretch>
            <a:fillRect/>
          </a:stretch>
        </p:blipFill>
        <p:spPr>
          <a:xfrm>
            <a:off x="4774019" y="2064099"/>
            <a:ext cx="2368965" cy="2157270"/>
          </a:xfrm>
          <a:prstGeom prst="rect">
            <a:avLst/>
          </a:prstGeom>
        </p:spPr>
      </p:pic>
      <p:sp>
        <p:nvSpPr>
          <p:cNvPr id="6" name="TextBox 5"/>
          <p:cNvSpPr txBox="1"/>
          <p:nvPr/>
        </p:nvSpPr>
        <p:spPr>
          <a:xfrm>
            <a:off x="4339379" y="4287884"/>
            <a:ext cx="3397731" cy="1200329"/>
          </a:xfrm>
          <a:prstGeom prst="rect">
            <a:avLst/>
          </a:prstGeom>
          <a:noFill/>
        </p:spPr>
        <p:txBody>
          <a:bodyPr wrap="square" rtlCol="0">
            <a:spAutoFit/>
          </a:bodyPr>
          <a:lstStyle/>
          <a:p>
            <a:r>
              <a:rPr lang="is-IS" sz="2400" dirty="0"/>
              <a:t>… </a:t>
            </a:r>
            <a:r>
              <a:rPr lang="en-AU" sz="2400" dirty="0"/>
              <a:t>It’s very unlikely that I just happen to do so right next to a cricket ball</a:t>
            </a:r>
            <a:endParaRPr lang="en-US" sz="2400" dirty="0"/>
          </a:p>
        </p:txBody>
      </p:sp>
      <p:sp>
        <p:nvSpPr>
          <p:cNvPr id="7" name="Rectangle 6"/>
          <p:cNvSpPr/>
          <p:nvPr/>
        </p:nvSpPr>
        <p:spPr>
          <a:xfrm>
            <a:off x="5278260" y="5613747"/>
            <a:ext cx="1519968" cy="369332"/>
          </a:xfrm>
          <a:prstGeom prst="rect">
            <a:avLst/>
          </a:prstGeom>
        </p:spPr>
        <p:txBody>
          <a:bodyPr wrap="none">
            <a:spAutoFit/>
          </a:bodyPr>
          <a:lstStyle/>
          <a:p>
            <a:pPr algn="ctr"/>
            <a:r>
              <a:rPr lang="is-IS" dirty="0"/>
              <a:t>P(d|h) = 0.001</a:t>
            </a:r>
            <a:endParaRPr lang="en-US" dirty="0"/>
          </a:p>
        </p:txBody>
      </p:sp>
    </p:spTree>
    <p:extLst>
      <p:ext uri="{BB962C8B-B14F-4D97-AF65-F5344CB8AC3E}">
        <p14:creationId xmlns:p14="http://schemas.microsoft.com/office/powerpoint/2010/main" val="148575268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Likelihood of the data</a:t>
            </a:r>
          </a:p>
        </p:txBody>
      </p:sp>
      <p:sp>
        <p:nvSpPr>
          <p:cNvPr id="4" name="TextBox 3"/>
          <p:cNvSpPr txBox="1"/>
          <p:nvPr/>
        </p:nvSpPr>
        <p:spPr>
          <a:xfrm>
            <a:off x="260761" y="1745361"/>
            <a:ext cx="4402872" cy="461665"/>
          </a:xfrm>
          <a:prstGeom prst="rect">
            <a:avLst/>
          </a:prstGeom>
          <a:noFill/>
        </p:spPr>
        <p:txBody>
          <a:bodyPr wrap="none" rtlCol="0">
            <a:spAutoFit/>
          </a:bodyPr>
          <a:lstStyle/>
          <a:p>
            <a:r>
              <a:rPr lang="en-AU" sz="2400"/>
              <a:t>When the </a:t>
            </a:r>
            <a:r>
              <a:rPr lang="en-AU" sz="2400" dirty="0"/>
              <a:t>kids break a window</a:t>
            </a:r>
            <a:r>
              <a:rPr lang="is-IS" sz="2400" dirty="0"/>
              <a:t>…</a:t>
            </a:r>
            <a:endParaRPr lang="en-US" sz="2400" dirty="0"/>
          </a:p>
        </p:txBody>
      </p:sp>
      <p:pic>
        <p:nvPicPr>
          <p:cNvPr id="5" name="Picture 4"/>
          <p:cNvPicPr>
            <a:picLocks noChangeAspect="1"/>
          </p:cNvPicPr>
          <p:nvPr/>
        </p:nvPicPr>
        <p:blipFill>
          <a:blip r:embed="rId2"/>
          <a:stretch>
            <a:fillRect/>
          </a:stretch>
        </p:blipFill>
        <p:spPr>
          <a:xfrm>
            <a:off x="4774019" y="2064099"/>
            <a:ext cx="2368965" cy="2157270"/>
          </a:xfrm>
          <a:prstGeom prst="rect">
            <a:avLst/>
          </a:prstGeom>
        </p:spPr>
      </p:pic>
      <p:sp>
        <p:nvSpPr>
          <p:cNvPr id="6" name="TextBox 5"/>
          <p:cNvSpPr txBox="1"/>
          <p:nvPr/>
        </p:nvSpPr>
        <p:spPr>
          <a:xfrm>
            <a:off x="4339379" y="4287884"/>
            <a:ext cx="3805161" cy="1200329"/>
          </a:xfrm>
          <a:prstGeom prst="rect">
            <a:avLst/>
          </a:prstGeom>
          <a:noFill/>
        </p:spPr>
        <p:txBody>
          <a:bodyPr wrap="square" rtlCol="0">
            <a:spAutoFit/>
          </a:bodyPr>
          <a:lstStyle/>
          <a:p>
            <a:r>
              <a:rPr lang="is-IS" sz="2400" dirty="0"/>
              <a:t>… </a:t>
            </a:r>
            <a:r>
              <a:rPr lang="en-AU" sz="2400" dirty="0"/>
              <a:t>It’s not at all uncommon for a cricket ball to end up near the glass</a:t>
            </a:r>
            <a:endParaRPr lang="en-US" sz="2400" dirty="0"/>
          </a:p>
        </p:txBody>
      </p:sp>
      <p:sp>
        <p:nvSpPr>
          <p:cNvPr id="7" name="Rectangle 6"/>
          <p:cNvSpPr/>
          <p:nvPr/>
        </p:nvSpPr>
        <p:spPr>
          <a:xfrm>
            <a:off x="5320023" y="5624379"/>
            <a:ext cx="1404552" cy="369332"/>
          </a:xfrm>
          <a:prstGeom prst="rect">
            <a:avLst/>
          </a:prstGeom>
        </p:spPr>
        <p:txBody>
          <a:bodyPr wrap="none">
            <a:spAutoFit/>
          </a:bodyPr>
          <a:lstStyle/>
          <a:p>
            <a:pPr algn="ctr"/>
            <a:r>
              <a:rPr lang="is-IS" dirty="0"/>
              <a:t>P(d|h) </a:t>
            </a:r>
            <a:r>
              <a:rPr lang="is-IS"/>
              <a:t>= 0.15</a:t>
            </a:r>
            <a:endParaRPr lang="en-US" dirty="0"/>
          </a:p>
        </p:txBody>
      </p:sp>
      <p:pic>
        <p:nvPicPr>
          <p:cNvPr id="8" name="Picture 7"/>
          <p:cNvPicPr>
            <a:picLocks noChangeAspect="1"/>
          </p:cNvPicPr>
          <p:nvPr/>
        </p:nvPicPr>
        <p:blipFill>
          <a:blip r:embed="rId3"/>
          <a:stretch>
            <a:fillRect/>
          </a:stretch>
        </p:blipFill>
        <p:spPr>
          <a:xfrm>
            <a:off x="1028405" y="2382946"/>
            <a:ext cx="2543190" cy="1904938"/>
          </a:xfrm>
          <a:prstGeom prst="rect">
            <a:avLst/>
          </a:prstGeom>
        </p:spPr>
      </p:pic>
    </p:spTree>
    <p:extLst>
      <p:ext uri="{BB962C8B-B14F-4D97-AF65-F5344CB8AC3E}">
        <p14:creationId xmlns:p14="http://schemas.microsoft.com/office/powerpoint/2010/main" val="29774976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“Likelihood ratio”</a:t>
            </a:r>
          </a:p>
        </p:txBody>
      </p:sp>
      <p:sp>
        <p:nvSpPr>
          <p:cNvPr id="3" name="TextBox 2"/>
          <p:cNvSpPr txBox="1"/>
          <p:nvPr/>
        </p:nvSpPr>
        <p:spPr>
          <a:xfrm>
            <a:off x="3668233" y="1022343"/>
            <a:ext cx="1965538" cy="369332"/>
          </a:xfrm>
          <a:prstGeom prst="rect">
            <a:avLst/>
          </a:prstGeom>
          <a:noFill/>
        </p:spPr>
        <p:txBody>
          <a:bodyPr wrap="none" rtlCol="0">
            <a:spAutoFit/>
          </a:bodyPr>
          <a:lstStyle/>
          <a:p>
            <a:r>
              <a:rPr lang="en-US" dirty="0"/>
              <a:t>(a.k.a. Bayes factor)</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8650" y="2872268"/>
            <a:ext cx="1562100" cy="1092200"/>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2323" y="3545730"/>
            <a:ext cx="1268080" cy="841409"/>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6657" y="2303237"/>
            <a:ext cx="1190742" cy="891907"/>
          </a:xfrm>
          <a:prstGeom prst="rect">
            <a:avLst/>
          </a:prstGeom>
        </p:spPr>
      </p:pic>
      <p:sp>
        <p:nvSpPr>
          <p:cNvPr id="7" name="TextBox 6"/>
          <p:cNvSpPr txBox="1"/>
          <p:nvPr/>
        </p:nvSpPr>
        <p:spPr>
          <a:xfrm>
            <a:off x="985793" y="3111023"/>
            <a:ext cx="2917752" cy="523220"/>
          </a:xfrm>
          <a:prstGeom prst="rect">
            <a:avLst/>
          </a:prstGeom>
          <a:noFill/>
        </p:spPr>
        <p:txBody>
          <a:bodyPr wrap="square" rtlCol="0">
            <a:spAutoFit/>
          </a:bodyPr>
          <a:lstStyle/>
          <a:p>
            <a:pPr algn="ctr"/>
            <a:r>
              <a:rPr lang="en-US" sz="2800" dirty="0"/>
              <a:t>=</a:t>
            </a:r>
          </a:p>
        </p:txBody>
      </p:sp>
      <p:sp>
        <p:nvSpPr>
          <p:cNvPr id="8" name="TextBox 7"/>
          <p:cNvSpPr txBox="1"/>
          <p:nvPr/>
        </p:nvSpPr>
        <p:spPr>
          <a:xfrm>
            <a:off x="6954004" y="3090405"/>
            <a:ext cx="1655267" cy="523220"/>
          </a:xfrm>
          <a:prstGeom prst="rect">
            <a:avLst/>
          </a:prstGeom>
          <a:noFill/>
        </p:spPr>
        <p:txBody>
          <a:bodyPr wrap="square" rtlCol="0">
            <a:spAutoFit/>
          </a:bodyPr>
          <a:lstStyle/>
          <a:p>
            <a:pPr algn="ctr"/>
            <a:r>
              <a:rPr lang="en-US" sz="2800" dirty="0"/>
              <a:t>= 150</a:t>
            </a:r>
          </a:p>
        </p:txBody>
      </p:sp>
      <p:cxnSp>
        <p:nvCxnSpPr>
          <p:cNvPr id="9" name="Straight Connector 8"/>
          <p:cNvCxnSpPr/>
          <p:nvPr/>
        </p:nvCxnSpPr>
        <p:spPr>
          <a:xfrm>
            <a:off x="2801080" y="3374254"/>
            <a:ext cx="283269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3847" y="2321510"/>
            <a:ext cx="967749" cy="881269"/>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1835" y="3505870"/>
            <a:ext cx="967749" cy="881269"/>
          </a:xfrm>
          <a:prstGeom prst="rect">
            <a:avLst/>
          </a:prstGeom>
        </p:spPr>
      </p:pic>
      <p:cxnSp>
        <p:nvCxnSpPr>
          <p:cNvPr id="13" name="Straight Arrow Connector 12"/>
          <p:cNvCxnSpPr/>
          <p:nvPr/>
        </p:nvCxnSpPr>
        <p:spPr>
          <a:xfrm flipH="1">
            <a:off x="3900558" y="2749191"/>
            <a:ext cx="2260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926223" y="3934774"/>
            <a:ext cx="2260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851318" y="2792946"/>
            <a:ext cx="1655267" cy="523220"/>
          </a:xfrm>
          <a:prstGeom prst="rect">
            <a:avLst/>
          </a:prstGeom>
          <a:noFill/>
        </p:spPr>
        <p:txBody>
          <a:bodyPr wrap="square" rtlCol="0">
            <a:spAutoFit/>
          </a:bodyPr>
          <a:lstStyle/>
          <a:p>
            <a:pPr algn="ctr"/>
            <a:r>
              <a:rPr lang="en-US" sz="2800"/>
              <a:t>0.15</a:t>
            </a:r>
            <a:endParaRPr lang="en-US" sz="2800" dirty="0"/>
          </a:p>
        </p:txBody>
      </p:sp>
      <p:sp>
        <p:nvSpPr>
          <p:cNvPr id="16" name="TextBox 15"/>
          <p:cNvSpPr txBox="1"/>
          <p:nvPr/>
        </p:nvSpPr>
        <p:spPr>
          <a:xfrm>
            <a:off x="5851317" y="3402419"/>
            <a:ext cx="1655267" cy="523220"/>
          </a:xfrm>
          <a:prstGeom prst="rect">
            <a:avLst/>
          </a:prstGeom>
          <a:noFill/>
        </p:spPr>
        <p:txBody>
          <a:bodyPr wrap="square" rtlCol="0">
            <a:spAutoFit/>
          </a:bodyPr>
          <a:lstStyle/>
          <a:p>
            <a:pPr algn="ctr"/>
            <a:r>
              <a:rPr lang="en-US" sz="2800" dirty="0"/>
              <a:t>0.001</a:t>
            </a:r>
          </a:p>
        </p:txBody>
      </p:sp>
      <p:sp>
        <p:nvSpPr>
          <p:cNvPr id="17" name="TextBox 16"/>
          <p:cNvSpPr txBox="1"/>
          <p:nvPr/>
        </p:nvSpPr>
        <p:spPr>
          <a:xfrm>
            <a:off x="4496603" y="3094327"/>
            <a:ext cx="2917752" cy="523220"/>
          </a:xfrm>
          <a:prstGeom prst="rect">
            <a:avLst/>
          </a:prstGeom>
          <a:noFill/>
        </p:spPr>
        <p:txBody>
          <a:bodyPr wrap="square" rtlCol="0">
            <a:spAutoFit/>
          </a:bodyPr>
          <a:lstStyle/>
          <a:p>
            <a:pPr algn="ctr"/>
            <a:r>
              <a:rPr lang="en-US" sz="2800" dirty="0"/>
              <a:t>=</a:t>
            </a:r>
          </a:p>
        </p:txBody>
      </p:sp>
      <p:cxnSp>
        <p:nvCxnSpPr>
          <p:cNvPr id="18" name="Straight Connector 17"/>
          <p:cNvCxnSpPr/>
          <p:nvPr/>
        </p:nvCxnSpPr>
        <p:spPr>
          <a:xfrm>
            <a:off x="6210505" y="3372633"/>
            <a:ext cx="10196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722028" y="4854612"/>
            <a:ext cx="4147486" cy="923330"/>
          </a:xfrm>
          <a:prstGeom prst="rect">
            <a:avLst/>
          </a:prstGeom>
          <a:noFill/>
        </p:spPr>
        <p:txBody>
          <a:bodyPr wrap="square" rtlCol="0">
            <a:spAutoFit/>
          </a:bodyPr>
          <a:lstStyle/>
          <a:p>
            <a:r>
              <a:rPr lang="en-US" dirty="0"/>
              <a:t>I think it is 150 times more likely that I would find a cricket ball when a window breaks than when a wine glass is broken</a:t>
            </a:r>
          </a:p>
        </p:txBody>
      </p:sp>
      <p:cxnSp>
        <p:nvCxnSpPr>
          <p:cNvPr id="21" name="Straight Arrow Connector 20"/>
          <p:cNvCxnSpPr/>
          <p:nvPr/>
        </p:nvCxnSpPr>
        <p:spPr>
          <a:xfrm flipH="1" flipV="1">
            <a:off x="7953740" y="3753398"/>
            <a:ext cx="6938" cy="10972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08508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Posterior odds</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58901" y="1600154"/>
            <a:ext cx="5376045" cy="1038966"/>
          </a:xfrm>
          <a:prstGeom prst="rect">
            <a:avLst/>
          </a:prstGeom>
        </p:spPr>
      </p:pic>
      <p:sp>
        <p:nvSpPr>
          <p:cNvPr id="4" name="TextBox 3"/>
          <p:cNvSpPr txBox="1"/>
          <p:nvPr/>
        </p:nvSpPr>
        <p:spPr>
          <a:xfrm>
            <a:off x="1767515" y="2824067"/>
            <a:ext cx="1570110" cy="369332"/>
          </a:xfrm>
          <a:prstGeom prst="rect">
            <a:avLst/>
          </a:prstGeom>
          <a:noFill/>
        </p:spPr>
        <p:txBody>
          <a:bodyPr wrap="none" rtlCol="0">
            <a:spAutoFit/>
          </a:bodyPr>
          <a:lstStyle/>
          <a:p>
            <a:r>
              <a:rPr lang="en-US"/>
              <a:t>Posterior odds</a:t>
            </a:r>
          </a:p>
        </p:txBody>
      </p:sp>
      <p:sp>
        <p:nvSpPr>
          <p:cNvPr id="5" name="TextBox 4"/>
          <p:cNvSpPr txBox="1"/>
          <p:nvPr/>
        </p:nvSpPr>
        <p:spPr>
          <a:xfrm>
            <a:off x="4035794" y="2831891"/>
            <a:ext cx="1660776" cy="369332"/>
          </a:xfrm>
          <a:prstGeom prst="rect">
            <a:avLst/>
          </a:prstGeom>
          <a:noFill/>
        </p:spPr>
        <p:txBody>
          <a:bodyPr wrap="none" rtlCol="0">
            <a:spAutoFit/>
          </a:bodyPr>
          <a:lstStyle/>
          <a:p>
            <a:r>
              <a:rPr lang="en-US"/>
              <a:t>Likelihood ratio</a:t>
            </a:r>
          </a:p>
        </p:txBody>
      </p:sp>
      <p:sp>
        <p:nvSpPr>
          <p:cNvPr id="6" name="TextBox 5"/>
          <p:cNvSpPr txBox="1"/>
          <p:nvPr/>
        </p:nvSpPr>
        <p:spPr>
          <a:xfrm>
            <a:off x="6394739" y="2824067"/>
            <a:ext cx="1173270" cy="369332"/>
          </a:xfrm>
          <a:prstGeom prst="rect">
            <a:avLst/>
          </a:prstGeom>
          <a:noFill/>
        </p:spPr>
        <p:txBody>
          <a:bodyPr wrap="none" rtlCol="0">
            <a:spAutoFit/>
          </a:bodyPr>
          <a:lstStyle/>
          <a:p>
            <a:r>
              <a:rPr lang="en-US"/>
              <a:t>Prior odds</a:t>
            </a:r>
          </a:p>
        </p:txBody>
      </p:sp>
      <p:sp>
        <p:nvSpPr>
          <p:cNvPr id="7" name="TextBox 6"/>
          <p:cNvSpPr txBox="1"/>
          <p:nvPr/>
        </p:nvSpPr>
        <p:spPr>
          <a:xfrm>
            <a:off x="4559046" y="3202698"/>
            <a:ext cx="729687" cy="369332"/>
          </a:xfrm>
          <a:prstGeom prst="rect">
            <a:avLst/>
          </a:prstGeom>
          <a:noFill/>
        </p:spPr>
        <p:txBody>
          <a:bodyPr wrap="none" rtlCol="0">
            <a:spAutoFit/>
          </a:bodyPr>
          <a:lstStyle/>
          <a:p>
            <a:r>
              <a:rPr lang="en-US" dirty="0"/>
              <a:t>= 150</a:t>
            </a:r>
          </a:p>
        </p:txBody>
      </p:sp>
      <p:sp>
        <p:nvSpPr>
          <p:cNvPr id="8" name="TextBox 7"/>
          <p:cNvSpPr txBox="1"/>
          <p:nvPr/>
        </p:nvSpPr>
        <p:spPr>
          <a:xfrm>
            <a:off x="6593409" y="3187050"/>
            <a:ext cx="550151" cy="369332"/>
          </a:xfrm>
          <a:prstGeom prst="rect">
            <a:avLst/>
          </a:prstGeom>
          <a:noFill/>
        </p:spPr>
        <p:txBody>
          <a:bodyPr wrap="none" rtlCol="0">
            <a:spAutoFit/>
          </a:bodyPr>
          <a:lstStyle/>
          <a:p>
            <a:r>
              <a:rPr lang="en-US" dirty="0"/>
              <a:t>= .1</a:t>
            </a:r>
          </a:p>
        </p:txBody>
      </p:sp>
      <p:sp>
        <p:nvSpPr>
          <p:cNvPr id="9" name="TextBox 8"/>
          <p:cNvSpPr txBox="1"/>
          <p:nvPr/>
        </p:nvSpPr>
        <p:spPr>
          <a:xfrm>
            <a:off x="2245434" y="3202698"/>
            <a:ext cx="614271" cy="369332"/>
          </a:xfrm>
          <a:prstGeom prst="rect">
            <a:avLst/>
          </a:prstGeom>
          <a:noFill/>
        </p:spPr>
        <p:txBody>
          <a:bodyPr wrap="none" rtlCol="0">
            <a:spAutoFit/>
          </a:bodyPr>
          <a:lstStyle/>
          <a:p>
            <a:r>
              <a:rPr lang="en-US" dirty="0"/>
              <a:t>= 15</a:t>
            </a:r>
          </a:p>
        </p:txBody>
      </p:sp>
      <p:pic>
        <p:nvPicPr>
          <p:cNvPr id="11" name="Picture 10"/>
          <p:cNvPicPr>
            <a:picLocks noChangeAspect="1"/>
          </p:cNvPicPr>
          <p:nvPr/>
        </p:nvPicPr>
        <p:blipFill>
          <a:blip r:embed="rId3"/>
          <a:stretch>
            <a:fillRect/>
          </a:stretch>
        </p:blipFill>
        <p:spPr>
          <a:xfrm>
            <a:off x="5566469" y="4104312"/>
            <a:ext cx="2543190" cy="1904938"/>
          </a:xfrm>
          <a:prstGeom prst="rect">
            <a:avLst/>
          </a:prstGeom>
        </p:spPr>
      </p:pic>
      <p:pic>
        <p:nvPicPr>
          <p:cNvPr id="12" name="Picture 11"/>
          <p:cNvPicPr>
            <a:picLocks noChangeAspect="1"/>
          </p:cNvPicPr>
          <p:nvPr/>
        </p:nvPicPr>
        <p:blipFill>
          <a:blip r:embed="rId4"/>
          <a:stretch>
            <a:fillRect/>
          </a:stretch>
        </p:blipFill>
        <p:spPr>
          <a:xfrm>
            <a:off x="3092819" y="3927189"/>
            <a:ext cx="2368965" cy="2157270"/>
          </a:xfrm>
          <a:prstGeom prst="rect">
            <a:avLst/>
          </a:prstGeom>
        </p:spPr>
      </p:pic>
      <p:sp>
        <p:nvSpPr>
          <p:cNvPr id="13" name="TextBox 12"/>
          <p:cNvSpPr txBox="1"/>
          <p:nvPr/>
        </p:nvSpPr>
        <p:spPr>
          <a:xfrm>
            <a:off x="318977" y="4531922"/>
            <a:ext cx="2773842" cy="1477328"/>
          </a:xfrm>
          <a:prstGeom prst="rect">
            <a:avLst/>
          </a:prstGeom>
          <a:noFill/>
        </p:spPr>
        <p:txBody>
          <a:bodyPr wrap="square" rtlCol="0">
            <a:spAutoFit/>
          </a:bodyPr>
          <a:lstStyle/>
          <a:p>
            <a:r>
              <a:rPr lang="en-US" dirty="0"/>
              <a:t>In light of the evidence, I now think the window-breaking hypothesis is 15 times more likely than the </a:t>
            </a:r>
            <a:r>
              <a:rPr lang="en-US"/>
              <a:t>wine-glass hypothesis</a:t>
            </a:r>
            <a:endParaRPr lang="en-US" dirty="0"/>
          </a:p>
        </p:txBody>
      </p:sp>
      <p:cxnSp>
        <p:nvCxnSpPr>
          <p:cNvPr id="14" name="Straight Arrow Connector 13"/>
          <p:cNvCxnSpPr/>
          <p:nvPr/>
        </p:nvCxnSpPr>
        <p:spPr>
          <a:xfrm flipV="1">
            <a:off x="1955646" y="3643529"/>
            <a:ext cx="579576" cy="8344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388930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learner has a hypothesis space</a:t>
            </a:r>
            <a:endParaRPr lang="en-US" dirty="0"/>
          </a:p>
        </p:txBody>
      </p:sp>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9595" y="3180003"/>
            <a:ext cx="1605516" cy="1065307"/>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4430" y="3204488"/>
            <a:ext cx="1422240" cy="106530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8217" y="1877493"/>
            <a:ext cx="1334136" cy="1049379"/>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8259" y="1877493"/>
            <a:ext cx="1765141" cy="104937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93400" y="1877493"/>
            <a:ext cx="1331596" cy="99357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34593" y="3737141"/>
            <a:ext cx="1613624" cy="2001516"/>
          </a:xfrm>
          <a:prstGeom prst="rect">
            <a:avLst/>
          </a:prstGeom>
        </p:spPr>
      </p:pic>
      <p:sp>
        <p:nvSpPr>
          <p:cNvPr id="21" name="TextBox 20"/>
          <p:cNvSpPr txBox="1"/>
          <p:nvPr/>
        </p:nvSpPr>
        <p:spPr>
          <a:xfrm>
            <a:off x="8028681" y="3356886"/>
            <a:ext cx="415498" cy="369332"/>
          </a:xfrm>
          <a:prstGeom prst="rect">
            <a:avLst/>
          </a:prstGeom>
          <a:noFill/>
        </p:spPr>
        <p:txBody>
          <a:bodyPr wrap="none" rtlCol="0">
            <a:spAutoFit/>
          </a:bodyPr>
          <a:lstStyle/>
          <a:p>
            <a:r>
              <a:rPr lang="is-IS" dirty="0"/>
              <a:t>…</a:t>
            </a:r>
            <a:endParaRPr lang="en-US" dirty="0"/>
          </a:p>
        </p:txBody>
      </p:sp>
    </p:spTree>
    <p:extLst>
      <p:ext uri="{BB962C8B-B14F-4D97-AF65-F5344CB8AC3E}">
        <p14:creationId xmlns:p14="http://schemas.microsoft.com/office/powerpoint/2010/main" val="68239687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Priors assign probabilities </a:t>
            </a:r>
            <a:r>
              <a:rPr lang="en-AU" dirty="0">
                <a:sym typeface="Wingdings"/>
              </a:rPr>
              <a:t>P(h)</a:t>
            </a:r>
            <a:endParaRPr lang="en-US" dirty="0"/>
          </a:p>
        </p:txBody>
      </p:sp>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9595" y="3180003"/>
            <a:ext cx="1605516" cy="1065307"/>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4430" y="3204488"/>
            <a:ext cx="1422240" cy="106530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8217" y="1877493"/>
            <a:ext cx="1334136" cy="1049379"/>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8259" y="1877493"/>
            <a:ext cx="1765141" cy="104937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93400" y="1877493"/>
            <a:ext cx="1331596" cy="99357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34593" y="3737141"/>
            <a:ext cx="1613624" cy="2001516"/>
          </a:xfrm>
          <a:prstGeom prst="rect">
            <a:avLst/>
          </a:prstGeom>
        </p:spPr>
      </p:pic>
      <p:sp>
        <p:nvSpPr>
          <p:cNvPr id="4" name="TextBox 3"/>
          <p:cNvSpPr txBox="1"/>
          <p:nvPr/>
        </p:nvSpPr>
        <p:spPr>
          <a:xfrm>
            <a:off x="6079799" y="1575285"/>
            <a:ext cx="582211" cy="369332"/>
          </a:xfrm>
          <a:prstGeom prst="rect">
            <a:avLst/>
          </a:prstGeom>
          <a:noFill/>
        </p:spPr>
        <p:txBody>
          <a:bodyPr wrap="none" rtlCol="0">
            <a:spAutoFit/>
          </a:bodyPr>
          <a:lstStyle/>
          <a:p>
            <a:r>
              <a:rPr lang="en-US" dirty="0"/>
              <a:t>0.01</a:t>
            </a:r>
          </a:p>
        </p:txBody>
      </p:sp>
      <p:sp>
        <p:nvSpPr>
          <p:cNvPr id="11" name="TextBox 10"/>
          <p:cNvSpPr txBox="1"/>
          <p:nvPr/>
        </p:nvSpPr>
        <p:spPr>
          <a:xfrm>
            <a:off x="4745663" y="1577163"/>
            <a:ext cx="582211" cy="369332"/>
          </a:xfrm>
          <a:prstGeom prst="rect">
            <a:avLst/>
          </a:prstGeom>
          <a:noFill/>
        </p:spPr>
        <p:txBody>
          <a:bodyPr wrap="none" rtlCol="0">
            <a:spAutoFit/>
          </a:bodyPr>
          <a:lstStyle/>
          <a:p>
            <a:r>
              <a:rPr lang="en-US" dirty="0"/>
              <a:t>0.01</a:t>
            </a:r>
          </a:p>
        </p:txBody>
      </p:sp>
      <p:sp>
        <p:nvSpPr>
          <p:cNvPr id="12" name="TextBox 11"/>
          <p:cNvSpPr txBox="1"/>
          <p:nvPr/>
        </p:nvSpPr>
        <p:spPr>
          <a:xfrm>
            <a:off x="7654219" y="1575285"/>
            <a:ext cx="582211" cy="369332"/>
          </a:xfrm>
          <a:prstGeom prst="rect">
            <a:avLst/>
          </a:prstGeom>
          <a:noFill/>
        </p:spPr>
        <p:txBody>
          <a:bodyPr wrap="none" rtlCol="0">
            <a:spAutoFit/>
          </a:bodyPr>
          <a:lstStyle/>
          <a:p>
            <a:r>
              <a:rPr lang="en-US"/>
              <a:t>0.01</a:t>
            </a:r>
          </a:p>
        </p:txBody>
      </p:sp>
      <p:sp>
        <p:nvSpPr>
          <p:cNvPr id="13" name="TextBox 12"/>
          <p:cNvSpPr txBox="1"/>
          <p:nvPr/>
        </p:nvSpPr>
        <p:spPr>
          <a:xfrm>
            <a:off x="5014008" y="2881014"/>
            <a:ext cx="582211" cy="369332"/>
          </a:xfrm>
          <a:prstGeom prst="rect">
            <a:avLst/>
          </a:prstGeom>
          <a:noFill/>
        </p:spPr>
        <p:txBody>
          <a:bodyPr wrap="none" rtlCol="0">
            <a:spAutoFit/>
          </a:bodyPr>
          <a:lstStyle/>
          <a:p>
            <a:r>
              <a:rPr lang="en-US" dirty="0"/>
              <a:t>0.80</a:t>
            </a:r>
          </a:p>
        </p:txBody>
      </p:sp>
      <p:sp>
        <p:nvSpPr>
          <p:cNvPr id="14" name="TextBox 13"/>
          <p:cNvSpPr txBox="1"/>
          <p:nvPr/>
        </p:nvSpPr>
        <p:spPr>
          <a:xfrm>
            <a:off x="6757095" y="2890960"/>
            <a:ext cx="582211" cy="369332"/>
          </a:xfrm>
          <a:prstGeom prst="rect">
            <a:avLst/>
          </a:prstGeom>
          <a:noFill/>
        </p:spPr>
        <p:txBody>
          <a:bodyPr wrap="none" rtlCol="0">
            <a:spAutoFit/>
          </a:bodyPr>
          <a:lstStyle/>
          <a:p>
            <a:r>
              <a:rPr lang="en-US" dirty="0"/>
              <a:t>0.08</a:t>
            </a:r>
          </a:p>
        </p:txBody>
      </p:sp>
      <p:sp>
        <p:nvSpPr>
          <p:cNvPr id="21" name="TextBox 20"/>
          <p:cNvSpPr txBox="1"/>
          <p:nvPr/>
        </p:nvSpPr>
        <p:spPr>
          <a:xfrm>
            <a:off x="8028681" y="3356886"/>
            <a:ext cx="415498" cy="369332"/>
          </a:xfrm>
          <a:prstGeom prst="rect">
            <a:avLst/>
          </a:prstGeom>
          <a:noFill/>
        </p:spPr>
        <p:txBody>
          <a:bodyPr wrap="none" rtlCol="0">
            <a:spAutoFit/>
          </a:bodyPr>
          <a:lstStyle/>
          <a:p>
            <a:r>
              <a:rPr lang="is-IS" dirty="0"/>
              <a:t>…</a:t>
            </a:r>
            <a:endParaRPr lang="en-US" dirty="0"/>
          </a:p>
        </p:txBody>
      </p:sp>
    </p:spTree>
    <p:extLst>
      <p:ext uri="{BB962C8B-B14F-4D97-AF65-F5344CB8AC3E}">
        <p14:creationId xmlns:p14="http://schemas.microsoft.com/office/powerpoint/2010/main" val="144986484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609" y="365127"/>
            <a:ext cx="8569842" cy="841882"/>
          </a:xfrm>
        </p:spPr>
        <p:txBody>
          <a:bodyPr>
            <a:normAutofit fontScale="90000"/>
          </a:bodyPr>
          <a:lstStyle/>
          <a:p>
            <a:r>
              <a:rPr lang="en-AU" dirty="0"/>
              <a:t>Each hypothesis provides a likelihood P(</a:t>
            </a:r>
            <a:r>
              <a:rPr lang="en-AU" dirty="0" err="1"/>
              <a:t>d|h</a:t>
            </a:r>
            <a:r>
              <a:rPr lang="en-AU" dirty="0"/>
              <a:t>)</a:t>
            </a:r>
            <a:endParaRPr lang="en-US" u="sng" dirty="0"/>
          </a:p>
        </p:txBody>
      </p:sp>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9595" y="3180003"/>
            <a:ext cx="1605516" cy="1065307"/>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4430" y="3204488"/>
            <a:ext cx="1422240" cy="106530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8217" y="1877493"/>
            <a:ext cx="1334136" cy="1049379"/>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8259" y="1877493"/>
            <a:ext cx="1765141" cy="104937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93400" y="1877493"/>
            <a:ext cx="1331596" cy="99357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34593" y="3737141"/>
            <a:ext cx="1613624" cy="2001516"/>
          </a:xfrm>
          <a:prstGeom prst="rect">
            <a:avLst/>
          </a:prstGeom>
        </p:spPr>
      </p:pic>
      <p:sp>
        <p:nvSpPr>
          <p:cNvPr id="11" name="TextBox 10"/>
          <p:cNvSpPr txBox="1"/>
          <p:nvPr/>
        </p:nvSpPr>
        <p:spPr>
          <a:xfrm>
            <a:off x="2852683" y="2077074"/>
            <a:ext cx="466794" cy="369332"/>
          </a:xfrm>
          <a:prstGeom prst="rect">
            <a:avLst/>
          </a:prstGeom>
          <a:noFill/>
        </p:spPr>
        <p:txBody>
          <a:bodyPr wrap="none" rtlCol="0">
            <a:spAutoFit/>
          </a:bodyPr>
          <a:lstStyle/>
          <a:p>
            <a:r>
              <a:rPr lang="en-US"/>
              <a:t>0.5</a:t>
            </a:r>
            <a:endParaRPr lang="en-US" dirty="0"/>
          </a:p>
        </p:txBody>
      </p:sp>
      <p:sp>
        <p:nvSpPr>
          <p:cNvPr id="14" name="TextBox 13"/>
          <p:cNvSpPr txBox="1"/>
          <p:nvPr/>
        </p:nvSpPr>
        <p:spPr>
          <a:xfrm>
            <a:off x="3300398" y="2401691"/>
            <a:ext cx="582211" cy="369332"/>
          </a:xfrm>
          <a:prstGeom prst="rect">
            <a:avLst/>
          </a:prstGeom>
          <a:noFill/>
        </p:spPr>
        <p:txBody>
          <a:bodyPr wrap="none" rtlCol="0">
            <a:spAutoFit/>
          </a:bodyPr>
          <a:lstStyle/>
          <a:p>
            <a:r>
              <a:rPr lang="en-US" dirty="0"/>
              <a:t>0.03</a:t>
            </a:r>
          </a:p>
        </p:txBody>
      </p:sp>
      <p:sp>
        <p:nvSpPr>
          <p:cNvPr id="21" name="TextBox 20"/>
          <p:cNvSpPr txBox="1"/>
          <p:nvPr/>
        </p:nvSpPr>
        <p:spPr>
          <a:xfrm>
            <a:off x="8028681" y="3356886"/>
            <a:ext cx="415498" cy="369332"/>
          </a:xfrm>
          <a:prstGeom prst="rect">
            <a:avLst/>
          </a:prstGeom>
          <a:noFill/>
        </p:spPr>
        <p:txBody>
          <a:bodyPr wrap="none" rtlCol="0">
            <a:spAutoFit/>
          </a:bodyPr>
          <a:lstStyle/>
          <a:p>
            <a:r>
              <a:rPr lang="is-IS" dirty="0"/>
              <a:t>…</a:t>
            </a:r>
            <a:endParaRPr lang="en-US" dirty="0"/>
          </a:p>
        </p:txBody>
      </p:sp>
      <p:pic>
        <p:nvPicPr>
          <p:cNvPr id="22" name="Picture 21"/>
          <p:cNvPicPr>
            <a:picLocks noChangeAspect="1"/>
          </p:cNvPicPr>
          <p:nvPr/>
        </p:nvPicPr>
        <p:blipFill>
          <a:blip r:embed="rId8"/>
          <a:stretch>
            <a:fillRect/>
          </a:stretch>
        </p:blipFill>
        <p:spPr>
          <a:xfrm>
            <a:off x="-101335" y="1759951"/>
            <a:ext cx="2368965" cy="2157270"/>
          </a:xfrm>
          <a:prstGeom prst="rect">
            <a:avLst/>
          </a:prstGeom>
        </p:spPr>
      </p:pic>
      <p:cxnSp>
        <p:nvCxnSpPr>
          <p:cNvPr id="23" name="Straight Arrow Connector 22"/>
          <p:cNvCxnSpPr>
            <a:stCxn id="17" idx="1"/>
          </p:cNvCxnSpPr>
          <p:nvPr/>
        </p:nvCxnSpPr>
        <p:spPr>
          <a:xfrm flipH="1">
            <a:off x="2179674" y="2402183"/>
            <a:ext cx="1768543" cy="170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2106722" y="3051910"/>
            <a:ext cx="2205933" cy="5737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2156441" y="2573079"/>
            <a:ext cx="3902443" cy="1979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151840" y="3047308"/>
            <a:ext cx="697627" cy="369332"/>
          </a:xfrm>
          <a:prstGeom prst="rect">
            <a:avLst/>
          </a:prstGeom>
          <a:noFill/>
        </p:spPr>
        <p:txBody>
          <a:bodyPr wrap="none" rtlCol="0">
            <a:spAutoFit/>
          </a:bodyPr>
          <a:lstStyle/>
          <a:p>
            <a:r>
              <a:rPr lang="en-US" dirty="0"/>
              <a:t>0.001</a:t>
            </a:r>
          </a:p>
        </p:txBody>
      </p:sp>
    </p:spTree>
    <p:extLst>
      <p:ext uri="{BB962C8B-B14F-4D97-AF65-F5344CB8AC3E}">
        <p14:creationId xmlns:p14="http://schemas.microsoft.com/office/powerpoint/2010/main" val="23815007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Posteriors computed by Bayes’ rule</a:t>
            </a:r>
            <a:endParaRPr lang="en-US" u="sng" dirty="0"/>
          </a:p>
        </p:txBody>
      </p:sp>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3695" y="3147881"/>
            <a:ext cx="1605516" cy="1065307"/>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8720" y="3363207"/>
            <a:ext cx="1422240" cy="106530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60678" y="1428018"/>
            <a:ext cx="1334136" cy="1049379"/>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8150" y="2242736"/>
            <a:ext cx="1765141" cy="104937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11959" y="1312626"/>
            <a:ext cx="1331596" cy="99357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70071" y="3961099"/>
            <a:ext cx="1613624" cy="2001516"/>
          </a:xfrm>
          <a:prstGeom prst="rect">
            <a:avLst/>
          </a:prstGeom>
        </p:spPr>
      </p:pic>
      <p:pic>
        <p:nvPicPr>
          <p:cNvPr id="22" name="Picture 21"/>
          <p:cNvPicPr>
            <a:picLocks noChangeAspect="1"/>
          </p:cNvPicPr>
          <p:nvPr/>
        </p:nvPicPr>
        <p:blipFill>
          <a:blip r:embed="rId8"/>
          <a:stretch>
            <a:fillRect/>
          </a:stretch>
        </p:blipFill>
        <p:spPr>
          <a:xfrm>
            <a:off x="934470" y="1399775"/>
            <a:ext cx="1780301" cy="1621210"/>
          </a:xfrm>
          <a:prstGeom prst="rect">
            <a:avLst/>
          </a:prstGeom>
        </p:spPr>
      </p:pic>
      <p:pic>
        <p:nvPicPr>
          <p:cNvPr id="28" name="Picture 2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490228" y="5044703"/>
            <a:ext cx="3462926" cy="777576"/>
          </a:xfrm>
          <a:prstGeom prst="rect">
            <a:avLst/>
          </a:prstGeom>
        </p:spPr>
      </p:pic>
    </p:spTree>
    <p:extLst>
      <p:ext uri="{BB962C8B-B14F-4D97-AF65-F5344CB8AC3E}">
        <p14:creationId xmlns:p14="http://schemas.microsoft.com/office/powerpoint/2010/main" val="4624084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Posteriors computed by Bayes’ rule</a:t>
            </a:r>
            <a:endParaRPr lang="en-US" u="sng" dirty="0"/>
          </a:p>
        </p:txBody>
      </p:sp>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3695" y="3147881"/>
            <a:ext cx="1605516" cy="1065307"/>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8720" y="3363207"/>
            <a:ext cx="1422240" cy="1065307"/>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60678" y="1428018"/>
            <a:ext cx="1334136" cy="1049379"/>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58150" y="2242736"/>
            <a:ext cx="1765141" cy="104937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11959" y="1312626"/>
            <a:ext cx="1331596" cy="99357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70071" y="3961099"/>
            <a:ext cx="1613624" cy="2001516"/>
          </a:xfrm>
          <a:prstGeom prst="rect">
            <a:avLst/>
          </a:prstGeom>
        </p:spPr>
      </p:pic>
      <p:pic>
        <p:nvPicPr>
          <p:cNvPr id="22" name="Picture 21"/>
          <p:cNvPicPr>
            <a:picLocks noChangeAspect="1"/>
          </p:cNvPicPr>
          <p:nvPr/>
        </p:nvPicPr>
        <p:blipFill>
          <a:blip r:embed="rId8"/>
          <a:stretch>
            <a:fillRect/>
          </a:stretch>
        </p:blipFill>
        <p:spPr>
          <a:xfrm>
            <a:off x="934470" y="1399775"/>
            <a:ext cx="1780301" cy="1621210"/>
          </a:xfrm>
          <a:prstGeom prst="rect">
            <a:avLst/>
          </a:prstGeom>
        </p:spPr>
      </p:pic>
      <p:pic>
        <p:nvPicPr>
          <p:cNvPr id="27" name="image36.png"/>
          <p:cNvPicPr>
            <a:picLocks noChangeAspect="1"/>
          </p:cNvPicPr>
          <p:nvPr/>
        </p:nvPicPr>
        <p:blipFill>
          <a:blip r:embed="rId9">
            <a:extLst/>
          </a:blip>
          <a:stretch>
            <a:fillRect/>
          </a:stretch>
        </p:blipFill>
        <p:spPr>
          <a:xfrm>
            <a:off x="4479595" y="4962484"/>
            <a:ext cx="4296669" cy="963047"/>
          </a:xfrm>
          <a:prstGeom prst="rect">
            <a:avLst/>
          </a:prstGeom>
          <a:ln w="12700"/>
        </p:spPr>
      </p:pic>
      <p:sp>
        <p:nvSpPr>
          <p:cNvPr id="3" name="TextBox 2"/>
          <p:cNvSpPr txBox="1"/>
          <p:nvPr/>
        </p:nvSpPr>
        <p:spPr>
          <a:xfrm>
            <a:off x="6627929" y="3147881"/>
            <a:ext cx="2240620" cy="646331"/>
          </a:xfrm>
          <a:prstGeom prst="rect">
            <a:avLst/>
          </a:prstGeom>
          <a:noFill/>
        </p:spPr>
        <p:txBody>
          <a:bodyPr wrap="square" rtlCol="0">
            <a:spAutoFit/>
          </a:bodyPr>
          <a:lstStyle/>
          <a:p>
            <a:r>
              <a:rPr lang="en-US" dirty="0"/>
              <a:t>Sum taken across all </a:t>
            </a:r>
            <a:r>
              <a:rPr lang="en-US"/>
              <a:t>possible hypotheses</a:t>
            </a:r>
          </a:p>
        </p:txBody>
      </p:sp>
      <p:cxnSp>
        <p:nvCxnSpPr>
          <p:cNvPr id="5" name="Straight Arrow Connector 4"/>
          <p:cNvCxnSpPr/>
          <p:nvPr/>
        </p:nvCxnSpPr>
        <p:spPr>
          <a:xfrm flipH="1" flipV="1">
            <a:off x="5734236" y="3147881"/>
            <a:ext cx="719727" cy="2153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7325833" y="3863292"/>
            <a:ext cx="85060" cy="724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21539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question</a:t>
            </a:r>
            <a:r>
              <a:rPr lang="is-IS" dirty="0"/>
              <a:t>…</a:t>
            </a:r>
            <a:endParaRPr lang="en-US" dirty="0"/>
          </a:p>
        </p:txBody>
      </p:sp>
      <p:sp>
        <p:nvSpPr>
          <p:cNvPr id="4" name="Shape 79"/>
          <p:cNvSpPr/>
          <p:nvPr/>
        </p:nvSpPr>
        <p:spPr>
          <a:xfrm>
            <a:off x="4838390" y="4345584"/>
            <a:ext cx="3676959"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defRPr sz="3800"/>
            </a:lvl1pPr>
          </a:lstStyle>
          <a:p>
            <a:r>
              <a:rPr lang="is-IS" sz="2400"/>
              <a:t>… but is it a useful tool for helping us to understand human cognition?</a:t>
            </a:r>
            <a:endParaRPr sz="2400" dirty="0"/>
          </a:p>
        </p:txBody>
      </p:sp>
      <p:pic>
        <p:nvPicPr>
          <p:cNvPr id="5" name="pasted-image.jpg"/>
          <p:cNvPicPr>
            <a:picLocks noChangeAspect="1"/>
          </p:cNvPicPr>
          <p:nvPr/>
        </p:nvPicPr>
        <p:blipFill>
          <a:blip r:embed="rId2">
            <a:extLst/>
          </a:blip>
          <a:stretch>
            <a:fillRect/>
          </a:stretch>
        </p:blipFill>
        <p:spPr>
          <a:xfrm>
            <a:off x="1329646" y="3894825"/>
            <a:ext cx="2984438" cy="2081647"/>
          </a:xfrm>
          <a:prstGeom prst="rect">
            <a:avLst/>
          </a:prstGeom>
          <a:ln w="12700">
            <a:miter lim="400000"/>
          </a:ln>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3146" y="1603252"/>
            <a:ext cx="1613624" cy="2001516"/>
          </a:xfrm>
          <a:prstGeom prst="rect">
            <a:avLst/>
          </a:prstGeom>
        </p:spPr>
      </p:pic>
      <p:sp>
        <p:nvSpPr>
          <p:cNvPr id="8" name="Shape 79"/>
          <p:cNvSpPr/>
          <p:nvPr/>
        </p:nvSpPr>
        <p:spPr>
          <a:xfrm>
            <a:off x="4693079" y="1839845"/>
            <a:ext cx="3345135"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defRPr sz="3800"/>
            </a:lvl1pPr>
          </a:lstStyle>
          <a:p>
            <a:r>
              <a:rPr lang="en-AU" sz="2400" dirty="0"/>
              <a:t>Bayesian reasoning is a powerful tool for building intelligent robots</a:t>
            </a:r>
            <a:r>
              <a:rPr lang="is-IS" sz="2400" dirty="0"/>
              <a:t>…</a:t>
            </a:r>
            <a:endParaRPr sz="2400" dirty="0"/>
          </a:p>
        </p:txBody>
      </p:sp>
      <p:sp>
        <p:nvSpPr>
          <p:cNvPr id="9" name="Rectangle 8"/>
          <p:cNvSpPr/>
          <p:nvPr/>
        </p:nvSpPr>
        <p:spPr>
          <a:xfrm>
            <a:off x="1329962" y="1550159"/>
            <a:ext cx="2984122" cy="20546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329962" y="3905458"/>
            <a:ext cx="2984122" cy="20546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6430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74025" y="2095500"/>
            <a:ext cx="3929163" cy="2927806"/>
          </a:xfrm>
          <a:prstGeom prst="rect">
            <a:avLst/>
          </a:prstGeom>
        </p:spPr>
      </p:pic>
      <p:sp>
        <p:nvSpPr>
          <p:cNvPr id="9" name="Rectangle 8"/>
          <p:cNvSpPr/>
          <p:nvPr/>
        </p:nvSpPr>
        <p:spPr>
          <a:xfrm>
            <a:off x="6870897" y="3031696"/>
            <a:ext cx="468169" cy="431291"/>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23203" y="0"/>
            <a:ext cx="1525985" cy="1892809"/>
          </a:xfrm>
          <a:prstGeom prst="rect">
            <a:avLst/>
          </a:prstGeom>
        </p:spPr>
      </p:pic>
      <p:sp>
        <p:nvSpPr>
          <p:cNvPr id="11" name="Rectangle 10"/>
          <p:cNvSpPr/>
          <p:nvPr/>
        </p:nvSpPr>
        <p:spPr>
          <a:xfrm>
            <a:off x="431799" y="208096"/>
            <a:ext cx="4981861" cy="276999"/>
          </a:xfrm>
          <a:prstGeom prst="rect">
            <a:avLst/>
          </a:prstGeom>
        </p:spPr>
        <p:txBody>
          <a:bodyPr wrap="square">
            <a:spAutoFit/>
          </a:bodyPr>
          <a:lstStyle/>
          <a:p>
            <a:r>
              <a:rPr lang="en-US" sz="1200" dirty="0">
                <a:solidFill>
                  <a:schemeClr val="bg1">
                    <a:lumMod val="65000"/>
                  </a:schemeClr>
                </a:solidFill>
              </a:rPr>
              <a:t>http://</a:t>
            </a:r>
            <a:r>
              <a:rPr lang="en-US" sz="1200" dirty="0" err="1">
                <a:solidFill>
                  <a:schemeClr val="bg1">
                    <a:lumMod val="65000"/>
                  </a:schemeClr>
                </a:solidFill>
              </a:rPr>
              <a:t>www.smallworldofwords.com</a:t>
            </a:r>
            <a:r>
              <a:rPr lang="en-US" sz="1200" dirty="0">
                <a:solidFill>
                  <a:schemeClr val="bg1">
                    <a:lumMod val="65000"/>
                  </a:schemeClr>
                </a:solidFill>
              </a:rPr>
              <a:t>/new/visualize</a:t>
            </a:r>
          </a:p>
        </p:txBody>
      </p:sp>
      <p:pic>
        <p:nvPicPr>
          <p:cNvPr id="12" name="Picture 11"/>
          <p:cNvPicPr>
            <a:picLocks noChangeAspect="1"/>
          </p:cNvPicPr>
          <p:nvPr/>
        </p:nvPicPr>
        <p:blipFill>
          <a:blip r:embed="rId4" cstate="screen">
            <a:grayscl/>
            <a:extLst>
              <a:ext uri="{BEBA8EAE-BF5A-486C-A8C5-ECC9F3942E4B}">
                <a14:imgProps xmlns:a14="http://schemas.microsoft.com/office/drawing/2010/main">
                  <a14:imgLayer r:embed="rId5">
                    <a14:imgEffect>
                      <a14:colorTemperature colorTemp="5300"/>
                    </a14:imgEffect>
                    <a14:imgEffect>
                      <a14:saturation sat="400000"/>
                    </a14:imgEffect>
                  </a14:imgLayer>
                </a14:imgProps>
              </a:ext>
              <a:ext uri="{28A0092B-C50C-407E-A947-70E740481C1C}">
                <a14:useLocalDpi xmlns:a14="http://schemas.microsoft.com/office/drawing/2010/main"/>
              </a:ext>
            </a:extLst>
          </a:blip>
          <a:stretch>
            <a:fillRect/>
          </a:stretch>
        </p:blipFill>
        <p:spPr>
          <a:xfrm>
            <a:off x="495299" y="499752"/>
            <a:ext cx="5734621" cy="4703147"/>
          </a:xfrm>
          <a:prstGeom prst="rect">
            <a:avLst/>
          </a:prstGeom>
        </p:spPr>
      </p:pic>
      <p:sp>
        <p:nvSpPr>
          <p:cNvPr id="13" name="Rectangle 12"/>
          <p:cNvSpPr/>
          <p:nvPr/>
        </p:nvSpPr>
        <p:spPr>
          <a:xfrm>
            <a:off x="495299" y="499752"/>
            <a:ext cx="5734622" cy="47031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flipH="1" flipV="1">
            <a:off x="6229921" y="499752"/>
            <a:ext cx="640976" cy="25319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6229920" y="3462987"/>
            <a:ext cx="640977" cy="1713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754366" y="5308098"/>
            <a:ext cx="4584700" cy="830997"/>
          </a:xfrm>
          <a:prstGeom prst="rect">
            <a:avLst/>
          </a:prstGeom>
          <a:noFill/>
        </p:spPr>
        <p:txBody>
          <a:bodyPr wrap="square" rtlCol="0">
            <a:spAutoFit/>
          </a:bodyPr>
          <a:lstStyle/>
          <a:p>
            <a:r>
              <a:rPr lang="en-US" sz="2400" dirty="0"/>
              <a:t>Minds encode meanings using a system of interrelated concepts</a:t>
            </a:r>
          </a:p>
        </p:txBody>
      </p:sp>
    </p:spTree>
    <p:extLst>
      <p:ext uri="{BB962C8B-B14F-4D97-AF65-F5344CB8AC3E}">
        <p14:creationId xmlns:p14="http://schemas.microsoft.com/office/powerpoint/2010/main" val="1889184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analysis</a:t>
            </a:r>
          </a:p>
        </p:txBody>
      </p:sp>
      <p:sp>
        <p:nvSpPr>
          <p:cNvPr id="3" name="TextBox 2"/>
          <p:cNvSpPr txBox="1"/>
          <p:nvPr/>
        </p:nvSpPr>
        <p:spPr>
          <a:xfrm>
            <a:off x="3912428" y="1001077"/>
            <a:ext cx="1319144" cy="369332"/>
          </a:xfrm>
          <a:prstGeom prst="rect">
            <a:avLst/>
          </a:prstGeom>
          <a:noFill/>
        </p:spPr>
        <p:txBody>
          <a:bodyPr wrap="none" rtlCol="0">
            <a:spAutoFit/>
          </a:bodyPr>
          <a:lstStyle/>
          <a:p>
            <a:r>
              <a:rPr lang="en-US" dirty="0"/>
              <a:t>(Marr 1980)</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69941" y="3077962"/>
            <a:ext cx="4703519" cy="2844800"/>
          </a:xfrm>
          <a:prstGeom prst="rect">
            <a:avLst/>
          </a:prstGeom>
        </p:spPr>
      </p:pic>
      <p:sp>
        <p:nvSpPr>
          <p:cNvPr id="7" name="TextBox 6"/>
          <p:cNvSpPr txBox="1"/>
          <p:nvPr/>
        </p:nvSpPr>
        <p:spPr>
          <a:xfrm>
            <a:off x="528053" y="1714233"/>
            <a:ext cx="7987297" cy="1200329"/>
          </a:xfrm>
          <a:prstGeom prst="rect">
            <a:avLst/>
          </a:prstGeom>
          <a:noFill/>
        </p:spPr>
        <p:txBody>
          <a:bodyPr wrap="square" rtlCol="0">
            <a:spAutoFit/>
          </a:bodyPr>
          <a:lstStyle/>
          <a:p>
            <a:pPr marL="342900" indent="-342900">
              <a:buFont typeface="Arial" charset="0"/>
              <a:buChar char="•"/>
            </a:pPr>
            <a:r>
              <a:rPr lang="en-US" sz="2400" i="1" dirty="0"/>
              <a:t>Abstract computation: </a:t>
            </a:r>
            <a:r>
              <a:rPr lang="en-US" sz="2400" dirty="0"/>
              <a:t>What problem does a system solve?</a:t>
            </a:r>
          </a:p>
          <a:p>
            <a:pPr marL="342900" indent="-342900">
              <a:buFont typeface="Arial" charset="0"/>
              <a:buChar char="•"/>
            </a:pPr>
            <a:r>
              <a:rPr lang="en-US" sz="2400" i="1" dirty="0"/>
              <a:t>Algorithm: </a:t>
            </a:r>
            <a:r>
              <a:rPr lang="en-US" sz="2400" dirty="0"/>
              <a:t>What processing steps does it follow to do so?</a:t>
            </a:r>
          </a:p>
          <a:p>
            <a:pPr marL="342900" indent="-342900">
              <a:buFont typeface="Arial" charset="0"/>
              <a:buChar char="•"/>
            </a:pPr>
            <a:r>
              <a:rPr lang="en-US" sz="2400" i="1" dirty="0"/>
              <a:t>Implementation: </a:t>
            </a:r>
            <a:r>
              <a:rPr lang="en-US" sz="2400" dirty="0"/>
              <a:t>How is this instantiated as a physical entity?</a:t>
            </a:r>
          </a:p>
        </p:txBody>
      </p:sp>
    </p:spTree>
    <p:extLst>
      <p:ext uri="{BB962C8B-B14F-4D97-AF65-F5344CB8AC3E}">
        <p14:creationId xmlns:p14="http://schemas.microsoft.com/office/powerpoint/2010/main" val="1059358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u="sng" dirty="0"/>
              <a:t>computational</a:t>
            </a:r>
            <a:r>
              <a:rPr lang="en-US" dirty="0"/>
              <a:t> level</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985" y="3449226"/>
            <a:ext cx="3569635" cy="2159000"/>
          </a:xfrm>
          <a:prstGeom prst="rect">
            <a:avLst/>
          </a:prstGeom>
        </p:spPr>
      </p:pic>
      <p:sp>
        <p:nvSpPr>
          <p:cNvPr id="6" name="TextBox 5"/>
          <p:cNvSpPr txBox="1"/>
          <p:nvPr/>
        </p:nvSpPr>
        <p:spPr>
          <a:xfrm>
            <a:off x="722847" y="2055700"/>
            <a:ext cx="3148773" cy="1200329"/>
          </a:xfrm>
          <a:prstGeom prst="rect">
            <a:avLst/>
          </a:prstGeom>
          <a:noFill/>
        </p:spPr>
        <p:txBody>
          <a:bodyPr wrap="square" rtlCol="0">
            <a:spAutoFit/>
          </a:bodyPr>
          <a:lstStyle/>
          <a:p>
            <a:r>
              <a:rPr lang="en-US" sz="2400" dirty="0"/>
              <a:t>“The function of a calculator is </a:t>
            </a:r>
            <a:r>
              <a:rPr lang="en-US" sz="2400"/>
              <a:t>to solve arithmetic problems”</a:t>
            </a:r>
            <a:endParaRPr lang="en-US" sz="2400" dirty="0"/>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3228" y="1917700"/>
            <a:ext cx="4783288" cy="3580189"/>
          </a:xfrm>
          <a:prstGeom prst="rect">
            <a:avLst/>
          </a:prstGeom>
        </p:spPr>
      </p:pic>
    </p:spTree>
    <p:extLst>
      <p:ext uri="{BB962C8B-B14F-4D97-AF65-F5344CB8AC3E}">
        <p14:creationId xmlns:p14="http://schemas.microsoft.com/office/powerpoint/2010/main" val="2133141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u="sng" dirty="0"/>
              <a:t>algorithmic</a:t>
            </a:r>
            <a:r>
              <a:rPr lang="en-US" dirty="0"/>
              <a:t> level</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5691" y="2273300"/>
            <a:ext cx="4656479" cy="3215471"/>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985" y="3449226"/>
            <a:ext cx="3569635" cy="2159000"/>
          </a:xfrm>
          <a:prstGeom prst="rect">
            <a:avLst/>
          </a:prstGeom>
        </p:spPr>
      </p:pic>
      <p:sp>
        <p:nvSpPr>
          <p:cNvPr id="9" name="TextBox 8"/>
          <p:cNvSpPr txBox="1"/>
          <p:nvPr/>
        </p:nvSpPr>
        <p:spPr>
          <a:xfrm>
            <a:off x="722847" y="2055700"/>
            <a:ext cx="3148773" cy="1200329"/>
          </a:xfrm>
          <a:prstGeom prst="rect">
            <a:avLst/>
          </a:prstGeom>
          <a:noFill/>
        </p:spPr>
        <p:txBody>
          <a:bodyPr wrap="square" rtlCol="0">
            <a:spAutoFit/>
          </a:bodyPr>
          <a:lstStyle/>
          <a:p>
            <a:r>
              <a:rPr lang="en-US" sz="2400" dirty="0"/>
              <a:t>“Addition can be described using a computer program”</a:t>
            </a:r>
          </a:p>
        </p:txBody>
      </p:sp>
    </p:spTree>
    <p:extLst>
      <p:ext uri="{BB962C8B-B14F-4D97-AF65-F5344CB8AC3E}">
        <p14:creationId xmlns:p14="http://schemas.microsoft.com/office/powerpoint/2010/main" val="1860177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u="sng" dirty="0"/>
              <a:t>implementation</a:t>
            </a:r>
            <a:r>
              <a:rPr lang="en-US" dirty="0"/>
              <a:t> level</a:t>
            </a:r>
          </a:p>
        </p:txBody>
      </p:sp>
      <p:pic>
        <p:nvPicPr>
          <p:cNvPr id="5" name="Picture 4"/>
          <p:cNvPicPr>
            <a:picLocks noChangeAspect="1"/>
          </p:cNvPicPr>
          <p:nvPr/>
        </p:nvPicPr>
        <p:blipFill>
          <a:blip r:embed="rId2"/>
          <a:stretch>
            <a:fillRect/>
          </a:stretch>
        </p:blipFill>
        <p:spPr>
          <a:xfrm>
            <a:off x="4054324" y="2171700"/>
            <a:ext cx="4664730" cy="3302000"/>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985" y="3449226"/>
            <a:ext cx="3569635" cy="2159000"/>
          </a:xfrm>
          <a:prstGeom prst="rect">
            <a:avLst/>
          </a:prstGeom>
        </p:spPr>
      </p:pic>
      <p:sp>
        <p:nvSpPr>
          <p:cNvPr id="8" name="TextBox 7"/>
          <p:cNvSpPr txBox="1"/>
          <p:nvPr/>
        </p:nvSpPr>
        <p:spPr>
          <a:xfrm>
            <a:off x="722847" y="2055700"/>
            <a:ext cx="3148773" cy="1200329"/>
          </a:xfrm>
          <a:prstGeom prst="rect">
            <a:avLst/>
          </a:prstGeom>
          <a:noFill/>
        </p:spPr>
        <p:txBody>
          <a:bodyPr wrap="square" rtlCol="0">
            <a:spAutoFit/>
          </a:bodyPr>
          <a:lstStyle/>
          <a:p>
            <a:r>
              <a:rPr lang="en-US" sz="2400" dirty="0"/>
              <a:t>“A calculator uses circuitry to do calculations”</a:t>
            </a:r>
          </a:p>
        </p:txBody>
      </p:sp>
    </p:spTree>
    <p:extLst>
      <p:ext uri="{BB962C8B-B14F-4D97-AF65-F5344CB8AC3E}">
        <p14:creationId xmlns:p14="http://schemas.microsoft.com/office/powerpoint/2010/main" val="251424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5130" y="4184378"/>
            <a:ext cx="2235681" cy="1703375"/>
          </a:xfrm>
          <a:prstGeom prst="rect">
            <a:avLst/>
          </a:prstGeom>
        </p:spPr>
      </p:pic>
      <p:sp>
        <p:nvSpPr>
          <p:cNvPr id="5" name="TextBox 4"/>
          <p:cNvSpPr txBox="1"/>
          <p:nvPr/>
        </p:nvSpPr>
        <p:spPr>
          <a:xfrm>
            <a:off x="685800" y="977900"/>
            <a:ext cx="2125903" cy="523220"/>
          </a:xfrm>
          <a:prstGeom prst="rect">
            <a:avLst/>
          </a:prstGeom>
          <a:noFill/>
        </p:spPr>
        <p:txBody>
          <a:bodyPr wrap="none" rtlCol="0">
            <a:spAutoFit/>
          </a:bodyPr>
          <a:lstStyle/>
          <a:p>
            <a:r>
              <a:rPr lang="en-US" sz="2800" dirty="0"/>
              <a:t>Computation</a:t>
            </a:r>
          </a:p>
        </p:txBody>
      </p:sp>
      <p:sp>
        <p:nvSpPr>
          <p:cNvPr id="6" name="TextBox 5"/>
          <p:cNvSpPr txBox="1"/>
          <p:nvPr/>
        </p:nvSpPr>
        <p:spPr>
          <a:xfrm>
            <a:off x="825500" y="2971427"/>
            <a:ext cx="1649811" cy="523220"/>
          </a:xfrm>
          <a:prstGeom prst="rect">
            <a:avLst/>
          </a:prstGeom>
          <a:noFill/>
        </p:spPr>
        <p:txBody>
          <a:bodyPr wrap="none" rtlCol="0">
            <a:spAutoFit/>
          </a:bodyPr>
          <a:lstStyle/>
          <a:p>
            <a:r>
              <a:rPr lang="en-US" sz="2800" dirty="0"/>
              <a:t>Algorithm</a:t>
            </a:r>
          </a:p>
        </p:txBody>
      </p:sp>
      <p:sp>
        <p:nvSpPr>
          <p:cNvPr id="7" name="TextBox 6"/>
          <p:cNvSpPr txBox="1"/>
          <p:nvPr/>
        </p:nvSpPr>
        <p:spPr>
          <a:xfrm>
            <a:off x="518286" y="4964955"/>
            <a:ext cx="2460930" cy="523220"/>
          </a:xfrm>
          <a:prstGeom prst="rect">
            <a:avLst/>
          </a:prstGeom>
          <a:noFill/>
        </p:spPr>
        <p:txBody>
          <a:bodyPr wrap="none" rtlCol="0">
            <a:spAutoFit/>
          </a:bodyPr>
          <a:lstStyle/>
          <a:p>
            <a:r>
              <a:rPr lang="en-US" sz="2800" dirty="0"/>
              <a:t>Implementation</a:t>
            </a: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2001" y="464441"/>
            <a:ext cx="1525985" cy="1892809"/>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07606" y="4465980"/>
            <a:ext cx="1887177" cy="1140170"/>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58198" y="343161"/>
            <a:ext cx="2768813" cy="2063174"/>
          </a:xfrm>
          <a:prstGeom prst="rect">
            <a:avLst/>
          </a:prstGeom>
        </p:spPr>
      </p:pic>
      <p:cxnSp>
        <p:nvCxnSpPr>
          <p:cNvPr id="12" name="Straight Arrow Connector 11"/>
          <p:cNvCxnSpPr/>
          <p:nvPr/>
        </p:nvCxnSpPr>
        <p:spPr>
          <a:xfrm flipH="1">
            <a:off x="1689100" y="1765300"/>
            <a:ext cx="12700" cy="101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676400" y="3721801"/>
            <a:ext cx="12700" cy="101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96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err="1"/>
              <a:t>computationalist’s</a:t>
            </a:r>
            <a:r>
              <a:rPr lang="en-US" dirty="0"/>
              <a:t> dream</a:t>
            </a:r>
          </a:p>
        </p:txBody>
      </p:sp>
      <p:pic>
        <p:nvPicPr>
          <p:cNvPr id="3" name="Picture 2"/>
          <p:cNvPicPr>
            <a:picLocks noChangeAspect="1"/>
          </p:cNvPicPr>
          <p:nvPr/>
        </p:nvPicPr>
        <p:blipFill>
          <a:blip r:embed="rId2"/>
          <a:stretch>
            <a:fillRect/>
          </a:stretch>
        </p:blipFill>
        <p:spPr>
          <a:xfrm>
            <a:off x="5609016" y="1590040"/>
            <a:ext cx="2708975" cy="4262120"/>
          </a:xfrm>
          <a:prstGeom prst="rect">
            <a:avLst/>
          </a:prstGeom>
        </p:spPr>
      </p:pic>
      <p:sp>
        <p:nvSpPr>
          <p:cNvPr id="4" name="TextBox 3"/>
          <p:cNvSpPr txBox="1"/>
          <p:nvPr/>
        </p:nvSpPr>
        <p:spPr>
          <a:xfrm>
            <a:off x="425450" y="1676400"/>
            <a:ext cx="4974336" cy="4154984"/>
          </a:xfrm>
          <a:prstGeom prst="rect">
            <a:avLst/>
          </a:prstGeom>
          <a:noFill/>
        </p:spPr>
        <p:txBody>
          <a:bodyPr wrap="square" rtlCol="0">
            <a:spAutoFit/>
          </a:bodyPr>
          <a:lstStyle/>
          <a:p>
            <a:r>
              <a:rPr lang="en-US" sz="2400" dirty="0"/>
              <a:t>“</a:t>
            </a:r>
            <a:r>
              <a:rPr lang="en-US" sz="2400" i="1" dirty="0"/>
              <a:t>Because these regularities reflect universal principles </a:t>
            </a:r>
            <a:r>
              <a:rPr lang="is-IS" sz="2400" i="1" dirty="0"/>
              <a:t>… natural selection may favor their increasingly close approximation in sentient organisms wherever they evolve ... Possibly, behind the diverse behaviors of humans and animals, as behind the various motions of planets and stars, we may discern the operation of universal laws</a:t>
            </a:r>
            <a:r>
              <a:rPr lang="en-US" sz="2400" dirty="0"/>
              <a:t>”</a:t>
            </a:r>
          </a:p>
          <a:p>
            <a:endParaRPr lang="en-US" sz="2400" dirty="0"/>
          </a:p>
          <a:p>
            <a:r>
              <a:rPr lang="en-US" sz="2400" dirty="0"/>
              <a:t>	- Roger Shepard, 1987</a:t>
            </a:r>
          </a:p>
        </p:txBody>
      </p:sp>
    </p:spTree>
    <p:extLst>
      <p:ext uri="{BB962C8B-B14F-4D97-AF65-F5344CB8AC3E}">
        <p14:creationId xmlns:p14="http://schemas.microsoft.com/office/powerpoint/2010/main" val="1039706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It’s a remarkable claim</a:t>
            </a:r>
          </a:p>
        </p:txBody>
      </p:sp>
      <p:sp>
        <p:nvSpPr>
          <p:cNvPr id="3" name="TextBox 2"/>
          <p:cNvSpPr txBox="1"/>
          <p:nvPr/>
        </p:nvSpPr>
        <p:spPr>
          <a:xfrm>
            <a:off x="965200" y="1828800"/>
            <a:ext cx="3225799" cy="954107"/>
          </a:xfrm>
          <a:prstGeom prst="rect">
            <a:avLst/>
          </a:prstGeom>
          <a:noFill/>
        </p:spPr>
        <p:txBody>
          <a:bodyPr wrap="square" rtlCol="0">
            <a:spAutoFit/>
          </a:bodyPr>
          <a:lstStyle/>
          <a:p>
            <a:r>
              <a:rPr lang="en-US" sz="2800" dirty="0"/>
              <a:t>The structure of the learning problem</a:t>
            </a:r>
            <a:r>
              <a:rPr lang="is-IS" sz="2800" dirty="0"/>
              <a:t>…</a:t>
            </a:r>
            <a:endParaRPr lang="en-US" sz="2800" dirty="0"/>
          </a:p>
        </p:txBody>
      </p:sp>
      <p:sp>
        <p:nvSpPr>
          <p:cNvPr id="4" name="TextBox 3"/>
          <p:cNvSpPr txBox="1"/>
          <p:nvPr/>
        </p:nvSpPr>
        <p:spPr>
          <a:xfrm>
            <a:off x="4731513" y="1828800"/>
            <a:ext cx="3891787" cy="954107"/>
          </a:xfrm>
          <a:prstGeom prst="rect">
            <a:avLst/>
          </a:prstGeom>
          <a:noFill/>
        </p:spPr>
        <p:txBody>
          <a:bodyPr wrap="square" rtlCol="0">
            <a:spAutoFit/>
          </a:bodyPr>
          <a:lstStyle/>
          <a:p>
            <a:r>
              <a:rPr lang="is-IS" sz="2800" dirty="0"/>
              <a:t>…</a:t>
            </a:r>
            <a:r>
              <a:rPr lang="en-US" sz="2800" dirty="0"/>
              <a:t> shapes the structure of the mind that solves it?</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5142" y="3086100"/>
            <a:ext cx="3203457" cy="2397719"/>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7600" y="3086100"/>
            <a:ext cx="3147008" cy="2397719"/>
          </a:xfrm>
          <a:prstGeom prst="rect">
            <a:avLst/>
          </a:prstGeom>
        </p:spPr>
      </p:pic>
      <p:cxnSp>
        <p:nvCxnSpPr>
          <p:cNvPr id="7" name="Straight Arrow Connector 6"/>
          <p:cNvCxnSpPr/>
          <p:nvPr/>
        </p:nvCxnSpPr>
        <p:spPr>
          <a:xfrm>
            <a:off x="4210050" y="4000500"/>
            <a:ext cx="3873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2744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to the class</a:t>
            </a:r>
          </a:p>
        </p:txBody>
      </p:sp>
      <p:sp>
        <p:nvSpPr>
          <p:cNvPr id="3" name="Content Placeholder 2"/>
          <p:cNvSpPr>
            <a:spLocks noGrp="1"/>
          </p:cNvSpPr>
          <p:nvPr>
            <p:ph idx="1"/>
          </p:nvPr>
        </p:nvSpPr>
        <p:spPr/>
        <p:txBody>
          <a:bodyPr>
            <a:normAutofit/>
          </a:bodyPr>
          <a:lstStyle/>
          <a:p>
            <a:r>
              <a:rPr lang="en-US" dirty="0"/>
              <a:t>Content</a:t>
            </a:r>
          </a:p>
          <a:p>
            <a:pPr lvl="1"/>
            <a:r>
              <a:rPr lang="en-US" dirty="0"/>
              <a:t>See homepage! </a:t>
            </a:r>
          </a:p>
          <a:p>
            <a:pPr lvl="1"/>
            <a:endParaRPr lang="en-US" dirty="0"/>
          </a:p>
          <a:p>
            <a:r>
              <a:rPr lang="en-US" dirty="0"/>
              <a:t>Assessment</a:t>
            </a:r>
          </a:p>
          <a:p>
            <a:pPr lvl="1"/>
            <a:r>
              <a:rPr lang="en-US" dirty="0" smtClean="0"/>
              <a:t>See homepage!</a:t>
            </a:r>
          </a:p>
          <a:p>
            <a:pPr lvl="1"/>
            <a:endParaRPr lang="en-US" dirty="0"/>
          </a:p>
          <a:p>
            <a:r>
              <a:rPr lang="en-US" dirty="0" smtClean="0"/>
              <a:t>Tips on presenting &amp; participating?</a:t>
            </a:r>
          </a:p>
          <a:p>
            <a:pPr lvl="1"/>
            <a:r>
              <a:rPr lang="en-US" dirty="0" smtClean="0"/>
              <a:t>Oh gosh… um… see homepage! </a:t>
            </a:r>
            <a:r>
              <a:rPr lang="en-US" dirty="0" smtClean="0">
                <a:sym typeface="Wingdings" panose="05000000000000000000" pitchFamily="2" charset="2"/>
              </a:rPr>
              <a:t> </a:t>
            </a:r>
            <a:endParaRPr lang="en-US" dirty="0"/>
          </a:p>
        </p:txBody>
      </p:sp>
    </p:spTree>
    <p:extLst>
      <p:ext uri="{BB962C8B-B14F-4D97-AF65-F5344CB8AC3E}">
        <p14:creationId xmlns:p14="http://schemas.microsoft.com/office/powerpoint/2010/main" val="4359085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752" y="1716595"/>
            <a:ext cx="7519448" cy="1222373"/>
          </a:xfrm>
        </p:spPr>
        <p:txBody>
          <a:bodyPr>
            <a:noAutofit/>
          </a:bodyPr>
          <a:lstStyle/>
          <a:p>
            <a:r>
              <a:rPr lang="en-US" dirty="0"/>
              <a:t>Case study: Shepard’s </a:t>
            </a:r>
            <a:br>
              <a:rPr lang="en-US" dirty="0"/>
            </a:br>
            <a:r>
              <a:rPr lang="en-US" dirty="0"/>
              <a:t>“universal law of </a:t>
            </a:r>
            <a:r>
              <a:rPr lang="en-US" dirty="0" err="1"/>
              <a:t>generalisation</a:t>
            </a:r>
            <a:r>
              <a:rPr lang="en-US" dirty="0"/>
              <a:t>”</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56517" y="3327398"/>
            <a:ext cx="1295959" cy="203897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88711" y="3327398"/>
            <a:ext cx="1694317" cy="2101605"/>
          </a:xfrm>
          <a:prstGeom prst="rect">
            <a:avLst/>
          </a:prstGeom>
        </p:spPr>
      </p:pic>
      <p:pic>
        <p:nvPicPr>
          <p:cNvPr id="8" name="Picture 7"/>
          <p:cNvPicPr>
            <a:picLocks noChangeAspect="1"/>
          </p:cNvPicPr>
          <p:nvPr/>
        </p:nvPicPr>
        <p:blipFill>
          <a:blip r:embed="rId4"/>
          <a:stretch>
            <a:fillRect/>
          </a:stretch>
        </p:blipFill>
        <p:spPr>
          <a:xfrm>
            <a:off x="5125965" y="3327399"/>
            <a:ext cx="2762981" cy="2069569"/>
          </a:xfrm>
          <a:prstGeom prst="rect">
            <a:avLst/>
          </a:prstGeom>
        </p:spPr>
      </p:pic>
      <p:sp>
        <p:nvSpPr>
          <p:cNvPr id="9" name="Rectangle 8"/>
          <p:cNvSpPr/>
          <p:nvPr/>
        </p:nvSpPr>
        <p:spPr>
          <a:xfrm>
            <a:off x="1676400" y="3327398"/>
            <a:ext cx="1806628" cy="20389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136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4138" y="1460500"/>
            <a:ext cx="3755887" cy="4546600"/>
          </a:xfrm>
          <a:prstGeom prst="rect">
            <a:avLst/>
          </a:prstGeom>
        </p:spPr>
      </p:pic>
      <p:sp>
        <p:nvSpPr>
          <p:cNvPr id="4" name="TextBox 3"/>
          <p:cNvSpPr txBox="1"/>
          <p:nvPr/>
        </p:nvSpPr>
        <p:spPr>
          <a:xfrm>
            <a:off x="1148147" y="6075925"/>
            <a:ext cx="2832570" cy="369332"/>
          </a:xfrm>
          <a:prstGeom prst="rect">
            <a:avLst/>
          </a:prstGeom>
          <a:noFill/>
        </p:spPr>
        <p:txBody>
          <a:bodyPr wrap="none" rtlCol="0">
            <a:spAutoFit/>
          </a:bodyPr>
          <a:lstStyle/>
          <a:p>
            <a:r>
              <a:rPr lang="en-US" b="1" dirty="0">
                <a:solidFill>
                  <a:schemeClr val="accent5"/>
                </a:solidFill>
              </a:rPr>
              <a:t>“Psychological distance”</a:t>
            </a:r>
          </a:p>
        </p:txBody>
      </p:sp>
      <p:sp>
        <p:nvSpPr>
          <p:cNvPr id="7" name="TextBox 6"/>
          <p:cNvSpPr txBox="1"/>
          <p:nvPr/>
        </p:nvSpPr>
        <p:spPr>
          <a:xfrm rot="16200000">
            <a:off x="-669779" y="3448050"/>
            <a:ext cx="2018501" cy="369332"/>
          </a:xfrm>
          <a:prstGeom prst="rect">
            <a:avLst/>
          </a:prstGeom>
          <a:noFill/>
        </p:spPr>
        <p:txBody>
          <a:bodyPr wrap="none" rtlCol="0">
            <a:spAutoFit/>
          </a:bodyPr>
          <a:lstStyle/>
          <a:p>
            <a:r>
              <a:rPr lang="en-US" b="1" dirty="0">
                <a:solidFill>
                  <a:schemeClr val="accent6"/>
                </a:solidFill>
              </a:rPr>
              <a:t>“</a:t>
            </a:r>
            <a:r>
              <a:rPr lang="en-US" b="1" dirty="0" err="1">
                <a:solidFill>
                  <a:schemeClr val="accent6"/>
                </a:solidFill>
              </a:rPr>
              <a:t>Generalisation</a:t>
            </a:r>
            <a:r>
              <a:rPr lang="en-US" b="1" dirty="0">
                <a:solidFill>
                  <a:schemeClr val="accent6"/>
                </a:solidFill>
              </a:rPr>
              <a:t>”</a:t>
            </a:r>
          </a:p>
        </p:txBody>
      </p:sp>
      <p:sp>
        <p:nvSpPr>
          <p:cNvPr id="8" name="TextBox 7"/>
          <p:cNvSpPr txBox="1"/>
          <p:nvPr/>
        </p:nvSpPr>
        <p:spPr>
          <a:xfrm>
            <a:off x="5094772" y="1480343"/>
            <a:ext cx="3155223" cy="369332"/>
          </a:xfrm>
          <a:prstGeom prst="rect">
            <a:avLst/>
          </a:prstGeom>
          <a:noFill/>
        </p:spPr>
        <p:txBody>
          <a:bodyPr wrap="none" rtlCol="0">
            <a:spAutoFit/>
          </a:bodyPr>
          <a:lstStyle/>
          <a:p>
            <a:r>
              <a:rPr lang="en-US"/>
              <a:t>Invariance across stimulus </a:t>
            </a:r>
            <a:r>
              <a:rPr lang="en-US" dirty="0"/>
              <a:t>types</a:t>
            </a:r>
          </a:p>
        </p:txBody>
      </p:sp>
      <p:sp>
        <p:nvSpPr>
          <p:cNvPr id="9" name="TextBox 8"/>
          <p:cNvSpPr txBox="1"/>
          <p:nvPr/>
        </p:nvSpPr>
        <p:spPr>
          <a:xfrm>
            <a:off x="5094772" y="3329518"/>
            <a:ext cx="3577518" cy="369332"/>
          </a:xfrm>
          <a:prstGeom prst="rect">
            <a:avLst/>
          </a:prstGeom>
          <a:noFill/>
        </p:spPr>
        <p:txBody>
          <a:bodyPr wrap="none" rtlCol="0">
            <a:spAutoFit/>
          </a:bodyPr>
          <a:lstStyle/>
          <a:p>
            <a:r>
              <a:rPr lang="en-US" dirty="0"/>
              <a:t>Invariance across sensory modalities</a:t>
            </a:r>
          </a:p>
        </p:txBody>
      </p:sp>
      <p:sp>
        <p:nvSpPr>
          <p:cNvPr id="10" name="TextBox 9"/>
          <p:cNvSpPr txBox="1"/>
          <p:nvPr/>
        </p:nvSpPr>
        <p:spPr>
          <a:xfrm>
            <a:off x="5146404" y="4760642"/>
            <a:ext cx="2501647" cy="369332"/>
          </a:xfrm>
          <a:prstGeom prst="rect">
            <a:avLst/>
          </a:prstGeom>
          <a:noFill/>
        </p:spPr>
        <p:txBody>
          <a:bodyPr wrap="none" rtlCol="0">
            <a:spAutoFit/>
          </a:bodyPr>
          <a:lstStyle/>
          <a:p>
            <a:r>
              <a:rPr lang="en-US"/>
              <a:t>Invariance across species</a:t>
            </a:r>
            <a:endParaRPr lang="en-US" dirty="0"/>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6938" y="5201921"/>
            <a:ext cx="897571" cy="989845"/>
          </a:xfrm>
          <a:prstGeom prst="rect">
            <a:avLst/>
          </a:prstGeom>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4381" y="5157189"/>
            <a:ext cx="1297909" cy="989845"/>
          </a:xfrm>
          <a:prstGeom prst="rect">
            <a:avLst/>
          </a:prstGeom>
        </p:spPr>
      </p:pic>
      <p:sp>
        <p:nvSpPr>
          <p:cNvPr id="14" name="Title 1"/>
          <p:cNvSpPr>
            <a:spLocks noGrp="1"/>
          </p:cNvSpPr>
          <p:nvPr>
            <p:ph type="title"/>
          </p:nvPr>
        </p:nvSpPr>
        <p:spPr>
          <a:xfrm>
            <a:off x="628650" y="365127"/>
            <a:ext cx="7886700" cy="841882"/>
          </a:xfrm>
        </p:spPr>
        <p:txBody>
          <a:bodyPr/>
          <a:lstStyle/>
          <a:p>
            <a:r>
              <a:rPr lang="en-US" dirty="0"/>
              <a:t>An invariance?</a:t>
            </a:r>
          </a:p>
        </p:txBody>
      </p:sp>
      <p:sp>
        <p:nvSpPr>
          <p:cNvPr id="18" name="Shape 950"/>
          <p:cNvSpPr/>
          <p:nvPr/>
        </p:nvSpPr>
        <p:spPr>
          <a:xfrm>
            <a:off x="6004322" y="1974257"/>
            <a:ext cx="178594" cy="178594"/>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0" name="Shape 952"/>
          <p:cNvSpPr/>
          <p:nvPr/>
        </p:nvSpPr>
        <p:spPr>
          <a:xfrm>
            <a:off x="6236494" y="2170710"/>
            <a:ext cx="178594" cy="178594"/>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21" name="Shape 953"/>
          <p:cNvSpPr/>
          <p:nvPr/>
        </p:nvSpPr>
        <p:spPr>
          <a:xfrm>
            <a:off x="5673924" y="2170710"/>
            <a:ext cx="178594" cy="178594"/>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22" name="Shape 954"/>
          <p:cNvSpPr/>
          <p:nvPr/>
        </p:nvSpPr>
        <p:spPr>
          <a:xfrm>
            <a:off x="5772150" y="2393952"/>
            <a:ext cx="267891" cy="267891"/>
          </a:xfrm>
          <a:prstGeom prst="rect">
            <a:avLst/>
          </a:prstGeom>
          <a:solidFill>
            <a:srgbClr val="999999"/>
          </a:solidFill>
          <a:ln w="19050">
            <a:solidFill>
              <a:srgbClr val="0D0D0D"/>
            </a:solidFill>
            <a:miter lim="400000"/>
          </a:ln>
        </p:spPr>
        <p:txBody>
          <a:bodyPr lIns="35719" tIns="35719" rIns="35719" bIns="35719" anchor="ctr"/>
          <a:lstStyle/>
          <a:p>
            <a:pPr>
              <a:defRPr sz="3600"/>
            </a:pPr>
            <a:endParaRPr sz="2531"/>
          </a:p>
        </p:txBody>
      </p:sp>
      <p:sp>
        <p:nvSpPr>
          <p:cNvPr id="23" name="Shape 955"/>
          <p:cNvSpPr/>
          <p:nvPr/>
        </p:nvSpPr>
        <p:spPr>
          <a:xfrm>
            <a:off x="6102549" y="2501108"/>
            <a:ext cx="267891" cy="267891"/>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4" name="Shape 956"/>
          <p:cNvSpPr/>
          <p:nvPr/>
        </p:nvSpPr>
        <p:spPr>
          <a:xfrm>
            <a:off x="6522244" y="2420741"/>
            <a:ext cx="267891" cy="267891"/>
          </a:xfrm>
          <a:prstGeom prst="rect">
            <a:avLst/>
          </a:prstGeom>
          <a:solidFill>
            <a:srgbClr val="CCCCCC"/>
          </a:solidFill>
          <a:ln w="19050">
            <a:solidFill>
              <a:srgbClr val="0D0D0D"/>
            </a:solidFill>
            <a:miter lim="400000"/>
          </a:ln>
        </p:spPr>
        <p:txBody>
          <a:bodyPr lIns="35719" tIns="35719" rIns="35719" bIns="35719" anchor="ctr"/>
          <a:lstStyle/>
          <a:p>
            <a:pPr>
              <a:defRPr sz="3600"/>
            </a:pPr>
            <a:endParaRPr sz="2531"/>
          </a:p>
        </p:txBody>
      </p:sp>
      <p:sp>
        <p:nvSpPr>
          <p:cNvPr id="26" name="Shape 958"/>
          <p:cNvSpPr/>
          <p:nvPr/>
        </p:nvSpPr>
        <p:spPr>
          <a:xfrm>
            <a:off x="5772150" y="2697561"/>
            <a:ext cx="267891" cy="267891"/>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27" name="Shape 959"/>
          <p:cNvSpPr/>
          <p:nvPr/>
        </p:nvSpPr>
        <p:spPr>
          <a:xfrm>
            <a:off x="6566893" y="2224288"/>
            <a:ext cx="89297" cy="89297"/>
          </a:xfrm>
          <a:prstGeom prst="rect">
            <a:avLst/>
          </a:prstGeom>
          <a:solidFill>
            <a:srgbClr val="999999"/>
          </a:solidFill>
          <a:ln w="19050">
            <a:solidFill>
              <a:srgbClr val="0D0D0D"/>
            </a:solidFill>
            <a:miter lim="400000"/>
          </a:ln>
        </p:spPr>
        <p:txBody>
          <a:bodyPr lIns="35719" tIns="35719" rIns="35719" bIns="35719" anchor="ctr"/>
          <a:lstStyle/>
          <a:p>
            <a:pPr>
              <a:defRPr sz="3600"/>
            </a:pPr>
            <a:endParaRPr sz="2531"/>
          </a:p>
        </p:txBody>
      </p:sp>
      <p:sp>
        <p:nvSpPr>
          <p:cNvPr id="28" name="Shape 960"/>
          <p:cNvSpPr/>
          <p:nvPr/>
        </p:nvSpPr>
        <p:spPr>
          <a:xfrm>
            <a:off x="6397228" y="2376093"/>
            <a:ext cx="89297" cy="89297"/>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9" name="Shape 961"/>
          <p:cNvSpPr/>
          <p:nvPr/>
        </p:nvSpPr>
        <p:spPr>
          <a:xfrm>
            <a:off x="6281143" y="1947468"/>
            <a:ext cx="89297" cy="89297"/>
          </a:xfrm>
          <a:prstGeom prst="rect">
            <a:avLst/>
          </a:prstGeom>
          <a:solidFill>
            <a:srgbClr val="CCCCCC"/>
          </a:solidFill>
          <a:ln w="19050">
            <a:solidFill>
              <a:srgbClr val="0D0D0D"/>
            </a:solidFill>
            <a:miter lim="400000"/>
          </a:ln>
        </p:spPr>
        <p:txBody>
          <a:bodyPr lIns="35719" tIns="35719" rIns="35719" bIns="35719" anchor="ctr"/>
          <a:lstStyle/>
          <a:p>
            <a:pPr>
              <a:defRPr sz="3600"/>
            </a:pPr>
            <a:endParaRPr sz="2531"/>
          </a:p>
        </p:txBody>
      </p:sp>
      <p:sp>
        <p:nvSpPr>
          <p:cNvPr id="30" name="Shape 962"/>
          <p:cNvSpPr/>
          <p:nvPr/>
        </p:nvSpPr>
        <p:spPr>
          <a:xfrm>
            <a:off x="5620346" y="2402882"/>
            <a:ext cx="89297" cy="89297"/>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31" name="Shape 963"/>
          <p:cNvSpPr/>
          <p:nvPr/>
        </p:nvSpPr>
        <p:spPr>
          <a:xfrm>
            <a:off x="5995393" y="2224288"/>
            <a:ext cx="89297" cy="89297"/>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39" name="Shape 971"/>
          <p:cNvSpPr/>
          <p:nvPr/>
        </p:nvSpPr>
        <p:spPr>
          <a:xfrm>
            <a:off x="7225805" y="2010349"/>
            <a:ext cx="496489" cy="443257"/>
          </a:xfrm>
          <a:custGeom>
            <a:avLst/>
            <a:gdLst/>
            <a:ahLst/>
            <a:cxnLst>
              <a:cxn ang="0">
                <a:pos x="wd2" y="hd2"/>
              </a:cxn>
              <a:cxn ang="5400000">
                <a:pos x="wd2" y="hd2"/>
              </a:cxn>
              <a:cxn ang="10800000">
                <a:pos x="wd2" y="hd2"/>
              </a:cxn>
              <a:cxn ang="16200000">
                <a:pos x="wd2" y="hd2"/>
              </a:cxn>
            </a:cxnLst>
            <a:rect l="0" t="0" r="r" b="b"/>
            <a:pathLst>
              <a:path w="21230" h="20895" extrusionOk="0">
                <a:moveTo>
                  <a:pt x="8305" y="5115"/>
                </a:moveTo>
                <a:cubicBezTo>
                  <a:pt x="9437" y="6927"/>
                  <a:pt x="11701" y="13586"/>
                  <a:pt x="12916" y="13757"/>
                </a:cubicBezTo>
                <a:cubicBezTo>
                  <a:pt x="13961" y="13904"/>
                  <a:pt x="17455" y="7479"/>
                  <a:pt x="18449" y="7657"/>
                </a:cubicBezTo>
                <a:cubicBezTo>
                  <a:pt x="19234" y="7798"/>
                  <a:pt x="21423" y="12592"/>
                  <a:pt x="21215" y="13757"/>
                </a:cubicBezTo>
                <a:cubicBezTo>
                  <a:pt x="20886" y="15603"/>
                  <a:pt x="15643" y="20552"/>
                  <a:pt x="13838" y="20873"/>
                </a:cubicBezTo>
                <a:cubicBezTo>
                  <a:pt x="12087" y="21185"/>
                  <a:pt x="6717" y="18134"/>
                  <a:pt x="5078" y="16807"/>
                </a:cubicBezTo>
                <a:cubicBezTo>
                  <a:pt x="3724" y="15710"/>
                  <a:pt x="-177" y="11415"/>
                  <a:pt x="6" y="10199"/>
                </a:cubicBezTo>
                <a:cubicBezTo>
                  <a:pt x="131" y="9365"/>
                  <a:pt x="4109" y="8136"/>
                  <a:pt x="4616" y="7149"/>
                </a:cubicBezTo>
                <a:cubicBezTo>
                  <a:pt x="5225" y="5963"/>
                  <a:pt x="3924" y="643"/>
                  <a:pt x="4616" y="32"/>
                </a:cubicBezTo>
                <a:cubicBezTo>
                  <a:pt x="5124" y="-415"/>
                  <a:pt x="7570" y="3939"/>
                  <a:pt x="8305" y="5115"/>
                </a:cubicBezTo>
                <a:close/>
              </a:path>
            </a:pathLst>
          </a:custGeom>
          <a:ln w="25400">
            <a:solidFill>
              <a:srgbClr val="000000"/>
            </a:solidFill>
            <a:miter lim="400000"/>
          </a:ln>
        </p:spPr>
        <p:txBody>
          <a:bodyPr lIns="35719" tIns="35719" rIns="35719" bIns="35719" anchor="b"/>
          <a:lstStyle/>
          <a:p>
            <a:endParaRPr sz="1266"/>
          </a:p>
        </p:txBody>
      </p:sp>
      <p:sp>
        <p:nvSpPr>
          <p:cNvPr id="40" name="Shape 972"/>
          <p:cNvSpPr/>
          <p:nvPr/>
        </p:nvSpPr>
        <p:spPr>
          <a:xfrm>
            <a:off x="7800314" y="2082192"/>
            <a:ext cx="334336" cy="385327"/>
          </a:xfrm>
          <a:custGeom>
            <a:avLst/>
            <a:gdLst/>
            <a:ahLst/>
            <a:cxnLst>
              <a:cxn ang="0">
                <a:pos x="wd2" y="hd2"/>
              </a:cxn>
              <a:cxn ang="5400000">
                <a:pos x="wd2" y="hd2"/>
              </a:cxn>
              <a:cxn ang="10800000">
                <a:pos x="wd2" y="hd2"/>
              </a:cxn>
              <a:cxn ang="16200000">
                <a:pos x="wd2" y="hd2"/>
              </a:cxn>
            </a:cxnLst>
            <a:rect l="0" t="0" r="r" b="b"/>
            <a:pathLst>
              <a:path w="21437" h="20649" extrusionOk="0">
                <a:moveTo>
                  <a:pt x="7605" y="8420"/>
                </a:moveTo>
                <a:cubicBezTo>
                  <a:pt x="7529" y="9494"/>
                  <a:pt x="2183" y="11949"/>
                  <a:pt x="2074" y="13043"/>
                </a:cubicBezTo>
                <a:cubicBezTo>
                  <a:pt x="2150" y="12280"/>
                  <a:pt x="9897" y="12885"/>
                  <a:pt x="10371" y="13621"/>
                </a:cubicBezTo>
                <a:cubicBezTo>
                  <a:pt x="10864" y="14386"/>
                  <a:pt x="5726" y="19278"/>
                  <a:pt x="6223" y="19977"/>
                </a:cubicBezTo>
                <a:cubicBezTo>
                  <a:pt x="6817" y="20814"/>
                  <a:pt x="15516" y="20929"/>
                  <a:pt x="16593" y="19977"/>
                </a:cubicBezTo>
                <a:cubicBezTo>
                  <a:pt x="17888" y="18833"/>
                  <a:pt x="15365" y="11745"/>
                  <a:pt x="15902" y="9576"/>
                </a:cubicBezTo>
                <a:cubicBezTo>
                  <a:pt x="16435" y="7424"/>
                  <a:pt x="21600" y="2282"/>
                  <a:pt x="21433" y="330"/>
                </a:cubicBezTo>
                <a:cubicBezTo>
                  <a:pt x="21509" y="1220"/>
                  <a:pt x="13884" y="897"/>
                  <a:pt x="11754" y="908"/>
                </a:cubicBezTo>
                <a:cubicBezTo>
                  <a:pt x="9169" y="922"/>
                  <a:pt x="1525" y="-671"/>
                  <a:pt x="0" y="330"/>
                </a:cubicBezTo>
                <a:cubicBezTo>
                  <a:pt x="1065" y="-369"/>
                  <a:pt x="7726" y="6730"/>
                  <a:pt x="7605" y="8420"/>
                </a:cubicBezTo>
                <a:close/>
              </a:path>
            </a:pathLst>
          </a:custGeom>
          <a:ln w="25400">
            <a:solidFill>
              <a:srgbClr val="000000"/>
            </a:solidFill>
            <a:miter lim="400000"/>
          </a:ln>
        </p:spPr>
        <p:txBody>
          <a:bodyPr lIns="35719" tIns="35719" rIns="35719" bIns="35719" anchor="b"/>
          <a:lstStyle/>
          <a:p>
            <a:endParaRPr sz="1266"/>
          </a:p>
        </p:txBody>
      </p:sp>
      <p:sp>
        <p:nvSpPr>
          <p:cNvPr id="41" name="Shape 973"/>
          <p:cNvSpPr/>
          <p:nvPr/>
        </p:nvSpPr>
        <p:spPr>
          <a:xfrm rot="5281717">
            <a:off x="7918639" y="2557895"/>
            <a:ext cx="389384" cy="342686"/>
          </a:xfrm>
          <a:custGeom>
            <a:avLst/>
            <a:gdLst/>
            <a:ahLst/>
            <a:cxnLst>
              <a:cxn ang="0">
                <a:pos x="wd2" y="hd2"/>
              </a:cxn>
              <a:cxn ang="5400000">
                <a:pos x="wd2" y="hd2"/>
              </a:cxn>
              <a:cxn ang="10800000">
                <a:pos x="wd2" y="hd2"/>
              </a:cxn>
              <a:cxn ang="16200000">
                <a:pos x="wd2" y="hd2"/>
              </a:cxn>
            </a:cxnLst>
            <a:rect l="0" t="0" r="r" b="b"/>
            <a:pathLst>
              <a:path w="20534" h="20922" extrusionOk="0">
                <a:moveTo>
                  <a:pt x="6830" y="5269"/>
                </a:moveTo>
                <a:cubicBezTo>
                  <a:pt x="8233" y="6469"/>
                  <a:pt x="9442" y="13825"/>
                  <a:pt x="10810" y="14485"/>
                </a:cubicBezTo>
                <a:cubicBezTo>
                  <a:pt x="10060" y="14123"/>
                  <a:pt x="12739" y="8087"/>
                  <a:pt x="13654" y="6585"/>
                </a:cubicBezTo>
                <a:cubicBezTo>
                  <a:pt x="14699" y="4867"/>
                  <a:pt x="18646" y="-120"/>
                  <a:pt x="19909" y="2"/>
                </a:cubicBezTo>
                <a:cubicBezTo>
                  <a:pt x="21410" y="147"/>
                  <a:pt x="19877" y="12740"/>
                  <a:pt x="18771" y="15802"/>
                </a:cubicBezTo>
                <a:cubicBezTo>
                  <a:pt x="18348" y="16974"/>
                  <a:pt x="16309" y="19964"/>
                  <a:pt x="15360" y="20410"/>
                </a:cubicBezTo>
                <a:cubicBezTo>
                  <a:pt x="13084" y="21480"/>
                  <a:pt x="3890" y="20790"/>
                  <a:pt x="2849" y="19094"/>
                </a:cubicBezTo>
                <a:cubicBezTo>
                  <a:pt x="2266" y="18143"/>
                  <a:pt x="4823" y="12787"/>
                  <a:pt x="4555" y="11194"/>
                </a:cubicBezTo>
                <a:cubicBezTo>
                  <a:pt x="4261" y="9441"/>
                  <a:pt x="-190" y="5314"/>
                  <a:pt x="6" y="3952"/>
                </a:cubicBezTo>
                <a:cubicBezTo>
                  <a:pt x="131" y="3083"/>
                  <a:pt x="5739" y="4336"/>
                  <a:pt x="6830" y="5269"/>
                </a:cubicBezTo>
                <a:close/>
              </a:path>
            </a:pathLst>
          </a:custGeom>
          <a:ln w="25400">
            <a:solidFill>
              <a:srgbClr val="000000"/>
            </a:solidFill>
            <a:miter lim="400000"/>
          </a:ln>
        </p:spPr>
        <p:txBody>
          <a:bodyPr lIns="35719" tIns="35719" rIns="35719" bIns="35719" anchor="b"/>
          <a:lstStyle/>
          <a:p>
            <a:endParaRPr sz="1266"/>
          </a:p>
        </p:txBody>
      </p:sp>
      <p:sp>
        <p:nvSpPr>
          <p:cNvPr id="42" name="Shape 974"/>
          <p:cNvSpPr/>
          <p:nvPr/>
        </p:nvSpPr>
        <p:spPr>
          <a:xfrm rot="9776852">
            <a:off x="7337924" y="2563041"/>
            <a:ext cx="432721" cy="292707"/>
          </a:xfrm>
          <a:custGeom>
            <a:avLst/>
            <a:gdLst/>
            <a:ahLst/>
            <a:cxnLst>
              <a:cxn ang="0">
                <a:pos x="wd2" y="hd2"/>
              </a:cxn>
              <a:cxn ang="5400000">
                <a:pos x="wd2" y="hd2"/>
              </a:cxn>
              <a:cxn ang="10800000">
                <a:pos x="wd2" y="hd2"/>
              </a:cxn>
              <a:cxn ang="16200000">
                <a:pos x="wd2" y="hd2"/>
              </a:cxn>
            </a:cxnLst>
            <a:rect l="0" t="0" r="r" b="b"/>
            <a:pathLst>
              <a:path w="20343" h="20292" extrusionOk="0">
                <a:moveTo>
                  <a:pt x="961" y="2273"/>
                </a:moveTo>
                <a:cubicBezTo>
                  <a:pt x="1630" y="1369"/>
                  <a:pt x="5540" y="11470"/>
                  <a:pt x="6537" y="11244"/>
                </a:cubicBezTo>
                <a:cubicBezTo>
                  <a:pt x="7551" y="11014"/>
                  <a:pt x="8773" y="1222"/>
                  <a:pt x="10086" y="31"/>
                </a:cubicBezTo>
                <a:cubicBezTo>
                  <a:pt x="10811" y="-627"/>
                  <a:pt x="12960" y="9312"/>
                  <a:pt x="14141" y="9749"/>
                </a:cubicBezTo>
                <a:cubicBezTo>
                  <a:pt x="15216" y="10146"/>
                  <a:pt x="19596" y="3847"/>
                  <a:pt x="20224" y="4516"/>
                </a:cubicBezTo>
                <a:cubicBezTo>
                  <a:pt x="21228" y="5585"/>
                  <a:pt x="15554" y="16972"/>
                  <a:pt x="13634" y="17971"/>
                </a:cubicBezTo>
                <a:cubicBezTo>
                  <a:pt x="12649" y="18485"/>
                  <a:pt x="9256" y="15606"/>
                  <a:pt x="8058" y="15729"/>
                </a:cubicBezTo>
                <a:cubicBezTo>
                  <a:pt x="6458" y="15893"/>
                  <a:pt x="1742" y="20973"/>
                  <a:pt x="961" y="20214"/>
                </a:cubicBezTo>
                <a:cubicBezTo>
                  <a:pt x="-269" y="19018"/>
                  <a:pt x="-372" y="4076"/>
                  <a:pt x="961" y="2273"/>
                </a:cubicBezTo>
                <a:close/>
              </a:path>
            </a:pathLst>
          </a:custGeom>
          <a:ln w="25400">
            <a:solidFill>
              <a:srgbClr val="000000"/>
            </a:solidFill>
            <a:miter lim="400000"/>
          </a:ln>
        </p:spPr>
        <p:txBody>
          <a:bodyPr lIns="35719" tIns="35719" rIns="35719" bIns="35719" anchor="b"/>
          <a:lstStyle/>
          <a:p>
            <a:endParaRPr sz="1266"/>
          </a:p>
        </p:txBody>
      </p:sp>
      <p:sp>
        <p:nvSpPr>
          <p:cNvPr id="44" name="Shape 981"/>
          <p:cNvSpPr/>
          <p:nvPr/>
        </p:nvSpPr>
        <p:spPr>
          <a:xfrm>
            <a:off x="7420218" y="3715090"/>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d</a:t>
            </a:r>
          </a:p>
        </p:txBody>
      </p:sp>
      <p:sp>
        <p:nvSpPr>
          <p:cNvPr id="45" name="Shape 982"/>
          <p:cNvSpPr/>
          <p:nvPr/>
        </p:nvSpPr>
        <p:spPr>
          <a:xfrm>
            <a:off x="7899798" y="3750809"/>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p</a:t>
            </a:r>
          </a:p>
        </p:txBody>
      </p:sp>
      <p:sp>
        <p:nvSpPr>
          <p:cNvPr id="46" name="Shape 983"/>
          <p:cNvSpPr/>
          <p:nvPr/>
        </p:nvSpPr>
        <p:spPr>
          <a:xfrm>
            <a:off x="8032347" y="4197293"/>
            <a:ext cx="142668"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t</a:t>
            </a:r>
          </a:p>
        </p:txBody>
      </p:sp>
      <p:sp>
        <p:nvSpPr>
          <p:cNvPr id="47" name="Shape 984"/>
          <p:cNvSpPr/>
          <p:nvPr/>
        </p:nvSpPr>
        <p:spPr>
          <a:xfrm>
            <a:off x="8183166" y="3875824"/>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g</a:t>
            </a:r>
          </a:p>
        </p:txBody>
      </p:sp>
      <p:sp>
        <p:nvSpPr>
          <p:cNvPr id="48" name="Shape 989"/>
          <p:cNvSpPr/>
          <p:nvPr/>
        </p:nvSpPr>
        <p:spPr>
          <a:xfrm>
            <a:off x="7612337" y="4197293"/>
            <a:ext cx="197170"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dirty="0"/>
              <a:t>ŋ</a:t>
            </a:r>
          </a:p>
        </p:txBody>
      </p:sp>
      <p:sp>
        <p:nvSpPr>
          <p:cNvPr id="49" name="Shape 990"/>
          <p:cNvSpPr/>
          <p:nvPr/>
        </p:nvSpPr>
        <p:spPr>
          <a:xfrm>
            <a:off x="7431454" y="4036559"/>
            <a:ext cx="192361"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θ</a:t>
            </a:r>
          </a:p>
        </p:txBody>
      </p:sp>
      <p:sp>
        <p:nvSpPr>
          <p:cNvPr id="53" name="Shape 927"/>
          <p:cNvSpPr/>
          <p:nvPr/>
        </p:nvSpPr>
        <p:spPr>
          <a:xfrm>
            <a:off x="6273403" y="3845919"/>
            <a:ext cx="178594" cy="178594"/>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60" name="Shape 934"/>
          <p:cNvSpPr/>
          <p:nvPr/>
        </p:nvSpPr>
        <p:spPr>
          <a:xfrm>
            <a:off x="5710833" y="3845919"/>
            <a:ext cx="178594" cy="178594"/>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61" name="Shape 935"/>
          <p:cNvSpPr/>
          <p:nvPr/>
        </p:nvSpPr>
        <p:spPr>
          <a:xfrm>
            <a:off x="5791200" y="4095950"/>
            <a:ext cx="178594" cy="178594"/>
          </a:xfrm>
          <a:prstGeom prst="rect">
            <a:avLst/>
          </a:prstGeom>
          <a:solidFill>
            <a:srgbClr val="658248"/>
          </a:solidFill>
          <a:ln w="19050">
            <a:solidFill>
              <a:srgbClr val="0D0D0D"/>
            </a:solidFill>
            <a:miter lim="400000"/>
          </a:ln>
        </p:spPr>
        <p:txBody>
          <a:bodyPr lIns="35719" tIns="35719" rIns="35719" bIns="35719" anchor="ctr"/>
          <a:lstStyle/>
          <a:p>
            <a:pPr>
              <a:defRPr sz="3600"/>
            </a:pPr>
            <a:endParaRPr sz="2531"/>
          </a:p>
        </p:txBody>
      </p:sp>
      <p:sp>
        <p:nvSpPr>
          <p:cNvPr id="62" name="Shape 936"/>
          <p:cNvSpPr/>
          <p:nvPr/>
        </p:nvSpPr>
        <p:spPr>
          <a:xfrm>
            <a:off x="6041231" y="3970935"/>
            <a:ext cx="178594" cy="178594"/>
          </a:xfrm>
          <a:prstGeom prst="rect">
            <a:avLst/>
          </a:prstGeom>
          <a:solidFill>
            <a:srgbClr val="3E502C"/>
          </a:solidFill>
          <a:ln w="19050">
            <a:solidFill>
              <a:srgbClr val="0D0D0D"/>
            </a:solidFill>
            <a:miter lim="400000"/>
          </a:ln>
        </p:spPr>
        <p:txBody>
          <a:bodyPr lIns="35719" tIns="35719" rIns="35719" bIns="35719" anchor="ctr"/>
          <a:lstStyle/>
          <a:p>
            <a:pPr>
              <a:defRPr sz="3600"/>
            </a:pPr>
            <a:endParaRPr sz="2531"/>
          </a:p>
        </p:txBody>
      </p:sp>
      <p:sp>
        <p:nvSpPr>
          <p:cNvPr id="63" name="Shape 937"/>
          <p:cNvSpPr/>
          <p:nvPr/>
        </p:nvSpPr>
        <p:spPr>
          <a:xfrm>
            <a:off x="6639520" y="3872708"/>
            <a:ext cx="178594" cy="178594"/>
          </a:xfrm>
          <a:prstGeom prst="rect">
            <a:avLst/>
          </a:prstGeom>
          <a:solidFill>
            <a:srgbClr val="91BA69"/>
          </a:solidFill>
          <a:ln w="19050">
            <a:solidFill>
              <a:srgbClr val="0D0D0D"/>
            </a:solidFill>
            <a:miter lim="400000"/>
          </a:ln>
        </p:spPr>
        <p:txBody>
          <a:bodyPr lIns="35719" tIns="35719" rIns="35719" bIns="35719" anchor="ctr"/>
          <a:lstStyle/>
          <a:p>
            <a:pPr>
              <a:defRPr sz="3600"/>
            </a:pPr>
            <a:endParaRPr sz="2531"/>
          </a:p>
        </p:txBody>
      </p:sp>
      <p:sp>
        <p:nvSpPr>
          <p:cNvPr id="64" name="Shape 938"/>
          <p:cNvSpPr/>
          <p:nvPr/>
        </p:nvSpPr>
        <p:spPr>
          <a:xfrm>
            <a:off x="6380559" y="4095950"/>
            <a:ext cx="178594" cy="178594"/>
          </a:xfrm>
          <a:prstGeom prst="rect">
            <a:avLst/>
          </a:prstGeom>
          <a:solidFill>
            <a:srgbClr val="B4E782"/>
          </a:solidFill>
          <a:ln w="19050">
            <a:solidFill>
              <a:srgbClr val="0D0D0D"/>
            </a:solidFill>
            <a:miter lim="400000"/>
          </a:ln>
        </p:spPr>
        <p:txBody>
          <a:bodyPr lIns="35719" tIns="35719" rIns="35719" bIns="35719" anchor="ctr"/>
          <a:lstStyle/>
          <a:p>
            <a:pPr>
              <a:defRPr sz="3600"/>
            </a:pPr>
            <a:endParaRPr sz="2531"/>
          </a:p>
        </p:txBody>
      </p:sp>
      <p:sp>
        <p:nvSpPr>
          <p:cNvPr id="65" name="Shape 939"/>
          <p:cNvSpPr/>
          <p:nvPr/>
        </p:nvSpPr>
        <p:spPr>
          <a:xfrm>
            <a:off x="6085880" y="4292403"/>
            <a:ext cx="178594" cy="178594"/>
          </a:xfrm>
          <a:prstGeom prst="rect">
            <a:avLst/>
          </a:prstGeom>
          <a:solidFill>
            <a:srgbClr val="344F19"/>
          </a:solidFill>
          <a:ln w="19050">
            <a:solidFill>
              <a:srgbClr val="0D0D0D"/>
            </a:solidFill>
            <a:miter lim="400000"/>
          </a:ln>
        </p:spPr>
        <p:txBody>
          <a:bodyPr lIns="35719" tIns="35719" rIns="35719" bIns="35719" anchor="ctr"/>
          <a:lstStyle/>
          <a:p>
            <a:pPr>
              <a:defRPr sz="3600"/>
            </a:pPr>
            <a:endParaRPr sz="2531"/>
          </a:p>
        </p:txBody>
      </p:sp>
      <p:sp>
        <p:nvSpPr>
          <p:cNvPr id="66" name="Shape 940"/>
          <p:cNvSpPr/>
          <p:nvPr/>
        </p:nvSpPr>
        <p:spPr>
          <a:xfrm>
            <a:off x="5710833" y="4399560"/>
            <a:ext cx="178594" cy="178594"/>
          </a:xfrm>
          <a:prstGeom prst="rect">
            <a:avLst/>
          </a:prstGeom>
          <a:solidFill>
            <a:srgbClr val="548129"/>
          </a:solidFill>
          <a:ln w="19050">
            <a:solidFill>
              <a:srgbClr val="0D0D0D"/>
            </a:solidFill>
            <a:miter lim="400000"/>
          </a:ln>
        </p:spPr>
        <p:txBody>
          <a:bodyPr lIns="35719" tIns="35719" rIns="35719" bIns="35719" anchor="ctr"/>
          <a:lstStyle/>
          <a:p>
            <a:pPr>
              <a:defRPr sz="3600"/>
            </a:pPr>
            <a:endParaRPr sz="2531"/>
          </a:p>
        </p:txBody>
      </p:sp>
      <p:sp>
        <p:nvSpPr>
          <p:cNvPr id="67" name="Shape 941"/>
          <p:cNvSpPr/>
          <p:nvPr/>
        </p:nvSpPr>
        <p:spPr>
          <a:xfrm>
            <a:off x="6639520" y="4185247"/>
            <a:ext cx="178594" cy="178594"/>
          </a:xfrm>
          <a:prstGeom prst="rect">
            <a:avLst/>
          </a:prstGeom>
          <a:solidFill>
            <a:srgbClr val="76B839"/>
          </a:solidFill>
          <a:ln w="19050">
            <a:solidFill>
              <a:srgbClr val="0D0D0D"/>
            </a:solidFill>
            <a:miter lim="400000"/>
          </a:ln>
        </p:spPr>
        <p:txBody>
          <a:bodyPr lIns="35719" tIns="35719" rIns="35719" bIns="35719" anchor="ctr"/>
          <a:lstStyle/>
          <a:p>
            <a:pPr>
              <a:defRPr sz="3600"/>
            </a:pPr>
            <a:endParaRPr sz="2531"/>
          </a:p>
        </p:txBody>
      </p:sp>
      <p:sp>
        <p:nvSpPr>
          <p:cNvPr id="68" name="Shape 942"/>
          <p:cNvSpPr/>
          <p:nvPr/>
        </p:nvSpPr>
        <p:spPr>
          <a:xfrm>
            <a:off x="6380559" y="4372770"/>
            <a:ext cx="178594" cy="178594"/>
          </a:xfrm>
          <a:prstGeom prst="rect">
            <a:avLst/>
          </a:prstGeom>
          <a:solidFill>
            <a:srgbClr val="92E446"/>
          </a:solidFill>
          <a:ln w="19050">
            <a:solidFill>
              <a:srgbClr val="0D0D0D"/>
            </a:solidFill>
            <a:miter lim="400000"/>
          </a:ln>
        </p:spPr>
        <p:txBody>
          <a:bodyPr lIns="35719" tIns="35719" rIns="35719" bIns="35719" anchor="ctr"/>
          <a:lstStyle/>
          <a:p>
            <a:pPr>
              <a:defRPr sz="3600"/>
            </a:pPr>
            <a:endParaRPr sz="2531"/>
          </a:p>
        </p:txBody>
      </p:sp>
    </p:spTree>
    <p:extLst>
      <p:ext uri="{BB962C8B-B14F-4D97-AF65-F5344CB8AC3E}">
        <p14:creationId xmlns:p14="http://schemas.microsoft.com/office/powerpoint/2010/main" val="1008757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5"/>
                </a:solidFill>
              </a:rPr>
              <a:t>Psychological distance</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1114" y="1207009"/>
            <a:ext cx="5540502" cy="5525323"/>
          </a:xfrm>
          <a:prstGeom prst="rect">
            <a:avLst/>
          </a:prstGeom>
        </p:spPr>
      </p:pic>
      <p:sp>
        <p:nvSpPr>
          <p:cNvPr id="4" name="TextBox 3"/>
          <p:cNvSpPr txBox="1"/>
          <p:nvPr/>
        </p:nvSpPr>
        <p:spPr>
          <a:xfrm>
            <a:off x="6427216" y="2946400"/>
            <a:ext cx="2246884" cy="1569660"/>
          </a:xfrm>
          <a:prstGeom prst="rect">
            <a:avLst/>
          </a:prstGeom>
          <a:noFill/>
        </p:spPr>
        <p:txBody>
          <a:bodyPr wrap="square" rtlCol="0">
            <a:spAutoFit/>
          </a:bodyPr>
          <a:lstStyle/>
          <a:p>
            <a:r>
              <a:rPr lang="en-US" sz="2400" dirty="0"/>
              <a:t>Stimuli differing on one or more perceptual dimensions</a:t>
            </a:r>
          </a:p>
        </p:txBody>
      </p:sp>
    </p:spTree>
    <p:extLst>
      <p:ext uri="{BB962C8B-B14F-4D97-AF65-F5344CB8AC3E}">
        <p14:creationId xmlns:p14="http://schemas.microsoft.com/office/powerpoint/2010/main" val="157000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1114" y="1207009"/>
            <a:ext cx="5540502" cy="5525323"/>
          </a:xfrm>
          <a:prstGeom prst="rect">
            <a:avLst/>
          </a:prstGeom>
        </p:spPr>
      </p:pic>
      <p:sp>
        <p:nvSpPr>
          <p:cNvPr id="5" name="Rectangle 4"/>
          <p:cNvSpPr/>
          <p:nvPr/>
        </p:nvSpPr>
        <p:spPr>
          <a:xfrm>
            <a:off x="12700" y="1543970"/>
            <a:ext cx="3200400" cy="14786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226816" y="1422400"/>
            <a:ext cx="3200400" cy="990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81500" y="2413000"/>
            <a:ext cx="2044700" cy="2349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953000" y="4762500"/>
            <a:ext cx="1473200" cy="14929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75514" y="5326949"/>
            <a:ext cx="4777486" cy="14929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796286" y="4731347"/>
            <a:ext cx="1229614" cy="7804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5514" y="3004093"/>
            <a:ext cx="1229614" cy="23228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435481" y="2975247"/>
            <a:ext cx="1176147" cy="1203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216085" y="2275821"/>
            <a:ext cx="1176147" cy="1203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702429" y="3659513"/>
            <a:ext cx="2246884" cy="830997"/>
          </a:xfrm>
          <a:prstGeom prst="rect">
            <a:avLst/>
          </a:prstGeom>
          <a:noFill/>
        </p:spPr>
        <p:txBody>
          <a:bodyPr wrap="square" rtlCol="0">
            <a:spAutoFit/>
          </a:bodyPr>
          <a:lstStyle/>
          <a:p>
            <a:r>
              <a:rPr lang="en-US" sz="2400" dirty="0"/>
              <a:t>Nearby things </a:t>
            </a:r>
            <a:r>
              <a:rPr lang="en-US" sz="2400"/>
              <a:t>are similar</a:t>
            </a:r>
            <a:endParaRPr lang="en-US" sz="2400" dirty="0"/>
          </a:p>
        </p:txBody>
      </p:sp>
      <p:sp>
        <p:nvSpPr>
          <p:cNvPr id="14" name="TextBox 13"/>
          <p:cNvSpPr txBox="1"/>
          <p:nvPr/>
        </p:nvSpPr>
        <p:spPr>
          <a:xfrm>
            <a:off x="554673" y="2678485"/>
            <a:ext cx="2246884" cy="830997"/>
          </a:xfrm>
          <a:prstGeom prst="rect">
            <a:avLst/>
          </a:prstGeom>
          <a:noFill/>
        </p:spPr>
        <p:txBody>
          <a:bodyPr wrap="square" rtlCol="0">
            <a:spAutoFit/>
          </a:bodyPr>
          <a:lstStyle/>
          <a:p>
            <a:r>
              <a:rPr lang="en-US" sz="2400" dirty="0"/>
              <a:t>Distant things </a:t>
            </a:r>
            <a:r>
              <a:rPr lang="en-US" sz="2400"/>
              <a:t>are dissimilar</a:t>
            </a:r>
            <a:endParaRPr lang="en-US" sz="2400" dirty="0"/>
          </a:p>
        </p:txBody>
      </p:sp>
    </p:spTree>
    <p:extLst>
      <p:ext uri="{BB962C8B-B14F-4D97-AF65-F5344CB8AC3E}">
        <p14:creationId xmlns:p14="http://schemas.microsoft.com/office/powerpoint/2010/main" val="1544307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5" name="droppedImage.png"/>
          <p:cNvPicPr>
            <a:picLocks noChangeAspect="1"/>
          </p:cNvPicPr>
          <p:nvPr/>
        </p:nvPicPr>
        <p:blipFill>
          <a:blip r:embed="rId2">
            <a:extLst/>
          </a:blip>
          <a:stretch>
            <a:fillRect/>
          </a:stretch>
        </p:blipFill>
        <p:spPr>
          <a:xfrm>
            <a:off x="2130028" y="1435894"/>
            <a:ext cx="4518422" cy="3922504"/>
          </a:xfrm>
          <a:prstGeom prst="rect">
            <a:avLst/>
          </a:prstGeom>
          <a:ln w="12700">
            <a:miter lim="400000"/>
          </a:ln>
        </p:spPr>
      </p:pic>
      <p:sp>
        <p:nvSpPr>
          <p:cNvPr id="786" name="Shape 786"/>
          <p:cNvSpPr/>
          <p:nvPr/>
        </p:nvSpPr>
        <p:spPr>
          <a:xfrm>
            <a:off x="2835473" y="1266230"/>
            <a:ext cx="892969" cy="892969"/>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sp>
        <p:nvSpPr>
          <p:cNvPr id="787" name="Shape 787"/>
          <p:cNvSpPr/>
          <p:nvPr/>
        </p:nvSpPr>
        <p:spPr>
          <a:xfrm>
            <a:off x="2835473" y="1435894"/>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788" name="Shape 788"/>
          <p:cNvSpPr/>
          <p:nvPr/>
        </p:nvSpPr>
        <p:spPr>
          <a:xfrm>
            <a:off x="2755106" y="1560909"/>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789" name="Shape 789"/>
          <p:cNvSpPr/>
          <p:nvPr/>
        </p:nvSpPr>
        <p:spPr>
          <a:xfrm>
            <a:off x="3059737" y="1275039"/>
            <a:ext cx="516168"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aunt</a:t>
            </a:r>
          </a:p>
        </p:txBody>
      </p:sp>
      <p:sp>
        <p:nvSpPr>
          <p:cNvPr id="790" name="Shape 790"/>
          <p:cNvSpPr/>
          <p:nvPr/>
        </p:nvSpPr>
        <p:spPr>
          <a:xfrm>
            <a:off x="2949436" y="1516141"/>
            <a:ext cx="605936"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niece</a:t>
            </a:r>
          </a:p>
        </p:txBody>
      </p:sp>
      <p:sp>
        <p:nvSpPr>
          <p:cNvPr id="791" name="Shape 791"/>
          <p:cNvSpPr/>
          <p:nvPr/>
        </p:nvSpPr>
        <p:spPr>
          <a:xfrm>
            <a:off x="4844653" y="1444823"/>
            <a:ext cx="634008" cy="553641"/>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792" name="Shape 792"/>
          <p:cNvSpPr/>
          <p:nvPr/>
        </p:nvSpPr>
        <p:spPr>
          <a:xfrm>
            <a:off x="4755356" y="1614487"/>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793" name="Shape 793"/>
          <p:cNvSpPr/>
          <p:nvPr/>
        </p:nvSpPr>
        <p:spPr>
          <a:xfrm>
            <a:off x="4983024" y="1516141"/>
            <a:ext cx="729367"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cousin</a:t>
            </a:r>
          </a:p>
        </p:txBody>
      </p:sp>
      <p:sp>
        <p:nvSpPr>
          <p:cNvPr id="794" name="Shape 794"/>
          <p:cNvSpPr/>
          <p:nvPr/>
        </p:nvSpPr>
        <p:spPr>
          <a:xfrm>
            <a:off x="6175176" y="1855589"/>
            <a:ext cx="634008" cy="553641"/>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795" name="Shape 795"/>
          <p:cNvSpPr/>
          <p:nvPr/>
        </p:nvSpPr>
        <p:spPr>
          <a:xfrm>
            <a:off x="6121598" y="2105620"/>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796" name="Shape 796"/>
          <p:cNvSpPr/>
          <p:nvPr/>
        </p:nvSpPr>
        <p:spPr>
          <a:xfrm>
            <a:off x="6094809" y="2248495"/>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797" name="Shape 797"/>
          <p:cNvSpPr/>
          <p:nvPr/>
        </p:nvSpPr>
        <p:spPr>
          <a:xfrm>
            <a:off x="6320618" y="1944766"/>
            <a:ext cx="612348"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uncle</a:t>
            </a:r>
          </a:p>
        </p:txBody>
      </p:sp>
      <p:sp>
        <p:nvSpPr>
          <p:cNvPr id="798" name="Shape 798"/>
          <p:cNvSpPr/>
          <p:nvPr/>
        </p:nvSpPr>
        <p:spPr>
          <a:xfrm>
            <a:off x="6272757" y="2150148"/>
            <a:ext cx="869855"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nephew</a:t>
            </a:r>
          </a:p>
        </p:txBody>
      </p:sp>
      <p:sp>
        <p:nvSpPr>
          <p:cNvPr id="799" name="Shape 799"/>
          <p:cNvSpPr/>
          <p:nvPr/>
        </p:nvSpPr>
        <p:spPr>
          <a:xfrm>
            <a:off x="2237184" y="3284339"/>
            <a:ext cx="892969" cy="892969"/>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00" name="Shape 800"/>
          <p:cNvSpPr/>
          <p:nvPr/>
        </p:nvSpPr>
        <p:spPr>
          <a:xfrm>
            <a:off x="2147887" y="3704034"/>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01" name="Shape 801"/>
          <p:cNvSpPr/>
          <p:nvPr/>
        </p:nvSpPr>
        <p:spPr>
          <a:xfrm>
            <a:off x="2121098" y="3891558"/>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02" name="Shape 802"/>
          <p:cNvSpPr/>
          <p:nvPr/>
        </p:nvSpPr>
        <p:spPr>
          <a:xfrm>
            <a:off x="2376911" y="3543180"/>
            <a:ext cx="1404232"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grandmother</a:t>
            </a:r>
          </a:p>
        </p:txBody>
      </p:sp>
      <p:sp>
        <p:nvSpPr>
          <p:cNvPr id="803" name="Shape 803"/>
          <p:cNvSpPr/>
          <p:nvPr/>
        </p:nvSpPr>
        <p:spPr>
          <a:xfrm>
            <a:off x="2334962" y="3784281"/>
            <a:ext cx="153824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granddaughter</a:t>
            </a:r>
          </a:p>
        </p:txBody>
      </p:sp>
      <p:sp>
        <p:nvSpPr>
          <p:cNvPr id="804" name="Shape 804"/>
          <p:cNvSpPr/>
          <p:nvPr/>
        </p:nvSpPr>
        <p:spPr>
          <a:xfrm>
            <a:off x="5523309" y="3909417"/>
            <a:ext cx="892969" cy="892969"/>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05" name="Shape 805"/>
          <p:cNvSpPr/>
          <p:nvPr/>
        </p:nvSpPr>
        <p:spPr>
          <a:xfrm>
            <a:off x="5505450" y="4266605"/>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06" name="Shape 806"/>
          <p:cNvSpPr/>
          <p:nvPr/>
        </p:nvSpPr>
        <p:spPr>
          <a:xfrm>
            <a:off x="5478661" y="4489847"/>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07" name="Shape 807"/>
          <p:cNvSpPr/>
          <p:nvPr/>
        </p:nvSpPr>
        <p:spPr>
          <a:xfrm>
            <a:off x="5708571" y="4168258"/>
            <a:ext cx="100508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grandson</a:t>
            </a:r>
          </a:p>
        </p:txBody>
      </p:sp>
      <p:sp>
        <p:nvSpPr>
          <p:cNvPr id="808" name="Shape 808"/>
          <p:cNvSpPr/>
          <p:nvPr/>
        </p:nvSpPr>
        <p:spPr>
          <a:xfrm>
            <a:off x="5672529" y="4409359"/>
            <a:ext cx="1240725"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grandfather</a:t>
            </a:r>
          </a:p>
        </p:txBody>
      </p:sp>
      <p:sp>
        <p:nvSpPr>
          <p:cNvPr id="809" name="Shape 809"/>
          <p:cNvSpPr/>
          <p:nvPr/>
        </p:nvSpPr>
        <p:spPr>
          <a:xfrm>
            <a:off x="5576887" y="4811316"/>
            <a:ext cx="892969" cy="892969"/>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10" name="Shape 810"/>
          <p:cNvSpPr/>
          <p:nvPr/>
        </p:nvSpPr>
        <p:spPr>
          <a:xfrm>
            <a:off x="5434012" y="4864894"/>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11" name="Shape 811"/>
          <p:cNvSpPr/>
          <p:nvPr/>
        </p:nvSpPr>
        <p:spPr>
          <a:xfrm>
            <a:off x="5652619" y="4766547"/>
            <a:ext cx="861134"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brother</a:t>
            </a:r>
          </a:p>
        </p:txBody>
      </p:sp>
      <p:sp>
        <p:nvSpPr>
          <p:cNvPr id="812" name="Shape 812"/>
          <p:cNvSpPr/>
          <p:nvPr/>
        </p:nvSpPr>
        <p:spPr>
          <a:xfrm>
            <a:off x="5023247" y="5132784"/>
            <a:ext cx="892969" cy="651867"/>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13" name="Shape 813"/>
          <p:cNvSpPr/>
          <p:nvPr/>
        </p:nvSpPr>
        <p:spPr>
          <a:xfrm>
            <a:off x="5317926" y="5222081"/>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14" name="Shape 814"/>
          <p:cNvSpPr/>
          <p:nvPr/>
        </p:nvSpPr>
        <p:spPr>
          <a:xfrm>
            <a:off x="5317926" y="5338167"/>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15" name="Shape 815"/>
          <p:cNvSpPr/>
          <p:nvPr/>
        </p:nvSpPr>
        <p:spPr>
          <a:xfrm>
            <a:off x="5494384" y="5034438"/>
            <a:ext cx="436018"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son</a:t>
            </a:r>
          </a:p>
        </p:txBody>
      </p:sp>
      <p:sp>
        <p:nvSpPr>
          <p:cNvPr id="816" name="Shape 816"/>
          <p:cNvSpPr/>
          <p:nvPr/>
        </p:nvSpPr>
        <p:spPr>
          <a:xfrm>
            <a:off x="5494061" y="5239820"/>
            <a:ext cx="671659"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father</a:t>
            </a:r>
          </a:p>
        </p:txBody>
      </p:sp>
      <p:sp>
        <p:nvSpPr>
          <p:cNvPr id="817" name="Shape 817"/>
          <p:cNvSpPr/>
          <p:nvPr/>
        </p:nvSpPr>
        <p:spPr>
          <a:xfrm>
            <a:off x="2344341" y="4186237"/>
            <a:ext cx="892969" cy="892969"/>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18" name="Shape 818"/>
          <p:cNvSpPr/>
          <p:nvPr/>
        </p:nvSpPr>
        <p:spPr>
          <a:xfrm>
            <a:off x="2201466" y="4239816"/>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19" name="Shape 819"/>
          <p:cNvSpPr/>
          <p:nvPr/>
        </p:nvSpPr>
        <p:spPr>
          <a:xfrm>
            <a:off x="2392892" y="4105750"/>
            <a:ext cx="626775"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sister</a:t>
            </a:r>
          </a:p>
        </p:txBody>
      </p:sp>
      <p:sp>
        <p:nvSpPr>
          <p:cNvPr id="820" name="Shape 820"/>
          <p:cNvSpPr/>
          <p:nvPr/>
        </p:nvSpPr>
        <p:spPr>
          <a:xfrm>
            <a:off x="1790700" y="4507706"/>
            <a:ext cx="892969" cy="651867"/>
          </a:xfrm>
          <a:prstGeom prst="rect">
            <a:avLst/>
          </a:prstGeom>
          <a:solidFill>
            <a:srgbClr val="FFFFFF"/>
          </a:solidFill>
          <a:ln w="25400">
            <a:solidFill>
              <a:srgbClr val="000000">
                <a:alpha val="0"/>
              </a:srgbClr>
            </a:solidFill>
            <a:miter lim="400000"/>
          </a:ln>
        </p:spPr>
        <p:txBody>
          <a:bodyPr lIns="35719" tIns="35719" rIns="35719" bIns="35719" anchor="ctr"/>
          <a:lstStyle/>
          <a:p>
            <a:pPr>
              <a:defRPr sz="3600"/>
            </a:pPr>
            <a:endParaRPr sz="2531"/>
          </a:p>
        </p:txBody>
      </p:sp>
      <p:sp>
        <p:nvSpPr>
          <p:cNvPr id="821" name="Shape 821"/>
          <p:cNvSpPr/>
          <p:nvPr/>
        </p:nvSpPr>
        <p:spPr>
          <a:xfrm>
            <a:off x="2085380" y="4597003"/>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22" name="Shape 822"/>
          <p:cNvSpPr/>
          <p:nvPr/>
        </p:nvSpPr>
        <p:spPr>
          <a:xfrm>
            <a:off x="2022872" y="4722019"/>
            <a:ext cx="178594" cy="178594"/>
          </a:xfrm>
          <a:prstGeom prst="ellipse">
            <a:avLst/>
          </a:prstGeom>
          <a:solidFill>
            <a:srgbClr val="D4E3FE"/>
          </a:solidFill>
          <a:ln w="12700">
            <a:solidFill>
              <a:srgbClr val="000000"/>
            </a:solidFill>
            <a:miter lim="400000"/>
          </a:ln>
        </p:spPr>
        <p:txBody>
          <a:bodyPr lIns="35719" tIns="35719" rIns="35719" bIns="35719" anchor="ctr"/>
          <a:lstStyle/>
          <a:p>
            <a:pPr>
              <a:defRPr sz="3600"/>
            </a:pPr>
            <a:endParaRPr sz="2531"/>
          </a:p>
        </p:txBody>
      </p:sp>
      <p:sp>
        <p:nvSpPr>
          <p:cNvPr id="823" name="Shape 823"/>
          <p:cNvSpPr/>
          <p:nvPr/>
        </p:nvSpPr>
        <p:spPr>
          <a:xfrm>
            <a:off x="2273739" y="4445078"/>
            <a:ext cx="971421"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daughter</a:t>
            </a:r>
          </a:p>
        </p:txBody>
      </p:sp>
      <p:sp>
        <p:nvSpPr>
          <p:cNvPr id="824" name="Shape 824"/>
          <p:cNvSpPr/>
          <p:nvPr/>
        </p:nvSpPr>
        <p:spPr>
          <a:xfrm>
            <a:off x="2160793" y="4632602"/>
            <a:ext cx="835165"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vl1pPr>
          </a:lstStyle>
          <a:p>
            <a:r>
              <a:rPr sz="1969"/>
              <a:t>mother</a:t>
            </a:r>
          </a:p>
        </p:txBody>
      </p:sp>
    </p:spTree>
    <p:extLst>
      <p:ext uri="{BB962C8B-B14F-4D97-AF65-F5344CB8AC3E}">
        <p14:creationId xmlns:p14="http://schemas.microsoft.com/office/powerpoint/2010/main" val="134748631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a:spLocks noChangeArrowheads="1"/>
          </p:cNvSpPr>
          <p:nvPr/>
        </p:nvSpPr>
        <p:spPr bwMode="auto">
          <a:xfrm>
            <a:off x="4549775" y="3406063"/>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4" name="Oval 3"/>
          <p:cNvSpPr>
            <a:spLocks noChangeArrowheads="1"/>
          </p:cNvSpPr>
          <p:nvPr/>
        </p:nvSpPr>
        <p:spPr bwMode="auto">
          <a:xfrm>
            <a:off x="4549775" y="3406063"/>
            <a:ext cx="152400" cy="152400"/>
          </a:xfrm>
          <a:prstGeom prst="ellipse">
            <a:avLst/>
          </a:prstGeom>
          <a:solidFill>
            <a:srgbClr val="CCCC00"/>
          </a:solid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5" name="Oval 4"/>
          <p:cNvSpPr>
            <a:spLocks noChangeArrowheads="1"/>
          </p:cNvSpPr>
          <p:nvPr/>
        </p:nvSpPr>
        <p:spPr bwMode="auto">
          <a:xfrm>
            <a:off x="5299075" y="342193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6" name="Oval 5"/>
          <p:cNvSpPr>
            <a:spLocks noChangeArrowheads="1"/>
          </p:cNvSpPr>
          <p:nvPr/>
        </p:nvSpPr>
        <p:spPr bwMode="auto">
          <a:xfrm>
            <a:off x="5299075" y="342193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7" name="Oval 6"/>
          <p:cNvSpPr>
            <a:spLocks noChangeArrowheads="1"/>
          </p:cNvSpPr>
          <p:nvPr/>
        </p:nvSpPr>
        <p:spPr bwMode="auto">
          <a:xfrm>
            <a:off x="3311525" y="2886950"/>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8" name="Oval 7"/>
          <p:cNvSpPr>
            <a:spLocks noChangeArrowheads="1"/>
          </p:cNvSpPr>
          <p:nvPr/>
        </p:nvSpPr>
        <p:spPr bwMode="auto">
          <a:xfrm>
            <a:off x="3311525" y="2886950"/>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9" name="Oval 8"/>
          <p:cNvSpPr>
            <a:spLocks noChangeArrowheads="1"/>
          </p:cNvSpPr>
          <p:nvPr/>
        </p:nvSpPr>
        <p:spPr bwMode="auto">
          <a:xfrm>
            <a:off x="3281363" y="3696575"/>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10" name="Oval 9"/>
          <p:cNvSpPr>
            <a:spLocks noChangeArrowheads="1"/>
          </p:cNvSpPr>
          <p:nvPr/>
        </p:nvSpPr>
        <p:spPr bwMode="auto">
          <a:xfrm>
            <a:off x="3281363" y="3696575"/>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11" name="Oval 10"/>
          <p:cNvSpPr>
            <a:spLocks noChangeArrowheads="1"/>
          </p:cNvSpPr>
          <p:nvPr/>
        </p:nvSpPr>
        <p:spPr bwMode="auto">
          <a:xfrm>
            <a:off x="5283200" y="2779000"/>
            <a:ext cx="153988" cy="153988"/>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12" name="Oval 11"/>
          <p:cNvSpPr>
            <a:spLocks noChangeArrowheads="1"/>
          </p:cNvSpPr>
          <p:nvPr/>
        </p:nvSpPr>
        <p:spPr bwMode="auto">
          <a:xfrm>
            <a:off x="5283200" y="2779000"/>
            <a:ext cx="153988" cy="153988"/>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13" name="Oval 12"/>
          <p:cNvSpPr>
            <a:spLocks noChangeArrowheads="1"/>
          </p:cNvSpPr>
          <p:nvPr/>
        </p:nvSpPr>
        <p:spPr bwMode="auto">
          <a:xfrm>
            <a:off x="4381500" y="3177463"/>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14" name="Oval 13"/>
          <p:cNvSpPr>
            <a:spLocks noChangeArrowheads="1"/>
          </p:cNvSpPr>
          <p:nvPr/>
        </p:nvSpPr>
        <p:spPr bwMode="auto">
          <a:xfrm>
            <a:off x="4381500" y="3177463"/>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15" name="Oval 14"/>
          <p:cNvSpPr>
            <a:spLocks noChangeArrowheads="1"/>
          </p:cNvSpPr>
          <p:nvPr/>
        </p:nvSpPr>
        <p:spPr bwMode="auto">
          <a:xfrm>
            <a:off x="4489450" y="383468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16" name="Oval 15"/>
          <p:cNvSpPr>
            <a:spLocks noChangeArrowheads="1"/>
          </p:cNvSpPr>
          <p:nvPr/>
        </p:nvSpPr>
        <p:spPr bwMode="auto">
          <a:xfrm>
            <a:off x="4489450" y="383468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17" name="Oval 16"/>
          <p:cNvSpPr>
            <a:spLocks noChangeArrowheads="1"/>
          </p:cNvSpPr>
          <p:nvPr/>
        </p:nvSpPr>
        <p:spPr bwMode="auto">
          <a:xfrm>
            <a:off x="5757863" y="2902825"/>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18" name="Oval 17"/>
          <p:cNvSpPr>
            <a:spLocks noChangeArrowheads="1"/>
          </p:cNvSpPr>
          <p:nvPr/>
        </p:nvSpPr>
        <p:spPr bwMode="auto">
          <a:xfrm>
            <a:off x="5757863" y="2902825"/>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19" name="Oval 18"/>
          <p:cNvSpPr>
            <a:spLocks noChangeArrowheads="1"/>
          </p:cNvSpPr>
          <p:nvPr/>
        </p:nvSpPr>
        <p:spPr bwMode="auto">
          <a:xfrm>
            <a:off x="6154738" y="3712450"/>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0" name="Oval 19"/>
          <p:cNvSpPr>
            <a:spLocks noChangeArrowheads="1"/>
          </p:cNvSpPr>
          <p:nvPr/>
        </p:nvSpPr>
        <p:spPr bwMode="auto">
          <a:xfrm>
            <a:off x="6154738" y="3712450"/>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21" name="Oval 20"/>
          <p:cNvSpPr>
            <a:spLocks noChangeArrowheads="1"/>
          </p:cNvSpPr>
          <p:nvPr/>
        </p:nvSpPr>
        <p:spPr bwMode="auto">
          <a:xfrm>
            <a:off x="3556000" y="2580563"/>
            <a:ext cx="152400" cy="153987"/>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2" name="Oval 21"/>
          <p:cNvSpPr>
            <a:spLocks noChangeArrowheads="1"/>
          </p:cNvSpPr>
          <p:nvPr/>
        </p:nvSpPr>
        <p:spPr bwMode="auto">
          <a:xfrm>
            <a:off x="3556000" y="2580563"/>
            <a:ext cx="152400" cy="153987"/>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23" name="Oval 22"/>
          <p:cNvSpPr>
            <a:spLocks noChangeArrowheads="1"/>
          </p:cNvSpPr>
          <p:nvPr/>
        </p:nvSpPr>
        <p:spPr bwMode="auto">
          <a:xfrm>
            <a:off x="3373438" y="4506200"/>
            <a:ext cx="152400" cy="153988"/>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4" name="Oval 23"/>
          <p:cNvSpPr>
            <a:spLocks noChangeArrowheads="1"/>
          </p:cNvSpPr>
          <p:nvPr/>
        </p:nvSpPr>
        <p:spPr bwMode="auto">
          <a:xfrm>
            <a:off x="3373438" y="4506200"/>
            <a:ext cx="152400" cy="153988"/>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25" name="Oval 24"/>
          <p:cNvSpPr>
            <a:spLocks noChangeArrowheads="1"/>
          </p:cNvSpPr>
          <p:nvPr/>
        </p:nvSpPr>
        <p:spPr bwMode="auto">
          <a:xfrm>
            <a:off x="2227263" y="3177463"/>
            <a:ext cx="152400" cy="303212"/>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6" name="Oval 25"/>
          <p:cNvSpPr>
            <a:spLocks noChangeArrowheads="1"/>
          </p:cNvSpPr>
          <p:nvPr/>
        </p:nvSpPr>
        <p:spPr bwMode="auto">
          <a:xfrm>
            <a:off x="2578100" y="357433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7" name="Oval 26"/>
          <p:cNvSpPr>
            <a:spLocks noChangeArrowheads="1"/>
          </p:cNvSpPr>
          <p:nvPr/>
        </p:nvSpPr>
        <p:spPr bwMode="auto">
          <a:xfrm>
            <a:off x="2578100" y="357433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28" name="Oval 27"/>
          <p:cNvSpPr>
            <a:spLocks noChangeArrowheads="1"/>
          </p:cNvSpPr>
          <p:nvPr/>
        </p:nvSpPr>
        <p:spPr bwMode="auto">
          <a:xfrm>
            <a:off x="6216650" y="481258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29" name="Oval 28"/>
          <p:cNvSpPr>
            <a:spLocks noChangeArrowheads="1"/>
          </p:cNvSpPr>
          <p:nvPr/>
        </p:nvSpPr>
        <p:spPr bwMode="auto">
          <a:xfrm>
            <a:off x="6216650" y="481258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30" name="Oval 29"/>
          <p:cNvSpPr>
            <a:spLocks noChangeArrowheads="1"/>
          </p:cNvSpPr>
          <p:nvPr/>
        </p:nvSpPr>
        <p:spPr bwMode="auto">
          <a:xfrm>
            <a:off x="3694113" y="496498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31" name="Oval 30"/>
          <p:cNvSpPr>
            <a:spLocks noChangeArrowheads="1"/>
          </p:cNvSpPr>
          <p:nvPr/>
        </p:nvSpPr>
        <p:spPr bwMode="auto">
          <a:xfrm>
            <a:off x="3694113" y="496498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32" name="Oval 31"/>
          <p:cNvSpPr>
            <a:spLocks noChangeArrowheads="1"/>
          </p:cNvSpPr>
          <p:nvPr/>
        </p:nvSpPr>
        <p:spPr bwMode="auto">
          <a:xfrm>
            <a:off x="5160963" y="4414125"/>
            <a:ext cx="152400" cy="153988"/>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33" name="Oval 32"/>
          <p:cNvSpPr>
            <a:spLocks noChangeArrowheads="1"/>
          </p:cNvSpPr>
          <p:nvPr/>
        </p:nvSpPr>
        <p:spPr bwMode="auto">
          <a:xfrm>
            <a:off x="5160963" y="4414125"/>
            <a:ext cx="152400" cy="153988"/>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34" name="Oval 33"/>
          <p:cNvSpPr>
            <a:spLocks noChangeArrowheads="1"/>
          </p:cNvSpPr>
          <p:nvPr/>
        </p:nvSpPr>
        <p:spPr bwMode="auto">
          <a:xfrm>
            <a:off x="4794250" y="169473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35" name="Oval 34"/>
          <p:cNvSpPr>
            <a:spLocks noChangeArrowheads="1"/>
          </p:cNvSpPr>
          <p:nvPr/>
        </p:nvSpPr>
        <p:spPr bwMode="auto">
          <a:xfrm>
            <a:off x="4794250" y="169473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36" name="Oval 35"/>
          <p:cNvSpPr>
            <a:spLocks noChangeArrowheads="1"/>
          </p:cNvSpPr>
          <p:nvPr/>
        </p:nvSpPr>
        <p:spPr bwMode="auto">
          <a:xfrm>
            <a:off x="3357563" y="1389938"/>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37" name="Oval 36"/>
          <p:cNvSpPr>
            <a:spLocks noChangeArrowheads="1"/>
          </p:cNvSpPr>
          <p:nvPr/>
        </p:nvSpPr>
        <p:spPr bwMode="auto">
          <a:xfrm>
            <a:off x="3357563" y="1389938"/>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38" name="Oval 37"/>
          <p:cNvSpPr>
            <a:spLocks noChangeArrowheads="1"/>
          </p:cNvSpPr>
          <p:nvPr/>
        </p:nvSpPr>
        <p:spPr bwMode="auto">
          <a:xfrm>
            <a:off x="6124575" y="5393613"/>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39" name="Oval 38"/>
          <p:cNvSpPr>
            <a:spLocks noChangeArrowheads="1"/>
          </p:cNvSpPr>
          <p:nvPr/>
        </p:nvSpPr>
        <p:spPr bwMode="auto">
          <a:xfrm>
            <a:off x="6124575" y="5393613"/>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40" name="Oval 39"/>
          <p:cNvSpPr>
            <a:spLocks noChangeArrowheads="1"/>
          </p:cNvSpPr>
          <p:nvPr/>
        </p:nvSpPr>
        <p:spPr bwMode="auto">
          <a:xfrm>
            <a:off x="6170613" y="1083550"/>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41" name="Oval 40"/>
          <p:cNvSpPr>
            <a:spLocks noChangeArrowheads="1"/>
          </p:cNvSpPr>
          <p:nvPr/>
        </p:nvSpPr>
        <p:spPr bwMode="auto">
          <a:xfrm>
            <a:off x="6170613" y="1083550"/>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42" name="Oval 41"/>
          <p:cNvSpPr>
            <a:spLocks noChangeArrowheads="1"/>
          </p:cNvSpPr>
          <p:nvPr/>
        </p:nvSpPr>
        <p:spPr bwMode="auto">
          <a:xfrm>
            <a:off x="6781800" y="2947275"/>
            <a:ext cx="152400" cy="153988"/>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43" name="Oval 42"/>
          <p:cNvSpPr>
            <a:spLocks noChangeArrowheads="1"/>
          </p:cNvSpPr>
          <p:nvPr/>
        </p:nvSpPr>
        <p:spPr bwMode="auto">
          <a:xfrm>
            <a:off x="6781800" y="2947275"/>
            <a:ext cx="152400" cy="153988"/>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
        <p:nvSpPr>
          <p:cNvPr id="44" name="Rectangle 43"/>
          <p:cNvSpPr>
            <a:spLocks noChangeArrowheads="1"/>
          </p:cNvSpPr>
          <p:nvPr/>
        </p:nvSpPr>
        <p:spPr bwMode="auto">
          <a:xfrm>
            <a:off x="3786188" y="3358438"/>
            <a:ext cx="679450"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dirty="0">
                <a:solidFill>
                  <a:srgbClr val="000000"/>
                </a:solidFill>
                <a:latin typeface="+mj-lt"/>
                <a:ea typeface="+mn-ea"/>
                <a:cs typeface="Arial" pitchFamily="34" charset="0"/>
              </a:rPr>
              <a:t>FRUIT</a:t>
            </a:r>
          </a:p>
        </p:txBody>
      </p:sp>
      <p:sp>
        <p:nvSpPr>
          <p:cNvPr id="45" name="Rectangle 44"/>
          <p:cNvSpPr>
            <a:spLocks noChangeArrowheads="1"/>
          </p:cNvSpPr>
          <p:nvPr/>
        </p:nvSpPr>
        <p:spPr bwMode="auto">
          <a:xfrm>
            <a:off x="5189538" y="3515600"/>
            <a:ext cx="76993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orange</a:t>
            </a:r>
          </a:p>
        </p:txBody>
      </p:sp>
      <p:sp>
        <p:nvSpPr>
          <p:cNvPr id="46" name="Rectangle 45"/>
          <p:cNvSpPr>
            <a:spLocks noChangeArrowheads="1"/>
          </p:cNvSpPr>
          <p:nvPr/>
        </p:nvSpPr>
        <p:spPr bwMode="auto">
          <a:xfrm>
            <a:off x="2778125" y="2637713"/>
            <a:ext cx="603250"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apple</a:t>
            </a:r>
          </a:p>
        </p:txBody>
      </p:sp>
      <p:sp>
        <p:nvSpPr>
          <p:cNvPr id="47" name="Rectangle 46"/>
          <p:cNvSpPr>
            <a:spLocks noChangeArrowheads="1"/>
          </p:cNvSpPr>
          <p:nvPr/>
        </p:nvSpPr>
        <p:spPr bwMode="auto">
          <a:xfrm>
            <a:off x="3051175" y="3861675"/>
            <a:ext cx="808038"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banana</a:t>
            </a:r>
          </a:p>
        </p:txBody>
      </p:sp>
      <p:sp>
        <p:nvSpPr>
          <p:cNvPr id="48" name="Rectangle 47"/>
          <p:cNvSpPr>
            <a:spLocks noChangeArrowheads="1"/>
          </p:cNvSpPr>
          <p:nvPr/>
        </p:nvSpPr>
        <p:spPr bwMode="auto">
          <a:xfrm>
            <a:off x="5100638" y="2494838"/>
            <a:ext cx="666750"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peach</a:t>
            </a:r>
          </a:p>
        </p:txBody>
      </p:sp>
      <p:sp>
        <p:nvSpPr>
          <p:cNvPr id="49" name="Rectangle 48"/>
          <p:cNvSpPr>
            <a:spLocks noChangeArrowheads="1"/>
          </p:cNvSpPr>
          <p:nvPr/>
        </p:nvSpPr>
        <p:spPr bwMode="auto">
          <a:xfrm>
            <a:off x="4259263" y="2853613"/>
            <a:ext cx="487362"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pear</a:t>
            </a:r>
          </a:p>
        </p:txBody>
      </p:sp>
      <p:sp>
        <p:nvSpPr>
          <p:cNvPr id="50" name="Rectangle 49"/>
          <p:cNvSpPr>
            <a:spLocks noChangeArrowheads="1"/>
          </p:cNvSpPr>
          <p:nvPr/>
        </p:nvSpPr>
        <p:spPr bwMode="auto">
          <a:xfrm>
            <a:off x="4275138" y="3947400"/>
            <a:ext cx="76993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apricot</a:t>
            </a:r>
          </a:p>
        </p:txBody>
      </p:sp>
      <p:sp>
        <p:nvSpPr>
          <p:cNvPr id="51" name="Rectangle 50"/>
          <p:cNvSpPr>
            <a:spLocks noChangeArrowheads="1"/>
          </p:cNvSpPr>
          <p:nvPr/>
        </p:nvSpPr>
        <p:spPr bwMode="auto">
          <a:xfrm>
            <a:off x="5616575" y="3012363"/>
            <a:ext cx="550863"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plum</a:t>
            </a:r>
          </a:p>
        </p:txBody>
      </p:sp>
      <p:sp>
        <p:nvSpPr>
          <p:cNvPr id="52" name="Rectangle 51"/>
          <p:cNvSpPr>
            <a:spLocks noChangeArrowheads="1"/>
          </p:cNvSpPr>
          <p:nvPr/>
        </p:nvSpPr>
        <p:spPr bwMode="auto">
          <a:xfrm>
            <a:off x="5926138" y="3804525"/>
            <a:ext cx="75723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grapes</a:t>
            </a:r>
          </a:p>
        </p:txBody>
      </p:sp>
      <p:sp>
        <p:nvSpPr>
          <p:cNvPr id="53" name="Rectangle 52"/>
          <p:cNvSpPr>
            <a:spLocks noChangeArrowheads="1"/>
          </p:cNvSpPr>
          <p:nvPr/>
        </p:nvSpPr>
        <p:spPr bwMode="auto">
          <a:xfrm>
            <a:off x="3157538" y="2363075"/>
            <a:ext cx="1179512"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strawberry</a:t>
            </a:r>
          </a:p>
        </p:txBody>
      </p:sp>
      <p:sp>
        <p:nvSpPr>
          <p:cNvPr id="54" name="Rectangle 53"/>
          <p:cNvSpPr>
            <a:spLocks noChangeArrowheads="1"/>
          </p:cNvSpPr>
          <p:nvPr/>
        </p:nvSpPr>
        <p:spPr bwMode="auto">
          <a:xfrm>
            <a:off x="2936875" y="4653838"/>
            <a:ext cx="1077913"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grapefruit</a:t>
            </a:r>
          </a:p>
        </p:txBody>
      </p:sp>
      <p:sp>
        <p:nvSpPr>
          <p:cNvPr id="55" name="Rectangle 54"/>
          <p:cNvSpPr>
            <a:spLocks noChangeArrowheads="1"/>
          </p:cNvSpPr>
          <p:nvPr/>
        </p:nvSpPr>
        <p:spPr bwMode="auto">
          <a:xfrm>
            <a:off x="1995488" y="2926638"/>
            <a:ext cx="1077912"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pineapple</a:t>
            </a:r>
          </a:p>
        </p:txBody>
      </p:sp>
      <p:sp>
        <p:nvSpPr>
          <p:cNvPr id="56" name="Rectangle 55"/>
          <p:cNvSpPr>
            <a:spLocks noChangeArrowheads="1"/>
          </p:cNvSpPr>
          <p:nvPr/>
        </p:nvSpPr>
        <p:spPr bwMode="auto">
          <a:xfrm>
            <a:off x="2027238" y="3660063"/>
            <a:ext cx="1050925"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blueberry</a:t>
            </a:r>
          </a:p>
        </p:txBody>
      </p:sp>
      <p:sp>
        <p:nvSpPr>
          <p:cNvPr id="57" name="Rectangle 56"/>
          <p:cNvSpPr>
            <a:spLocks noChangeArrowheads="1"/>
          </p:cNvSpPr>
          <p:nvPr/>
        </p:nvSpPr>
        <p:spPr bwMode="auto">
          <a:xfrm>
            <a:off x="5768975" y="4955463"/>
            <a:ext cx="1282700"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watermelon</a:t>
            </a:r>
          </a:p>
        </p:txBody>
      </p:sp>
      <p:sp>
        <p:nvSpPr>
          <p:cNvPr id="58" name="Rectangle 57"/>
          <p:cNvSpPr>
            <a:spLocks noChangeArrowheads="1"/>
          </p:cNvSpPr>
          <p:nvPr/>
        </p:nvSpPr>
        <p:spPr bwMode="auto">
          <a:xfrm>
            <a:off x="3324225" y="5099925"/>
            <a:ext cx="1128713"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honeydew</a:t>
            </a:r>
          </a:p>
        </p:txBody>
      </p:sp>
      <p:sp>
        <p:nvSpPr>
          <p:cNvPr id="59" name="Rectangle 58"/>
          <p:cNvSpPr>
            <a:spLocks noChangeArrowheads="1"/>
          </p:cNvSpPr>
          <p:nvPr/>
        </p:nvSpPr>
        <p:spPr bwMode="auto">
          <a:xfrm>
            <a:off x="4672013" y="4523663"/>
            <a:ext cx="144938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pomegranate</a:t>
            </a:r>
          </a:p>
        </p:txBody>
      </p:sp>
      <p:sp>
        <p:nvSpPr>
          <p:cNvPr id="60" name="Rectangle 59"/>
          <p:cNvSpPr>
            <a:spLocks noChangeArrowheads="1"/>
          </p:cNvSpPr>
          <p:nvPr/>
        </p:nvSpPr>
        <p:spPr bwMode="auto">
          <a:xfrm>
            <a:off x="4687888" y="1786813"/>
            <a:ext cx="474662"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date</a:t>
            </a:r>
          </a:p>
        </p:txBody>
      </p:sp>
      <p:sp>
        <p:nvSpPr>
          <p:cNvPr id="61" name="Rectangle 60"/>
          <p:cNvSpPr>
            <a:spLocks noChangeArrowheads="1"/>
          </p:cNvSpPr>
          <p:nvPr/>
        </p:nvSpPr>
        <p:spPr bwMode="auto">
          <a:xfrm>
            <a:off x="3094038" y="1499475"/>
            <a:ext cx="89693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dirty="0">
                <a:solidFill>
                  <a:srgbClr val="000000"/>
                </a:solidFill>
                <a:latin typeface="+mj-lt"/>
                <a:ea typeface="+mn-ea"/>
                <a:cs typeface="Arial" pitchFamily="34" charset="0"/>
              </a:rPr>
              <a:t>coconut</a:t>
            </a:r>
          </a:p>
        </p:txBody>
      </p:sp>
      <p:sp>
        <p:nvSpPr>
          <p:cNvPr id="62" name="Rectangle 61"/>
          <p:cNvSpPr>
            <a:spLocks noChangeArrowheads="1"/>
          </p:cNvSpPr>
          <p:nvPr/>
        </p:nvSpPr>
        <p:spPr bwMode="auto">
          <a:xfrm>
            <a:off x="5894388" y="5519025"/>
            <a:ext cx="769937"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tomato</a:t>
            </a:r>
          </a:p>
        </p:txBody>
      </p:sp>
      <p:sp>
        <p:nvSpPr>
          <p:cNvPr id="63" name="Rectangle 62"/>
          <p:cNvSpPr>
            <a:spLocks noChangeArrowheads="1"/>
          </p:cNvSpPr>
          <p:nvPr/>
        </p:nvSpPr>
        <p:spPr bwMode="auto">
          <a:xfrm>
            <a:off x="6046788" y="1212138"/>
            <a:ext cx="525462"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olive</a:t>
            </a:r>
          </a:p>
        </p:txBody>
      </p:sp>
      <p:sp>
        <p:nvSpPr>
          <p:cNvPr id="64" name="Rectangle 63"/>
          <p:cNvSpPr>
            <a:spLocks noChangeArrowheads="1"/>
          </p:cNvSpPr>
          <p:nvPr/>
        </p:nvSpPr>
        <p:spPr bwMode="auto">
          <a:xfrm>
            <a:off x="6523038" y="3083800"/>
            <a:ext cx="679450" cy="257175"/>
          </a:xfrm>
          <a:prstGeom prst="rect">
            <a:avLst/>
          </a:prstGeom>
          <a:noFill/>
          <a:ln w="18360">
            <a:noFill/>
            <a:round/>
            <a:headEnd/>
            <a:tailEnd/>
          </a:ln>
        </p:spPr>
        <p:txBody>
          <a:bodyPr wrap="none" lIns="0" tIns="0" rIns="0" bIns="0">
            <a:spAutoFit/>
          </a:bodyPr>
          <a:lstStyle/>
          <a:p>
            <a:pPr defTabSz="449263">
              <a:lnSpc>
                <a:spcPct val="93000"/>
              </a:lnSpc>
              <a:buClr>
                <a:srgbClr val="FFFFFF"/>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800" b="1">
                <a:solidFill>
                  <a:srgbClr val="000000"/>
                </a:solidFill>
                <a:latin typeface="+mj-lt"/>
                <a:ea typeface="+mn-ea"/>
                <a:cs typeface="Arial" pitchFamily="34" charset="0"/>
              </a:rPr>
              <a:t>lemon</a:t>
            </a:r>
          </a:p>
        </p:txBody>
      </p:sp>
      <p:sp>
        <p:nvSpPr>
          <p:cNvPr id="73" name="Oval 70"/>
          <p:cNvSpPr>
            <a:spLocks noChangeArrowheads="1"/>
          </p:cNvSpPr>
          <p:nvPr/>
        </p:nvSpPr>
        <p:spPr bwMode="auto">
          <a:xfrm>
            <a:off x="2278063" y="3226675"/>
            <a:ext cx="152400" cy="152400"/>
          </a:xfrm>
          <a:prstGeom prst="ellipse">
            <a:avLst/>
          </a:prstGeom>
          <a:solidFill>
            <a:srgbClr val="FFFFFF"/>
          </a:solidFill>
          <a:ln w="18360">
            <a:noFill/>
            <a:round/>
            <a:headEnd/>
            <a:tailEnd/>
          </a:ln>
        </p:spPr>
        <p:txBody>
          <a:bodyPr wrap="none" anchor="ctr"/>
          <a:lstStyle/>
          <a:p>
            <a:pPr defTabSz="449263">
              <a:defRPr/>
            </a:pPr>
            <a:endParaRPr lang="en-AU" sz="1600">
              <a:latin typeface="+mj-lt"/>
              <a:ea typeface="+mn-ea"/>
              <a:cs typeface="Arial" pitchFamily="34" charset="0"/>
            </a:endParaRPr>
          </a:p>
        </p:txBody>
      </p:sp>
      <p:sp>
        <p:nvSpPr>
          <p:cNvPr id="74" name="Oval 71"/>
          <p:cNvSpPr>
            <a:spLocks noChangeArrowheads="1"/>
          </p:cNvSpPr>
          <p:nvPr/>
        </p:nvSpPr>
        <p:spPr bwMode="auto">
          <a:xfrm>
            <a:off x="2278063" y="3226675"/>
            <a:ext cx="152400" cy="152400"/>
          </a:xfrm>
          <a:prstGeom prst="ellipse">
            <a:avLst/>
          </a:prstGeom>
          <a:noFill/>
          <a:ln w="18360">
            <a:solidFill>
              <a:srgbClr val="000000"/>
            </a:solidFill>
            <a:miter lim="800000"/>
            <a:headEnd/>
            <a:tailEnd/>
          </a:ln>
        </p:spPr>
        <p:txBody>
          <a:bodyPr wrap="none" anchor="ctr"/>
          <a:lstStyle/>
          <a:p>
            <a:pPr defTabSz="449263">
              <a:defRPr/>
            </a:pPr>
            <a:endParaRPr lang="en-AU" sz="1600">
              <a:latin typeface="+mj-lt"/>
              <a:ea typeface="+mn-ea"/>
              <a:cs typeface="Arial" pitchFamily="34" charset="0"/>
            </a:endParaRPr>
          </a:p>
        </p:txBody>
      </p:sp>
    </p:spTree>
    <p:extLst>
      <p:ext uri="{BB962C8B-B14F-4D97-AF65-F5344CB8AC3E}">
        <p14:creationId xmlns:p14="http://schemas.microsoft.com/office/powerpoint/2010/main" val="977996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methods?</a:t>
            </a:r>
          </a:p>
        </p:txBody>
      </p:sp>
      <p:sp>
        <p:nvSpPr>
          <p:cNvPr id="3" name="Content Placeholder 2"/>
          <p:cNvSpPr>
            <a:spLocks noGrp="1"/>
          </p:cNvSpPr>
          <p:nvPr>
            <p:ph idx="1"/>
          </p:nvPr>
        </p:nvSpPr>
        <p:spPr/>
        <p:txBody>
          <a:bodyPr/>
          <a:lstStyle/>
          <a:p>
            <a:r>
              <a:rPr lang="en-US" dirty="0"/>
              <a:t>Confusability: probability of mistaking A for B</a:t>
            </a:r>
          </a:p>
          <a:p>
            <a:r>
              <a:rPr lang="en-US" dirty="0"/>
              <a:t>Reaction time: time taken to distinguish A from B</a:t>
            </a:r>
          </a:p>
          <a:p>
            <a:r>
              <a:rPr lang="en-US" dirty="0"/>
              <a:t>Forced choice: is X more like A or more like B?</a:t>
            </a:r>
          </a:p>
          <a:p>
            <a:r>
              <a:rPr lang="en-US" dirty="0"/>
              <a:t>Likert scales: how similar is A to B?</a:t>
            </a:r>
          </a:p>
          <a:p>
            <a:r>
              <a:rPr lang="en-US" dirty="0"/>
              <a:t>Sorting tasks: arrange objects into groups</a:t>
            </a:r>
          </a:p>
        </p:txBody>
      </p:sp>
    </p:spTree>
    <p:extLst>
      <p:ext uri="{BB962C8B-B14F-4D97-AF65-F5344CB8AC3E}">
        <p14:creationId xmlns:p14="http://schemas.microsoft.com/office/powerpoint/2010/main" val="835016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Shape 672"/>
          <p:cNvSpPr/>
          <p:nvPr/>
        </p:nvSpPr>
        <p:spPr>
          <a:xfrm>
            <a:off x="937617" y="2538048"/>
            <a:ext cx="3714750" cy="721288"/>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b">
            <a:spAutoFit/>
          </a:bodyPr>
          <a:lstStyle/>
          <a:p>
            <a:pPr>
              <a:defRPr sz="2800">
                <a:solidFill>
                  <a:srgbClr val="444444"/>
                </a:solidFill>
              </a:defRPr>
            </a:pPr>
            <a:r>
              <a:rPr sz="1969" i="1"/>
              <a:t>Distance matrix </a:t>
            </a:r>
            <a:r>
              <a:rPr sz="2109" i="1">
                <a:latin typeface="Times New Roman"/>
                <a:ea typeface="Times New Roman"/>
                <a:cs typeface="Times New Roman"/>
                <a:sym typeface="Times New Roman"/>
              </a:rPr>
              <a:t>Δ </a:t>
            </a:r>
            <a:r>
              <a:rPr sz="1969"/>
              <a:t>where</a:t>
            </a:r>
            <a:r>
              <a:rPr sz="2109" i="1">
                <a:latin typeface="Times New Roman"/>
                <a:ea typeface="Times New Roman"/>
                <a:cs typeface="Times New Roman"/>
                <a:sym typeface="Times New Roman"/>
              </a:rPr>
              <a:t> δ</a:t>
            </a:r>
            <a:r>
              <a:rPr sz="2109" i="1" baseline="-5999">
                <a:latin typeface="Times New Roman"/>
                <a:ea typeface="Times New Roman"/>
                <a:cs typeface="Times New Roman"/>
                <a:sym typeface="Times New Roman"/>
              </a:rPr>
              <a:t>i,j</a:t>
            </a:r>
            <a:r>
              <a:rPr sz="2109" i="1">
                <a:latin typeface="Times New Roman"/>
                <a:ea typeface="Times New Roman"/>
                <a:cs typeface="Times New Roman"/>
                <a:sym typeface="Times New Roman"/>
              </a:rPr>
              <a:t> </a:t>
            </a:r>
            <a:r>
              <a:rPr sz="1969"/>
              <a:t>is the distance between objects </a:t>
            </a:r>
            <a:r>
              <a:rPr sz="2109" i="1">
                <a:latin typeface="Times New Roman"/>
                <a:ea typeface="Times New Roman"/>
                <a:cs typeface="Times New Roman"/>
                <a:sym typeface="Times New Roman"/>
              </a:rPr>
              <a:t>i </a:t>
            </a:r>
            <a:r>
              <a:rPr sz="1969"/>
              <a:t>and</a:t>
            </a:r>
            <a:r>
              <a:rPr sz="2109" i="1">
                <a:latin typeface="Times New Roman"/>
                <a:ea typeface="Times New Roman"/>
                <a:cs typeface="Times New Roman"/>
                <a:sym typeface="Times New Roman"/>
              </a:rPr>
              <a:t> j</a:t>
            </a:r>
          </a:p>
        </p:txBody>
      </p:sp>
      <p:pic>
        <p:nvPicPr>
          <p:cNvPr id="673" name="droppedImage.png"/>
          <p:cNvPicPr>
            <a:picLocks noChangeAspect="1"/>
          </p:cNvPicPr>
          <p:nvPr/>
        </p:nvPicPr>
        <p:blipFill>
          <a:blip r:embed="rId2">
            <a:extLst/>
          </a:blip>
          <a:stretch>
            <a:fillRect/>
          </a:stretch>
        </p:blipFill>
        <p:spPr>
          <a:xfrm>
            <a:off x="803672" y="3429000"/>
            <a:ext cx="3455789" cy="1607344"/>
          </a:xfrm>
          <a:prstGeom prst="rect">
            <a:avLst/>
          </a:prstGeom>
          <a:ln w="12700">
            <a:miter lim="400000"/>
          </a:ln>
        </p:spPr>
      </p:pic>
      <p:graphicFrame>
        <p:nvGraphicFramePr>
          <p:cNvPr id="674" name="Table 674"/>
          <p:cNvGraphicFramePr/>
          <p:nvPr/>
        </p:nvGraphicFramePr>
        <p:xfrm>
          <a:off x="4973836" y="2464594"/>
          <a:ext cx="3161109" cy="2750342"/>
        </p:xfrm>
        <a:graphic>
          <a:graphicData uri="http://schemas.openxmlformats.org/drawingml/2006/table">
            <a:tbl>
              <a:tblPr/>
              <a:tblGrid>
                <a:gridCol w="451587">
                  <a:extLst>
                    <a:ext uri="{9D8B030D-6E8A-4147-A177-3AD203B41FA5}">
                      <a16:colId xmlns:a16="http://schemas.microsoft.com/office/drawing/2014/main" val="20000"/>
                    </a:ext>
                  </a:extLst>
                </a:gridCol>
                <a:gridCol w="451587">
                  <a:extLst>
                    <a:ext uri="{9D8B030D-6E8A-4147-A177-3AD203B41FA5}">
                      <a16:colId xmlns:a16="http://schemas.microsoft.com/office/drawing/2014/main" val="20001"/>
                    </a:ext>
                  </a:extLst>
                </a:gridCol>
                <a:gridCol w="451587">
                  <a:extLst>
                    <a:ext uri="{9D8B030D-6E8A-4147-A177-3AD203B41FA5}">
                      <a16:colId xmlns:a16="http://schemas.microsoft.com/office/drawing/2014/main" val="20002"/>
                    </a:ext>
                  </a:extLst>
                </a:gridCol>
                <a:gridCol w="451587">
                  <a:extLst>
                    <a:ext uri="{9D8B030D-6E8A-4147-A177-3AD203B41FA5}">
                      <a16:colId xmlns:a16="http://schemas.microsoft.com/office/drawing/2014/main" val="20003"/>
                    </a:ext>
                  </a:extLst>
                </a:gridCol>
                <a:gridCol w="451587">
                  <a:extLst>
                    <a:ext uri="{9D8B030D-6E8A-4147-A177-3AD203B41FA5}">
                      <a16:colId xmlns:a16="http://schemas.microsoft.com/office/drawing/2014/main" val="20004"/>
                    </a:ext>
                  </a:extLst>
                </a:gridCol>
                <a:gridCol w="451587">
                  <a:extLst>
                    <a:ext uri="{9D8B030D-6E8A-4147-A177-3AD203B41FA5}">
                      <a16:colId xmlns:a16="http://schemas.microsoft.com/office/drawing/2014/main" val="20005"/>
                    </a:ext>
                  </a:extLst>
                </a:gridCol>
                <a:gridCol w="451587">
                  <a:extLst>
                    <a:ext uri="{9D8B030D-6E8A-4147-A177-3AD203B41FA5}">
                      <a16:colId xmlns:a16="http://schemas.microsoft.com/office/drawing/2014/main" val="20006"/>
                    </a:ext>
                  </a:extLst>
                </a:gridCol>
              </a:tblGrid>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0"/>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2</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5</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6</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1"/>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6</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2"/>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2</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3"/>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2</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4"/>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5</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2</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5"/>
                  </a:ext>
                </a:extLst>
              </a:tr>
              <a:tr h="392906">
                <a:tc>
                  <a:txBody>
                    <a:bodyPr/>
                    <a:lstStyle/>
                    <a:p>
                      <a:pPr algn="ctr" defTabSz="457200">
                        <a:defRPr sz="3000">
                          <a:latin typeface="나눔손글씨 붓"/>
                          <a:ea typeface="나눔손글씨 붓"/>
                          <a:cs typeface="나눔손글씨 붓"/>
                          <a:sym typeface="나눔손글씨 붓"/>
                        </a:defRPr>
                      </a:pPr>
                      <a:endParaRPr sz="2100"/>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6</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6</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4</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3</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1</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tc>
                  <a:txBody>
                    <a:bodyPr/>
                    <a:lstStyle/>
                    <a:p>
                      <a:pPr algn="ctr" defTabSz="457200">
                        <a:defRPr sz="1800">
                          <a:solidFill>
                            <a:srgbClr val="000000"/>
                          </a:solidFill>
                        </a:defRPr>
                      </a:pPr>
                      <a:r>
                        <a:rPr sz="2100">
                          <a:solidFill>
                            <a:srgbClr val="444444"/>
                          </a:solidFill>
                          <a:latin typeface="나눔손글씨 붓"/>
                          <a:ea typeface="나눔손글씨 붓"/>
                          <a:cs typeface="나눔손글씨 붓"/>
                          <a:sym typeface="나눔손글씨 붓"/>
                        </a:rPr>
                        <a:t>0</a:t>
                      </a:r>
                    </a:p>
                  </a:txBody>
                  <a:tcPr marL="35719" marR="35719" marT="35719" marB="35719" anchor="ctr" horzOverflow="overflow">
                    <a:lnL w="25400">
                      <a:solidFill>
                        <a:srgbClr val="444444"/>
                      </a:solidFill>
                      <a:miter lim="400000"/>
                    </a:lnL>
                    <a:lnR w="25400">
                      <a:solidFill>
                        <a:srgbClr val="444444"/>
                      </a:solidFill>
                      <a:miter lim="400000"/>
                    </a:lnR>
                    <a:lnT w="25400">
                      <a:solidFill>
                        <a:srgbClr val="444444"/>
                      </a:solidFill>
                      <a:miter lim="400000"/>
                    </a:lnT>
                    <a:lnB w="25400">
                      <a:solidFill>
                        <a:srgbClr val="444444"/>
                      </a:solidFill>
                      <a:miter lim="400000"/>
                    </a:lnB>
                  </a:tcPr>
                </a:tc>
                <a:extLst>
                  <a:ext uri="{0D108BD9-81ED-4DB2-BD59-A6C34878D82A}">
                    <a16:rowId xmlns:a16="http://schemas.microsoft.com/office/drawing/2014/main" val="10006"/>
                  </a:ext>
                </a:extLst>
              </a:tr>
            </a:tbl>
          </a:graphicData>
        </a:graphic>
      </p:graphicFrame>
      <p:pic>
        <p:nvPicPr>
          <p:cNvPr id="675"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4991695" y="2875360"/>
            <a:ext cx="401837" cy="321469"/>
          </a:xfrm>
          <a:prstGeom prst="rect">
            <a:avLst/>
          </a:prstGeom>
          <a:ln w="12700">
            <a:miter lim="400000"/>
          </a:ln>
        </p:spPr>
      </p:pic>
      <p:pic>
        <p:nvPicPr>
          <p:cNvPr id="676"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4991695" y="3250407"/>
            <a:ext cx="401837" cy="321469"/>
          </a:xfrm>
          <a:prstGeom prst="rect">
            <a:avLst/>
          </a:prstGeom>
          <a:ln w="12700">
            <a:miter lim="400000"/>
          </a:ln>
        </p:spPr>
      </p:pic>
      <p:pic>
        <p:nvPicPr>
          <p:cNvPr id="677"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4991695" y="4009430"/>
            <a:ext cx="401837" cy="321469"/>
          </a:xfrm>
          <a:prstGeom prst="rect">
            <a:avLst/>
          </a:prstGeom>
          <a:ln w="12700">
            <a:miter lim="400000"/>
          </a:ln>
        </p:spPr>
      </p:pic>
      <p:pic>
        <p:nvPicPr>
          <p:cNvPr id="678"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4991695" y="4768453"/>
            <a:ext cx="401837" cy="321469"/>
          </a:xfrm>
          <a:prstGeom prst="rect">
            <a:avLst/>
          </a:prstGeom>
          <a:ln w="12700">
            <a:miter lim="400000"/>
          </a:ln>
        </p:spPr>
      </p:pic>
      <p:pic>
        <p:nvPicPr>
          <p:cNvPr id="679"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4991695" y="3634383"/>
            <a:ext cx="401837" cy="321469"/>
          </a:xfrm>
          <a:prstGeom prst="rect">
            <a:avLst/>
          </a:prstGeom>
          <a:ln w="12700">
            <a:miter lim="400000"/>
          </a:ln>
        </p:spPr>
      </p:pic>
      <p:pic>
        <p:nvPicPr>
          <p:cNvPr id="680" name="image.png"/>
          <p:cNvPicPr>
            <a:picLocks/>
          </p:cNvPicPr>
          <p:nvPr/>
        </p:nvPicPr>
        <p:blipFill>
          <a:blip r:embed="rId8" cstate="screen">
            <a:extLst>
              <a:ext uri="{28A0092B-C50C-407E-A947-70E740481C1C}">
                <a14:useLocalDpi xmlns:a14="http://schemas.microsoft.com/office/drawing/2010/main"/>
              </a:ext>
            </a:extLst>
          </a:blip>
          <a:stretch>
            <a:fillRect/>
          </a:stretch>
        </p:blipFill>
        <p:spPr>
          <a:xfrm>
            <a:off x="4991695" y="4393406"/>
            <a:ext cx="401837" cy="321469"/>
          </a:xfrm>
          <a:prstGeom prst="rect">
            <a:avLst/>
          </a:prstGeom>
          <a:ln w="12700">
            <a:miter lim="400000"/>
          </a:ln>
        </p:spPr>
      </p:pic>
      <p:pic>
        <p:nvPicPr>
          <p:cNvPr id="681"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5447110" y="2491383"/>
            <a:ext cx="401837" cy="321469"/>
          </a:xfrm>
          <a:prstGeom prst="rect">
            <a:avLst/>
          </a:prstGeom>
          <a:ln w="12700">
            <a:miter lim="400000"/>
          </a:ln>
        </p:spPr>
      </p:pic>
      <p:pic>
        <p:nvPicPr>
          <p:cNvPr id="682"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5893594" y="2491383"/>
            <a:ext cx="401837" cy="321469"/>
          </a:xfrm>
          <a:prstGeom prst="rect">
            <a:avLst/>
          </a:prstGeom>
          <a:ln w="12700">
            <a:miter lim="400000"/>
          </a:ln>
        </p:spPr>
      </p:pic>
      <p:pic>
        <p:nvPicPr>
          <p:cNvPr id="683"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6349008" y="2491383"/>
            <a:ext cx="401837" cy="321469"/>
          </a:xfrm>
          <a:prstGeom prst="rect">
            <a:avLst/>
          </a:prstGeom>
          <a:ln w="12700">
            <a:miter lim="400000"/>
          </a:ln>
        </p:spPr>
      </p:pic>
      <p:pic>
        <p:nvPicPr>
          <p:cNvPr id="684"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6804422" y="2491383"/>
            <a:ext cx="401837" cy="321469"/>
          </a:xfrm>
          <a:prstGeom prst="rect">
            <a:avLst/>
          </a:prstGeom>
          <a:ln w="12700">
            <a:miter lim="400000"/>
          </a:ln>
        </p:spPr>
      </p:pic>
      <p:pic>
        <p:nvPicPr>
          <p:cNvPr id="685" name="image.png"/>
          <p:cNvPicPr>
            <a:picLocks/>
          </p:cNvPicPr>
          <p:nvPr/>
        </p:nvPicPr>
        <p:blipFill>
          <a:blip r:embed="rId8" cstate="screen">
            <a:extLst>
              <a:ext uri="{28A0092B-C50C-407E-A947-70E740481C1C}">
                <a14:useLocalDpi xmlns:a14="http://schemas.microsoft.com/office/drawing/2010/main"/>
              </a:ext>
            </a:extLst>
          </a:blip>
          <a:stretch>
            <a:fillRect/>
          </a:stretch>
        </p:blipFill>
        <p:spPr>
          <a:xfrm>
            <a:off x="7259836" y="2491383"/>
            <a:ext cx="401837" cy="321469"/>
          </a:xfrm>
          <a:prstGeom prst="rect">
            <a:avLst/>
          </a:prstGeom>
          <a:ln w="12700">
            <a:miter lim="400000"/>
          </a:ln>
        </p:spPr>
      </p:pic>
      <p:pic>
        <p:nvPicPr>
          <p:cNvPr id="686"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7706320" y="2491383"/>
            <a:ext cx="401837" cy="321469"/>
          </a:xfrm>
          <a:prstGeom prst="rect">
            <a:avLst/>
          </a:prstGeom>
          <a:ln w="12700">
            <a:miter lim="400000"/>
          </a:ln>
        </p:spPr>
      </p:pic>
      <p:sp>
        <p:nvSpPr>
          <p:cNvPr id="20" name="Title 1"/>
          <p:cNvSpPr>
            <a:spLocks noGrp="1"/>
          </p:cNvSpPr>
          <p:nvPr>
            <p:ph type="title"/>
          </p:nvPr>
        </p:nvSpPr>
        <p:spPr>
          <a:xfrm>
            <a:off x="628650" y="365127"/>
            <a:ext cx="7886700" cy="841882"/>
          </a:xfrm>
        </p:spPr>
        <p:txBody>
          <a:bodyPr/>
          <a:lstStyle/>
          <a:p>
            <a:pPr algn="ctr"/>
            <a:r>
              <a:rPr lang="en-US" dirty="0"/>
              <a:t>Empirical data</a:t>
            </a:r>
            <a:r>
              <a:rPr lang="is-IS" dirty="0"/>
              <a:t>…</a:t>
            </a:r>
            <a:endParaRPr lang="en-US" dirty="0"/>
          </a:p>
        </p:txBody>
      </p:sp>
    </p:spTree>
    <p:extLst>
      <p:ext uri="{BB962C8B-B14F-4D97-AF65-F5344CB8AC3E}">
        <p14:creationId xmlns:p14="http://schemas.microsoft.com/office/powerpoint/2010/main" val="210693657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s-IS" dirty="0"/>
              <a:t>… </a:t>
            </a:r>
            <a:r>
              <a:rPr lang="en-AU" dirty="0"/>
              <a:t>blah blah blah </a:t>
            </a:r>
            <a:r>
              <a:rPr lang="is-IS" dirty="0"/>
              <a:t>…</a:t>
            </a:r>
            <a:endParaRPr lang="en-US" dirty="0"/>
          </a:p>
        </p:txBody>
      </p:sp>
      <p:sp>
        <p:nvSpPr>
          <p:cNvPr id="3" name="Shape 727"/>
          <p:cNvSpPr/>
          <p:nvPr/>
        </p:nvSpPr>
        <p:spPr>
          <a:xfrm>
            <a:off x="401836" y="1151929"/>
            <a:ext cx="8635008" cy="1643063"/>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p>
            <a:pPr marL="457200" indent="-457200">
              <a:spcBef>
                <a:spcPts val="1055"/>
              </a:spcBef>
              <a:buSzPct val="100000"/>
              <a:buFont typeface="Arial" charset="0"/>
              <a:buChar char="•"/>
              <a:defRPr sz="3600">
                <a:solidFill>
                  <a:srgbClr val="444444"/>
                </a:solidFill>
              </a:defRPr>
            </a:pPr>
            <a:r>
              <a:rPr lang="en-AU" sz="2531" dirty="0"/>
              <a:t>Take </a:t>
            </a:r>
            <a:r>
              <a:rPr sz="2531" dirty="0"/>
              <a:t>this </a:t>
            </a:r>
            <a:r>
              <a:rPr lang="en-AU" sz="2531" dirty="0"/>
              <a:t>data</a:t>
            </a:r>
            <a:r>
              <a:rPr sz="2531" dirty="0"/>
              <a:t> and use it to </a:t>
            </a:r>
            <a:r>
              <a:rPr lang="en-AU" sz="2531" dirty="0"/>
              <a:t>work out </a:t>
            </a:r>
            <a:r>
              <a:rPr sz="2531" dirty="0"/>
              <a:t>where items are? </a:t>
            </a:r>
          </a:p>
          <a:p>
            <a:pPr marL="457200" indent="-457200">
              <a:spcBef>
                <a:spcPts val="1055"/>
              </a:spcBef>
              <a:buSzPct val="100000"/>
              <a:buFont typeface="Arial" charset="0"/>
              <a:buChar char="•"/>
              <a:defRPr sz="3600">
                <a:solidFill>
                  <a:srgbClr val="444444"/>
                </a:solidFill>
              </a:defRPr>
            </a:pPr>
            <a:r>
              <a:rPr sz="2531" dirty="0"/>
              <a:t>Use a technique called </a:t>
            </a:r>
            <a:r>
              <a:rPr sz="2531" i="1" dirty="0"/>
              <a:t>Multi</a:t>
            </a:r>
            <a:r>
              <a:rPr lang="en-AU" sz="2531" i="1" dirty="0"/>
              <a:t>d</a:t>
            </a:r>
            <a:r>
              <a:rPr sz="2531" i="1" dirty="0"/>
              <a:t>imensional Scaling (MDS)</a:t>
            </a:r>
          </a:p>
        </p:txBody>
      </p:sp>
      <p:pic>
        <p:nvPicPr>
          <p:cNvPr id="4" name="droppedImage.png"/>
          <p:cNvPicPr>
            <a:picLocks noChangeAspect="1"/>
          </p:cNvPicPr>
          <p:nvPr/>
        </p:nvPicPr>
        <p:blipFill>
          <a:blip r:embed="rId2">
            <a:extLst/>
          </a:blip>
          <a:stretch>
            <a:fillRect/>
          </a:stretch>
        </p:blipFill>
        <p:spPr>
          <a:xfrm>
            <a:off x="2875359" y="4027289"/>
            <a:ext cx="3125391" cy="571500"/>
          </a:xfrm>
          <a:prstGeom prst="rect">
            <a:avLst/>
          </a:prstGeom>
          <a:ln w="12700">
            <a:miter lim="400000"/>
          </a:ln>
        </p:spPr>
      </p:pic>
      <p:sp>
        <p:nvSpPr>
          <p:cNvPr id="5" name="Shape 729"/>
          <p:cNvSpPr/>
          <p:nvPr/>
        </p:nvSpPr>
        <p:spPr>
          <a:xfrm>
            <a:off x="1285875" y="2876395"/>
            <a:ext cx="6474023" cy="98123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b">
            <a:spAutoFit/>
          </a:bodyPr>
          <a:lstStyle>
            <a:lvl1pPr>
              <a:defRPr sz="2800">
                <a:solidFill>
                  <a:srgbClr val="444444"/>
                </a:solidFill>
              </a:defRPr>
            </a:lvl1pPr>
          </a:lstStyle>
          <a:p>
            <a:r>
              <a:rPr sz="1969" dirty="0"/>
              <a:t>Basically uses numerical optimisation to find the points in a k-dimensional space that preserves the distances as well as possible - i.e., that minimises a function like the following</a:t>
            </a:r>
          </a:p>
        </p:txBody>
      </p:sp>
      <p:sp>
        <p:nvSpPr>
          <p:cNvPr id="6" name="Shape 730"/>
          <p:cNvSpPr/>
          <p:nvPr/>
        </p:nvSpPr>
        <p:spPr>
          <a:xfrm>
            <a:off x="713022" y="5082304"/>
            <a:ext cx="605936"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3200">
                <a:solidFill>
                  <a:srgbClr val="444444"/>
                </a:solidFill>
              </a:defRPr>
            </a:lvl1pPr>
          </a:lstStyle>
          <a:p>
            <a:r>
              <a:rPr sz="2250"/>
              <a:t>In R:</a:t>
            </a:r>
          </a:p>
        </p:txBody>
      </p:sp>
      <p:sp>
        <p:nvSpPr>
          <p:cNvPr id="7" name="Shape 731"/>
          <p:cNvSpPr/>
          <p:nvPr/>
        </p:nvSpPr>
        <p:spPr>
          <a:xfrm>
            <a:off x="1485327" y="5115352"/>
            <a:ext cx="2798844" cy="331758"/>
          </a:xfrm>
          <a:prstGeom prst="rect">
            <a:avLst/>
          </a:prstGeom>
          <a:solidFill>
            <a:srgbClr val="EBEBEB"/>
          </a:solidFill>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400">
                <a:latin typeface="Courier New"/>
                <a:ea typeface="Courier New"/>
                <a:cs typeface="Courier New"/>
                <a:sym typeface="Courier New"/>
              </a:defRPr>
            </a:lvl1pPr>
          </a:lstStyle>
          <a:p>
            <a:r>
              <a:rPr sz="1687"/>
              <a:t>cmdscale(d,eigs=TRUE)</a:t>
            </a:r>
          </a:p>
        </p:txBody>
      </p:sp>
      <p:sp>
        <p:nvSpPr>
          <p:cNvPr id="8" name="Shape 732"/>
          <p:cNvSpPr/>
          <p:nvPr/>
        </p:nvSpPr>
        <p:spPr>
          <a:xfrm>
            <a:off x="1187649" y="5742246"/>
            <a:ext cx="1044773" cy="67819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b">
            <a:spAutoFit/>
          </a:bodyPr>
          <a:lstStyle>
            <a:lvl1pPr>
              <a:defRPr sz="2800">
                <a:solidFill>
                  <a:srgbClr val="444444"/>
                </a:solidFill>
              </a:defRPr>
            </a:lvl1pPr>
          </a:lstStyle>
          <a:p>
            <a:r>
              <a:rPr sz="1969"/>
              <a:t>distance matrix</a:t>
            </a:r>
          </a:p>
        </p:txBody>
      </p:sp>
      <p:sp>
        <p:nvSpPr>
          <p:cNvPr id="9" name="Shape 733"/>
          <p:cNvSpPr/>
          <p:nvPr/>
        </p:nvSpPr>
        <p:spPr>
          <a:xfrm>
            <a:off x="2720852" y="5894052"/>
            <a:ext cx="2217266" cy="67819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b">
            <a:spAutoFit/>
          </a:bodyPr>
          <a:lstStyle>
            <a:lvl1pPr>
              <a:defRPr sz="2800">
                <a:solidFill>
                  <a:srgbClr val="444444"/>
                </a:solidFill>
              </a:defRPr>
            </a:lvl1pPr>
          </a:lstStyle>
          <a:p>
            <a:r>
              <a:rPr sz="1969"/>
              <a:t>returns eigenvalues for each dimension</a:t>
            </a:r>
          </a:p>
        </p:txBody>
      </p:sp>
      <p:sp>
        <p:nvSpPr>
          <p:cNvPr id="10" name="Shape 734"/>
          <p:cNvSpPr/>
          <p:nvPr/>
        </p:nvSpPr>
        <p:spPr>
          <a:xfrm flipH="1">
            <a:off x="1973756" y="5384602"/>
            <a:ext cx="919463" cy="416326"/>
          </a:xfrm>
          <a:prstGeom prst="line">
            <a:avLst/>
          </a:prstGeom>
          <a:ln w="25400">
            <a:solidFill>
              <a:srgbClr val="444444"/>
            </a:solidFill>
            <a:miter lim="400000"/>
            <a:headEnd type="stealth"/>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11" name="Shape 735"/>
          <p:cNvSpPr/>
          <p:nvPr/>
        </p:nvSpPr>
        <p:spPr>
          <a:xfrm>
            <a:off x="3244639" y="5394182"/>
            <a:ext cx="186176" cy="456577"/>
          </a:xfrm>
          <a:prstGeom prst="line">
            <a:avLst/>
          </a:prstGeom>
          <a:ln w="25400">
            <a:solidFill>
              <a:srgbClr val="444444"/>
            </a:solidFill>
            <a:miter lim="400000"/>
            <a:headEnd type="stealth"/>
          </a:ln>
        </p:spPr>
        <p:txBody>
          <a:bodyPr lIns="35719" tIns="35719" rIns="35719" bIns="35719" anchor="ctr"/>
          <a:lstStyle/>
          <a:p>
            <a:pPr defTabSz="321457">
              <a:defRPr sz="1200">
                <a:latin typeface="Helvetica"/>
                <a:ea typeface="Helvetica"/>
                <a:cs typeface="Helvetica"/>
                <a:sym typeface="Helvetica"/>
              </a:defRPr>
            </a:pPr>
            <a:endParaRPr sz="844"/>
          </a:p>
        </p:txBody>
      </p:sp>
      <p:pic>
        <p:nvPicPr>
          <p:cNvPr id="12" name="droppedImage.png"/>
          <p:cNvPicPr>
            <a:picLocks noChangeAspect="1"/>
          </p:cNvPicPr>
          <p:nvPr/>
        </p:nvPicPr>
        <p:blipFill>
          <a:blip r:embed="rId3">
            <a:extLst/>
          </a:blip>
          <a:stretch>
            <a:fillRect/>
          </a:stretch>
        </p:blipFill>
        <p:spPr>
          <a:xfrm>
            <a:off x="5322094" y="4572001"/>
            <a:ext cx="3564158" cy="1893094"/>
          </a:xfrm>
          <a:prstGeom prst="rect">
            <a:avLst/>
          </a:prstGeom>
          <a:ln w="12700">
            <a:solidFill>
              <a:srgbClr val="606060"/>
            </a:solidFill>
            <a:miter lim="400000"/>
          </a:ln>
        </p:spPr>
      </p:pic>
    </p:spTree>
    <p:extLst>
      <p:ext uri="{BB962C8B-B14F-4D97-AF65-F5344CB8AC3E}">
        <p14:creationId xmlns:p14="http://schemas.microsoft.com/office/powerpoint/2010/main" val="11625357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s-IS" dirty="0"/>
              <a:t>… a psychological </a:t>
            </a:r>
            <a:r>
              <a:rPr lang="en-US" dirty="0"/>
              <a:t>space capturing people’s intuitions about </a:t>
            </a:r>
            <a:r>
              <a:rPr lang="en-US" i="1" u="sng" dirty="0"/>
              <a:t>similarity</a:t>
            </a:r>
          </a:p>
        </p:txBody>
      </p:sp>
      <p:sp>
        <p:nvSpPr>
          <p:cNvPr id="3" name="Shape 305"/>
          <p:cNvSpPr/>
          <p:nvPr/>
        </p:nvSpPr>
        <p:spPr>
          <a:xfrm>
            <a:off x="1549400" y="1892300"/>
            <a:ext cx="6146800" cy="4648200"/>
          </a:xfrm>
          <a:prstGeom prst="rect">
            <a:avLst/>
          </a:prstGeom>
          <a:ln w="19050">
            <a:solidFill>
              <a:srgbClr val="444444"/>
            </a:solidFill>
          </a:ln>
        </p:spPr>
        <p:txBody>
          <a:bodyPr lIns="50800" tIns="50800" rIns="50800" bIns="50800" anchor="ctr"/>
          <a:lstStyle/>
          <a:p>
            <a:pPr marL="57799" marR="57799" defTabSz="1295400">
              <a:defRPr sz="5800">
                <a:uFill>
                  <a:solidFill>
                    <a:srgbClr val="000000"/>
                  </a:solidFill>
                </a:uFill>
                <a:latin typeface="Gill Sans"/>
                <a:ea typeface="Gill Sans"/>
                <a:cs typeface="Gill Sans"/>
                <a:sym typeface="Gill Sans"/>
              </a:defRPr>
            </a:pPr>
            <a:endParaRPr/>
          </a:p>
        </p:txBody>
      </p:sp>
      <p:pic>
        <p:nvPicPr>
          <p:cNvPr id="4" name="image.png"/>
          <p:cNvPicPr>
            <a:picLocks/>
          </p:cNvPicPr>
          <p:nvPr/>
        </p:nvPicPr>
        <p:blipFill>
          <a:blip r:embed="rId2">
            <a:extLst/>
          </a:blip>
          <a:stretch>
            <a:fillRect/>
          </a:stretch>
        </p:blipFill>
        <p:spPr>
          <a:xfrm>
            <a:off x="1714500" y="5600700"/>
            <a:ext cx="851183" cy="774700"/>
          </a:xfrm>
          <a:prstGeom prst="rect">
            <a:avLst/>
          </a:prstGeom>
          <a:ln w="12700">
            <a:miter lim="400000"/>
          </a:ln>
        </p:spPr>
      </p:pic>
      <p:pic>
        <p:nvPicPr>
          <p:cNvPr id="5" name="image.png"/>
          <p:cNvPicPr>
            <a:picLocks/>
          </p:cNvPicPr>
          <p:nvPr/>
        </p:nvPicPr>
        <p:blipFill>
          <a:blip r:embed="rId3">
            <a:extLst/>
          </a:blip>
          <a:stretch>
            <a:fillRect/>
          </a:stretch>
        </p:blipFill>
        <p:spPr>
          <a:xfrm>
            <a:off x="2819400" y="5207000"/>
            <a:ext cx="1016001" cy="762000"/>
          </a:xfrm>
          <a:prstGeom prst="rect">
            <a:avLst/>
          </a:prstGeom>
          <a:ln w="12700">
            <a:miter lim="400000"/>
          </a:ln>
        </p:spPr>
      </p:pic>
      <p:pic>
        <p:nvPicPr>
          <p:cNvPr id="6" name="image.png"/>
          <p:cNvPicPr>
            <a:picLocks/>
          </p:cNvPicPr>
          <p:nvPr/>
        </p:nvPicPr>
        <p:blipFill>
          <a:blip r:embed="rId4">
            <a:extLst/>
          </a:blip>
          <a:stretch>
            <a:fillRect/>
          </a:stretch>
        </p:blipFill>
        <p:spPr>
          <a:xfrm>
            <a:off x="4241800" y="2641600"/>
            <a:ext cx="723901" cy="685801"/>
          </a:xfrm>
          <a:prstGeom prst="rect">
            <a:avLst/>
          </a:prstGeom>
          <a:ln w="12700">
            <a:miter lim="400000"/>
          </a:ln>
        </p:spPr>
      </p:pic>
      <p:pic>
        <p:nvPicPr>
          <p:cNvPr id="9" name="image.png"/>
          <p:cNvPicPr>
            <a:picLocks/>
          </p:cNvPicPr>
          <p:nvPr/>
        </p:nvPicPr>
        <p:blipFill>
          <a:blip r:embed="rId5">
            <a:extLst/>
          </a:blip>
          <a:stretch>
            <a:fillRect/>
          </a:stretch>
        </p:blipFill>
        <p:spPr>
          <a:xfrm>
            <a:off x="6680200" y="3136900"/>
            <a:ext cx="850900" cy="647700"/>
          </a:xfrm>
          <a:prstGeom prst="rect">
            <a:avLst/>
          </a:prstGeom>
          <a:ln w="12700">
            <a:miter lim="400000"/>
          </a:ln>
        </p:spPr>
      </p:pic>
      <p:pic>
        <p:nvPicPr>
          <p:cNvPr id="10" name="image.png"/>
          <p:cNvPicPr>
            <a:picLocks/>
          </p:cNvPicPr>
          <p:nvPr/>
        </p:nvPicPr>
        <p:blipFill>
          <a:blip r:embed="rId6">
            <a:extLst/>
          </a:blip>
          <a:stretch>
            <a:fillRect/>
          </a:stretch>
        </p:blipFill>
        <p:spPr>
          <a:xfrm>
            <a:off x="3886200" y="3683000"/>
            <a:ext cx="812801" cy="825501"/>
          </a:xfrm>
          <a:prstGeom prst="rect">
            <a:avLst/>
          </a:prstGeom>
          <a:ln w="12700">
            <a:miter lim="400000"/>
          </a:ln>
        </p:spPr>
      </p:pic>
      <p:pic>
        <p:nvPicPr>
          <p:cNvPr id="11" name="image.png"/>
          <p:cNvPicPr>
            <a:picLocks/>
          </p:cNvPicPr>
          <p:nvPr/>
        </p:nvPicPr>
        <p:blipFill>
          <a:blip r:embed="rId7">
            <a:extLst/>
          </a:blip>
          <a:stretch>
            <a:fillRect/>
          </a:stretch>
        </p:blipFill>
        <p:spPr>
          <a:xfrm>
            <a:off x="6032500" y="2070100"/>
            <a:ext cx="635000" cy="952500"/>
          </a:xfrm>
          <a:prstGeom prst="rect">
            <a:avLst/>
          </a:prstGeom>
          <a:ln w="12700">
            <a:miter lim="400000"/>
          </a:ln>
        </p:spPr>
      </p:pic>
    </p:spTree>
    <p:extLst>
      <p:ext uri="{BB962C8B-B14F-4D97-AF65-F5344CB8AC3E}">
        <p14:creationId xmlns:p14="http://schemas.microsoft.com/office/powerpoint/2010/main" val="164411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for today</a:t>
            </a:r>
          </a:p>
        </p:txBody>
      </p:sp>
      <p:sp>
        <p:nvSpPr>
          <p:cNvPr id="3" name="Content Placeholder 2"/>
          <p:cNvSpPr>
            <a:spLocks noGrp="1"/>
          </p:cNvSpPr>
          <p:nvPr>
            <p:ph idx="1"/>
          </p:nvPr>
        </p:nvSpPr>
        <p:spPr/>
        <p:txBody>
          <a:bodyPr/>
          <a:lstStyle/>
          <a:p>
            <a:r>
              <a:rPr lang="en-US" dirty="0"/>
              <a:t>Introductory comments</a:t>
            </a:r>
          </a:p>
          <a:p>
            <a:pPr lvl="1"/>
            <a:r>
              <a:rPr lang="en-US" dirty="0"/>
              <a:t>Let’s talk… does psychology have theory?</a:t>
            </a:r>
          </a:p>
          <a:p>
            <a:pPr lvl="1"/>
            <a:r>
              <a:rPr lang="en-US" dirty="0"/>
              <a:t>Background to computational modelling</a:t>
            </a:r>
          </a:p>
          <a:p>
            <a:pPr lvl="1"/>
            <a:endParaRPr lang="en-US" dirty="0"/>
          </a:p>
          <a:p>
            <a:r>
              <a:rPr lang="en-AU" dirty="0"/>
              <a:t>Getting started with R</a:t>
            </a:r>
            <a:endParaRPr lang="is-IS" dirty="0"/>
          </a:p>
          <a:p>
            <a:pPr lvl="1"/>
            <a:r>
              <a:rPr lang="is-IS" dirty="0"/>
              <a:t>Download and install</a:t>
            </a:r>
          </a:p>
          <a:p>
            <a:pPr lvl="1"/>
            <a:r>
              <a:rPr lang="is-IS" dirty="0"/>
              <a:t>Work through the introductory sections of the </a:t>
            </a:r>
            <a:r>
              <a:rPr lang="is-IS" dirty="0" smtClean="0"/>
              <a:t>notes</a:t>
            </a:r>
            <a:r>
              <a:rPr lang="en-US" dirty="0"/>
              <a:t> </a:t>
            </a:r>
            <a:r>
              <a:rPr lang="en-US" dirty="0" smtClean="0"/>
              <a:t>at </a:t>
            </a:r>
            <a:r>
              <a:rPr lang="en-US" dirty="0" smtClean="0">
                <a:hlinkClick r:id="rId2"/>
              </a:rPr>
              <a:t>https://psyr.org</a:t>
            </a:r>
            <a:endParaRPr lang="en-US" dirty="0" smtClean="0"/>
          </a:p>
          <a:p>
            <a:pPr marL="457200" lvl="1" indent="0">
              <a:buNone/>
            </a:pPr>
            <a:endParaRPr lang="is-IS" dirty="0" smtClean="0"/>
          </a:p>
        </p:txBody>
      </p:sp>
    </p:spTree>
    <p:extLst>
      <p:ext uri="{BB962C8B-B14F-4D97-AF65-F5344CB8AC3E}">
        <p14:creationId xmlns:p14="http://schemas.microsoft.com/office/powerpoint/2010/main" val="1359981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solidFill>
              </a:rPr>
              <a:t>Inductive </a:t>
            </a:r>
            <a:r>
              <a:rPr lang="en-US" b="1" dirty="0" err="1">
                <a:solidFill>
                  <a:schemeClr val="accent6"/>
                </a:solidFill>
              </a:rPr>
              <a:t>generalisation</a:t>
            </a:r>
            <a:endParaRPr lang="en-US" b="1" dirty="0">
              <a:solidFill>
                <a:schemeClr val="accent6"/>
              </a:solidFill>
            </a:endParaRPr>
          </a:p>
        </p:txBody>
      </p:sp>
      <p:pic>
        <p:nvPicPr>
          <p:cNvPr id="3" name="image.png"/>
          <p:cNvPicPr>
            <a:picLocks/>
          </p:cNvPicPr>
          <p:nvPr/>
        </p:nvPicPr>
        <p:blipFill>
          <a:blip r:embed="rId2">
            <a:extLst/>
          </a:blip>
          <a:stretch>
            <a:fillRect/>
          </a:stretch>
        </p:blipFill>
        <p:spPr>
          <a:xfrm>
            <a:off x="1498600" y="2616200"/>
            <a:ext cx="2235200" cy="2044701"/>
          </a:xfrm>
          <a:prstGeom prst="rect">
            <a:avLst/>
          </a:prstGeom>
          <a:ln w="12700">
            <a:miter lim="400000"/>
          </a:ln>
        </p:spPr>
      </p:pic>
      <p:sp>
        <p:nvSpPr>
          <p:cNvPr id="4" name="TextBox 3"/>
          <p:cNvSpPr txBox="1"/>
          <p:nvPr/>
        </p:nvSpPr>
        <p:spPr>
          <a:xfrm>
            <a:off x="336550" y="1892300"/>
            <a:ext cx="5226050" cy="461665"/>
          </a:xfrm>
          <a:prstGeom prst="rect">
            <a:avLst/>
          </a:prstGeom>
          <a:noFill/>
        </p:spPr>
        <p:txBody>
          <a:bodyPr wrap="square" rtlCol="0">
            <a:spAutoFit/>
          </a:bodyPr>
          <a:lstStyle/>
          <a:p>
            <a:r>
              <a:rPr lang="en-US" sz="2400" dirty="0"/>
              <a:t>This animal produces TH4 enzyme</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98600" y="4806683"/>
            <a:ext cx="1993182" cy="1551058"/>
          </a:xfrm>
          <a:prstGeom prst="rect">
            <a:avLst/>
          </a:prstGeom>
        </p:spPr>
      </p:pic>
    </p:spTree>
    <p:extLst>
      <p:ext uri="{BB962C8B-B14F-4D97-AF65-F5344CB8AC3E}">
        <p14:creationId xmlns:p14="http://schemas.microsoft.com/office/powerpoint/2010/main" val="156571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solidFill>
              </a:rPr>
              <a:t>Inductive </a:t>
            </a:r>
            <a:r>
              <a:rPr lang="en-US" b="1" dirty="0" err="1">
                <a:solidFill>
                  <a:schemeClr val="accent6"/>
                </a:solidFill>
              </a:rPr>
              <a:t>generalisation</a:t>
            </a:r>
            <a:endParaRPr lang="en-US" b="1" dirty="0">
              <a:solidFill>
                <a:schemeClr val="accent6"/>
              </a:solidFill>
            </a:endParaRPr>
          </a:p>
        </p:txBody>
      </p:sp>
      <p:pic>
        <p:nvPicPr>
          <p:cNvPr id="3" name="image.png"/>
          <p:cNvPicPr>
            <a:picLocks/>
          </p:cNvPicPr>
          <p:nvPr/>
        </p:nvPicPr>
        <p:blipFill>
          <a:blip r:embed="rId2">
            <a:extLst/>
          </a:blip>
          <a:stretch>
            <a:fillRect/>
          </a:stretch>
        </p:blipFill>
        <p:spPr>
          <a:xfrm>
            <a:off x="1498600" y="2616200"/>
            <a:ext cx="2235200" cy="2044701"/>
          </a:xfrm>
          <a:prstGeom prst="rect">
            <a:avLst/>
          </a:prstGeom>
          <a:ln w="12700">
            <a:miter lim="400000"/>
          </a:ln>
        </p:spPr>
      </p:pic>
      <p:sp>
        <p:nvSpPr>
          <p:cNvPr id="4" name="TextBox 3"/>
          <p:cNvSpPr txBox="1"/>
          <p:nvPr/>
        </p:nvSpPr>
        <p:spPr>
          <a:xfrm>
            <a:off x="336550" y="1892300"/>
            <a:ext cx="5226050" cy="461665"/>
          </a:xfrm>
          <a:prstGeom prst="rect">
            <a:avLst/>
          </a:prstGeom>
          <a:noFill/>
        </p:spPr>
        <p:txBody>
          <a:bodyPr wrap="square" rtlCol="0">
            <a:spAutoFit/>
          </a:bodyPr>
          <a:lstStyle/>
          <a:p>
            <a:r>
              <a:rPr lang="en-US" sz="2400" dirty="0"/>
              <a:t>This animal produces TH4 enzyme</a:t>
            </a:r>
          </a:p>
        </p:txBody>
      </p:sp>
      <p:sp>
        <p:nvSpPr>
          <p:cNvPr id="5" name="TextBox 4"/>
          <p:cNvSpPr txBox="1"/>
          <p:nvPr/>
        </p:nvSpPr>
        <p:spPr>
          <a:xfrm>
            <a:off x="5562600" y="1892300"/>
            <a:ext cx="2413000" cy="461665"/>
          </a:xfrm>
          <a:prstGeom prst="rect">
            <a:avLst/>
          </a:prstGeom>
          <a:noFill/>
        </p:spPr>
        <p:txBody>
          <a:bodyPr wrap="square" rtlCol="0">
            <a:spAutoFit/>
          </a:bodyPr>
          <a:lstStyle/>
          <a:p>
            <a:r>
              <a:rPr lang="en-US" sz="2400"/>
              <a:t>Does this one?</a:t>
            </a:r>
            <a:endParaRPr lang="en-US" sz="2400" dirty="0"/>
          </a:p>
        </p:txBody>
      </p:sp>
      <p:pic>
        <p:nvPicPr>
          <p:cNvPr id="6" name="image.png"/>
          <p:cNvPicPr>
            <a:picLocks/>
          </p:cNvPicPr>
          <p:nvPr/>
        </p:nvPicPr>
        <p:blipFill>
          <a:blip r:embed="rId3">
            <a:extLst/>
          </a:blip>
          <a:stretch>
            <a:fillRect/>
          </a:stretch>
        </p:blipFill>
        <p:spPr>
          <a:xfrm>
            <a:off x="5562600" y="2730500"/>
            <a:ext cx="2489200" cy="1930401"/>
          </a:xfrm>
          <a:prstGeom prst="rect">
            <a:avLst/>
          </a:prstGeom>
          <a:ln w="12700">
            <a:miter lim="400000"/>
          </a:ln>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8600" y="4806683"/>
            <a:ext cx="1993182" cy="1551058"/>
          </a:xfrm>
          <a:prstGeom prst="rect">
            <a:avLst/>
          </a:prstGeom>
        </p:spPr>
      </p:pic>
    </p:spTree>
    <p:extLst>
      <p:ext uri="{BB962C8B-B14F-4D97-AF65-F5344CB8AC3E}">
        <p14:creationId xmlns:p14="http://schemas.microsoft.com/office/powerpoint/2010/main" val="995394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solidFill>
              </a:rPr>
              <a:t>Inductive </a:t>
            </a:r>
            <a:r>
              <a:rPr lang="en-US" b="1" dirty="0" err="1">
                <a:solidFill>
                  <a:schemeClr val="accent6"/>
                </a:solidFill>
              </a:rPr>
              <a:t>generalisation</a:t>
            </a:r>
            <a:endParaRPr lang="en-US" b="1" dirty="0">
              <a:solidFill>
                <a:schemeClr val="accent6"/>
              </a:solidFill>
            </a:endParaRPr>
          </a:p>
        </p:txBody>
      </p:sp>
      <p:pic>
        <p:nvPicPr>
          <p:cNvPr id="3" name="image.png"/>
          <p:cNvPicPr>
            <a:picLocks/>
          </p:cNvPicPr>
          <p:nvPr/>
        </p:nvPicPr>
        <p:blipFill>
          <a:blip r:embed="rId2">
            <a:extLst/>
          </a:blip>
          <a:stretch>
            <a:fillRect/>
          </a:stretch>
        </p:blipFill>
        <p:spPr>
          <a:xfrm>
            <a:off x="1498600" y="2616200"/>
            <a:ext cx="2235200" cy="2044701"/>
          </a:xfrm>
          <a:prstGeom prst="rect">
            <a:avLst/>
          </a:prstGeom>
          <a:ln w="12700">
            <a:miter lim="400000"/>
          </a:ln>
        </p:spPr>
      </p:pic>
      <p:sp>
        <p:nvSpPr>
          <p:cNvPr id="4" name="TextBox 3"/>
          <p:cNvSpPr txBox="1"/>
          <p:nvPr/>
        </p:nvSpPr>
        <p:spPr>
          <a:xfrm>
            <a:off x="336550" y="1892300"/>
            <a:ext cx="5226050" cy="461665"/>
          </a:xfrm>
          <a:prstGeom prst="rect">
            <a:avLst/>
          </a:prstGeom>
          <a:noFill/>
        </p:spPr>
        <p:txBody>
          <a:bodyPr wrap="square" rtlCol="0">
            <a:spAutoFit/>
          </a:bodyPr>
          <a:lstStyle/>
          <a:p>
            <a:r>
              <a:rPr lang="en-US" sz="2400" dirty="0"/>
              <a:t>This animal produces TH4 enzyme</a:t>
            </a:r>
          </a:p>
        </p:txBody>
      </p:sp>
      <p:sp>
        <p:nvSpPr>
          <p:cNvPr id="5" name="TextBox 4"/>
          <p:cNvSpPr txBox="1"/>
          <p:nvPr/>
        </p:nvSpPr>
        <p:spPr>
          <a:xfrm>
            <a:off x="5330825" y="1892300"/>
            <a:ext cx="2952750" cy="461665"/>
          </a:xfrm>
          <a:prstGeom prst="rect">
            <a:avLst/>
          </a:prstGeom>
          <a:noFill/>
        </p:spPr>
        <p:txBody>
          <a:bodyPr wrap="square" rtlCol="0">
            <a:spAutoFit/>
          </a:bodyPr>
          <a:lstStyle/>
          <a:p>
            <a:r>
              <a:rPr lang="en-US" sz="2400"/>
              <a:t>What about this one?</a:t>
            </a:r>
            <a:endParaRPr lang="en-US" sz="2400" dirty="0"/>
          </a:p>
        </p:txBody>
      </p:sp>
      <p:pic>
        <p:nvPicPr>
          <p:cNvPr id="7" name="image.png"/>
          <p:cNvPicPr>
            <a:picLocks/>
          </p:cNvPicPr>
          <p:nvPr/>
        </p:nvPicPr>
        <p:blipFill>
          <a:blip r:embed="rId3">
            <a:extLst/>
          </a:blip>
          <a:stretch>
            <a:fillRect/>
          </a:stretch>
        </p:blipFill>
        <p:spPr>
          <a:xfrm>
            <a:off x="5461000" y="2616200"/>
            <a:ext cx="2476500" cy="2044701"/>
          </a:xfrm>
          <a:prstGeom prst="rect">
            <a:avLst/>
          </a:prstGeom>
          <a:ln w="12700">
            <a:miter lim="400000"/>
          </a:ln>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8600" y="4806683"/>
            <a:ext cx="1993182" cy="1551058"/>
          </a:xfrm>
          <a:prstGeom prst="rect">
            <a:avLst/>
          </a:prstGeom>
        </p:spPr>
      </p:pic>
    </p:spTree>
    <p:extLst>
      <p:ext uri="{BB962C8B-B14F-4D97-AF65-F5344CB8AC3E}">
        <p14:creationId xmlns:p14="http://schemas.microsoft.com/office/powerpoint/2010/main" val="1698296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66700" y="1433031"/>
            <a:ext cx="4121294" cy="3416300"/>
            <a:chOff x="228600" y="1155700"/>
            <a:chExt cx="6146800" cy="4927600"/>
          </a:xfrm>
        </p:grpSpPr>
        <p:sp>
          <p:nvSpPr>
            <p:cNvPr id="2" name="Shape 317"/>
            <p:cNvSpPr/>
            <p:nvPr/>
          </p:nvSpPr>
          <p:spPr>
            <a:xfrm>
              <a:off x="457200" y="1155700"/>
              <a:ext cx="5918200" cy="4737100"/>
            </a:xfrm>
            <a:prstGeom prst="rect">
              <a:avLst/>
            </a:prstGeom>
            <a:ln w="19050">
              <a:solidFill>
                <a:srgbClr val="444444"/>
              </a:solidFill>
            </a:ln>
          </p:spPr>
          <p:txBody>
            <a:bodyPr lIns="50800" tIns="50800" rIns="50800" bIns="50800" anchor="ctr"/>
            <a:lstStyle/>
            <a:p>
              <a:pPr marL="57799" marR="57799" defTabSz="1295400">
                <a:defRPr sz="5800">
                  <a:uFill>
                    <a:solidFill>
                      <a:srgbClr val="000000"/>
                    </a:solidFill>
                  </a:uFill>
                  <a:latin typeface="Gill Sans"/>
                  <a:ea typeface="Gill Sans"/>
                  <a:cs typeface="Gill Sans"/>
                  <a:sym typeface="Gill Sans"/>
                </a:defRPr>
              </a:pPr>
              <a:endParaRPr/>
            </a:p>
          </p:txBody>
        </p:sp>
        <p:pic>
          <p:nvPicPr>
            <p:cNvPr id="4"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228600" y="5308600"/>
              <a:ext cx="851183" cy="774700"/>
            </a:xfrm>
            <a:prstGeom prst="rect">
              <a:avLst/>
            </a:prstGeom>
            <a:ln w="12700">
              <a:miter lim="400000"/>
            </a:ln>
          </p:spPr>
        </p:pic>
        <p:pic>
          <p:nvPicPr>
            <p:cNvPr id="5"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333500" y="4914900"/>
              <a:ext cx="1016001" cy="762000"/>
            </a:xfrm>
            <a:prstGeom prst="rect">
              <a:avLst/>
            </a:prstGeom>
            <a:ln w="12700">
              <a:miter lim="400000"/>
            </a:ln>
          </p:spPr>
        </p:pic>
        <p:pic>
          <p:nvPicPr>
            <p:cNvPr id="6"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2755900" y="2349500"/>
              <a:ext cx="723901" cy="685801"/>
            </a:xfrm>
            <a:prstGeom prst="rect">
              <a:avLst/>
            </a:prstGeom>
            <a:ln w="12700">
              <a:miter lim="400000"/>
            </a:ln>
          </p:spPr>
        </p:pic>
        <p:pic>
          <p:nvPicPr>
            <p:cNvPr id="7"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5194300" y="2844800"/>
              <a:ext cx="850900" cy="647700"/>
            </a:xfrm>
            <a:prstGeom prst="rect">
              <a:avLst/>
            </a:prstGeom>
            <a:ln w="12700">
              <a:miter lim="400000"/>
            </a:ln>
          </p:spPr>
        </p:pic>
        <p:pic>
          <p:nvPicPr>
            <p:cNvPr id="8"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2400300" y="3390900"/>
              <a:ext cx="812801" cy="825501"/>
            </a:xfrm>
            <a:prstGeom prst="rect">
              <a:avLst/>
            </a:prstGeom>
            <a:ln w="12700">
              <a:miter lim="400000"/>
            </a:ln>
          </p:spPr>
        </p:pic>
        <p:pic>
          <p:nvPicPr>
            <p:cNvPr id="9"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4546600" y="1778000"/>
              <a:ext cx="635000" cy="952500"/>
            </a:xfrm>
            <a:prstGeom prst="rect">
              <a:avLst/>
            </a:prstGeom>
            <a:ln w="12700">
              <a:miter lim="400000"/>
            </a:ln>
          </p:spPr>
        </p:pic>
      </p:grpSp>
      <p:sp>
        <p:nvSpPr>
          <p:cNvPr id="11" name="TextBox 10"/>
          <p:cNvSpPr txBox="1"/>
          <p:nvPr/>
        </p:nvSpPr>
        <p:spPr>
          <a:xfrm>
            <a:off x="1447825" y="622047"/>
            <a:ext cx="2594236" cy="461665"/>
          </a:xfrm>
          <a:prstGeom prst="rect">
            <a:avLst/>
          </a:prstGeom>
          <a:noFill/>
        </p:spPr>
        <p:txBody>
          <a:bodyPr wrap="none" rtlCol="0">
            <a:spAutoFit/>
          </a:bodyPr>
          <a:lstStyle/>
          <a:p>
            <a:r>
              <a:rPr lang="en-US" sz="2400" dirty="0"/>
              <a:t>More </a:t>
            </a:r>
            <a:r>
              <a:rPr lang="en-US" sz="2400" b="1" dirty="0">
                <a:solidFill>
                  <a:schemeClr val="accent5"/>
                </a:solidFill>
              </a:rPr>
              <a:t>similarity</a:t>
            </a:r>
            <a:r>
              <a:rPr lang="is-IS" sz="2400" dirty="0"/>
              <a:t>…</a:t>
            </a:r>
            <a:endParaRPr lang="en-US" sz="2400" dirty="0"/>
          </a:p>
        </p:txBody>
      </p:sp>
      <p:pic>
        <p:nvPicPr>
          <p:cNvPr id="12" name="image.png"/>
          <p:cNvPicPr>
            <a:picLocks/>
          </p:cNvPicPr>
          <p:nvPr/>
        </p:nvPicPr>
        <p:blipFill>
          <a:blip r:embed="rId8">
            <a:extLst/>
          </a:blip>
          <a:stretch>
            <a:fillRect/>
          </a:stretch>
        </p:blipFill>
        <p:spPr>
          <a:xfrm>
            <a:off x="5613753" y="2120606"/>
            <a:ext cx="1312745" cy="1164699"/>
          </a:xfrm>
          <a:prstGeom prst="rect">
            <a:avLst/>
          </a:prstGeom>
          <a:ln w="12700">
            <a:miter lim="400000"/>
          </a:ln>
        </p:spPr>
      </p:pic>
      <p:pic>
        <p:nvPicPr>
          <p:cNvPr id="13" name="image.png"/>
          <p:cNvPicPr>
            <a:picLocks/>
          </p:cNvPicPr>
          <p:nvPr/>
        </p:nvPicPr>
        <p:blipFill>
          <a:blip r:embed="rId9">
            <a:extLst/>
          </a:blip>
          <a:stretch>
            <a:fillRect/>
          </a:stretch>
        </p:blipFill>
        <p:spPr>
          <a:xfrm>
            <a:off x="7364504" y="2133143"/>
            <a:ext cx="1409700" cy="1164700"/>
          </a:xfrm>
          <a:prstGeom prst="rect">
            <a:avLst/>
          </a:prstGeom>
          <a:ln w="12700">
            <a:miter lim="400000"/>
          </a:ln>
        </p:spPr>
      </p:pic>
      <p:sp>
        <p:nvSpPr>
          <p:cNvPr id="14" name="TextBox 13"/>
          <p:cNvSpPr txBox="1"/>
          <p:nvPr/>
        </p:nvSpPr>
        <p:spPr>
          <a:xfrm>
            <a:off x="5270996" y="851529"/>
            <a:ext cx="3009547" cy="830997"/>
          </a:xfrm>
          <a:prstGeom prst="rect">
            <a:avLst/>
          </a:prstGeom>
          <a:noFill/>
        </p:spPr>
        <p:txBody>
          <a:bodyPr wrap="square" rtlCol="0">
            <a:spAutoFit/>
          </a:bodyPr>
          <a:lstStyle/>
          <a:p>
            <a:r>
              <a:rPr lang="is-IS" sz="2400" dirty="0"/>
              <a:t>… produces more </a:t>
            </a:r>
            <a:r>
              <a:rPr lang="en-US" sz="2400" b="1" dirty="0" err="1">
                <a:solidFill>
                  <a:schemeClr val="accent6"/>
                </a:solidFill>
              </a:rPr>
              <a:t>generalisation</a:t>
            </a:r>
            <a:r>
              <a:rPr lang="en-US" sz="2400" dirty="0">
                <a:solidFill>
                  <a:schemeClr val="accent6"/>
                </a:solidFill>
              </a:rPr>
              <a:t>.</a:t>
            </a:r>
            <a:endParaRPr lang="en-US" sz="2400" dirty="0"/>
          </a:p>
        </p:txBody>
      </p:sp>
      <p:pic>
        <p:nvPicPr>
          <p:cNvPr id="15" name="Picture 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68685" y="2824551"/>
            <a:ext cx="1993182" cy="1551058"/>
          </a:xfrm>
          <a:prstGeom prst="rect">
            <a:avLst/>
          </a:prstGeom>
        </p:spPr>
      </p:pic>
      <p:sp>
        <p:nvSpPr>
          <p:cNvPr id="16" name="TextBox 15"/>
          <p:cNvSpPr txBox="1"/>
          <p:nvPr/>
        </p:nvSpPr>
        <p:spPr>
          <a:xfrm>
            <a:off x="6270125" y="5207118"/>
            <a:ext cx="2163926" cy="461665"/>
          </a:xfrm>
          <a:prstGeom prst="rect">
            <a:avLst/>
          </a:prstGeom>
          <a:noFill/>
        </p:spPr>
        <p:txBody>
          <a:bodyPr wrap="none" rtlCol="0">
            <a:spAutoFit/>
          </a:bodyPr>
          <a:lstStyle/>
          <a:p>
            <a:r>
              <a:rPr lang="is-IS" sz="2400" dirty="0"/>
              <a:t>Obviously. But...</a:t>
            </a:r>
          </a:p>
        </p:txBody>
      </p:sp>
    </p:spTree>
    <p:extLst>
      <p:ext uri="{BB962C8B-B14F-4D97-AF65-F5344CB8AC3E}">
        <p14:creationId xmlns:p14="http://schemas.microsoft.com/office/powerpoint/2010/main" val="10668473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shape is always the same.</a:t>
            </a:r>
            <a:r>
              <a:rPr lang="en-US" i="1" u="sng" dirty="0"/>
              <a:t/>
            </a:r>
            <a:br>
              <a:rPr lang="en-US" i="1" u="sng" dirty="0"/>
            </a:br>
            <a:r>
              <a:rPr lang="en-US" i="1" u="sng" dirty="0"/>
              <a:t>Why</a:t>
            </a:r>
            <a:r>
              <a:rPr lang="en-US" dirty="0"/>
              <a:t> is the shape always the same?</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67238" y="1409700"/>
            <a:ext cx="3755887" cy="4546600"/>
          </a:xfrm>
          <a:prstGeom prst="rect">
            <a:avLst/>
          </a:prstGeom>
        </p:spPr>
      </p:pic>
      <p:sp>
        <p:nvSpPr>
          <p:cNvPr id="4" name="TextBox 3"/>
          <p:cNvSpPr txBox="1"/>
          <p:nvPr/>
        </p:nvSpPr>
        <p:spPr>
          <a:xfrm>
            <a:off x="3091247" y="6025125"/>
            <a:ext cx="2832570" cy="369332"/>
          </a:xfrm>
          <a:prstGeom prst="rect">
            <a:avLst/>
          </a:prstGeom>
          <a:noFill/>
        </p:spPr>
        <p:txBody>
          <a:bodyPr wrap="none" rtlCol="0">
            <a:spAutoFit/>
          </a:bodyPr>
          <a:lstStyle/>
          <a:p>
            <a:r>
              <a:rPr lang="en-US" b="1" dirty="0">
                <a:solidFill>
                  <a:schemeClr val="accent5"/>
                </a:solidFill>
              </a:rPr>
              <a:t>“Psychological distance”</a:t>
            </a:r>
          </a:p>
        </p:txBody>
      </p:sp>
      <p:sp>
        <p:nvSpPr>
          <p:cNvPr id="5" name="TextBox 4"/>
          <p:cNvSpPr txBox="1"/>
          <p:nvPr/>
        </p:nvSpPr>
        <p:spPr>
          <a:xfrm rot="16200000">
            <a:off x="1273321" y="3397250"/>
            <a:ext cx="2018501" cy="369332"/>
          </a:xfrm>
          <a:prstGeom prst="rect">
            <a:avLst/>
          </a:prstGeom>
          <a:noFill/>
        </p:spPr>
        <p:txBody>
          <a:bodyPr wrap="none" rtlCol="0">
            <a:spAutoFit/>
          </a:bodyPr>
          <a:lstStyle/>
          <a:p>
            <a:r>
              <a:rPr lang="en-US" b="1" dirty="0">
                <a:solidFill>
                  <a:schemeClr val="accent6"/>
                </a:solidFill>
              </a:rPr>
              <a:t>“</a:t>
            </a:r>
            <a:r>
              <a:rPr lang="en-US" b="1" dirty="0" err="1">
                <a:solidFill>
                  <a:schemeClr val="accent6"/>
                </a:solidFill>
              </a:rPr>
              <a:t>Generalisation</a:t>
            </a:r>
            <a:r>
              <a:rPr lang="en-US" b="1" dirty="0">
                <a:solidFill>
                  <a:schemeClr val="accent6"/>
                </a:solidFill>
              </a:rPr>
              <a:t>”</a:t>
            </a:r>
          </a:p>
        </p:txBody>
      </p:sp>
    </p:spTree>
    <p:extLst>
      <p:ext uri="{BB962C8B-B14F-4D97-AF65-F5344CB8AC3E}">
        <p14:creationId xmlns:p14="http://schemas.microsoft.com/office/powerpoint/2010/main" val="1887207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It’s not an inevitability?</a:t>
            </a:r>
          </a:p>
        </p:txBody>
      </p:sp>
      <p:sp>
        <p:nvSpPr>
          <p:cNvPr id="4" name="Freeform 3"/>
          <p:cNvSpPr/>
          <p:nvPr/>
        </p:nvSpPr>
        <p:spPr>
          <a:xfrm>
            <a:off x="850900" y="1943174"/>
            <a:ext cx="2019300" cy="1447726"/>
          </a:xfrm>
          <a:custGeom>
            <a:avLst/>
            <a:gdLst>
              <a:gd name="connsiteX0" fmla="*/ 0 w 1790700"/>
              <a:gd name="connsiteY0" fmla="*/ 101525 h 1198436"/>
              <a:gd name="connsiteX1" fmla="*/ 736600 w 1790700"/>
              <a:gd name="connsiteY1" fmla="*/ 88825 h 1198436"/>
              <a:gd name="connsiteX2" fmla="*/ 1130300 w 1790700"/>
              <a:gd name="connsiteY2" fmla="*/ 1054025 h 1198436"/>
              <a:gd name="connsiteX3" fmla="*/ 1790700 w 1790700"/>
              <a:gd name="connsiteY3" fmla="*/ 1193725 h 1198436"/>
            </a:gdLst>
            <a:ahLst/>
            <a:cxnLst>
              <a:cxn ang="0">
                <a:pos x="connsiteX0" y="connsiteY0"/>
              </a:cxn>
              <a:cxn ang="0">
                <a:pos x="connsiteX1" y="connsiteY1"/>
              </a:cxn>
              <a:cxn ang="0">
                <a:pos x="connsiteX2" y="connsiteY2"/>
              </a:cxn>
              <a:cxn ang="0">
                <a:pos x="connsiteX3" y="connsiteY3"/>
              </a:cxn>
            </a:cxnLst>
            <a:rect l="l" t="t" r="r" b="b"/>
            <a:pathLst>
              <a:path w="1790700" h="1198436">
                <a:moveTo>
                  <a:pt x="0" y="101525"/>
                </a:moveTo>
                <a:cubicBezTo>
                  <a:pt x="274108" y="15800"/>
                  <a:pt x="548217" y="-69925"/>
                  <a:pt x="736600" y="88825"/>
                </a:cubicBezTo>
                <a:cubicBezTo>
                  <a:pt x="924983" y="247575"/>
                  <a:pt x="954617" y="869875"/>
                  <a:pt x="1130300" y="1054025"/>
                </a:cubicBezTo>
                <a:cubicBezTo>
                  <a:pt x="1305983" y="1238175"/>
                  <a:pt x="1790700" y="1193725"/>
                  <a:pt x="1790700" y="1193725"/>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5" name="TextBox 4"/>
          <p:cNvSpPr txBox="1"/>
          <p:nvPr/>
        </p:nvSpPr>
        <p:spPr>
          <a:xfrm>
            <a:off x="628651" y="4017665"/>
            <a:ext cx="2597150" cy="923330"/>
          </a:xfrm>
          <a:prstGeom prst="rect">
            <a:avLst/>
          </a:prstGeom>
          <a:noFill/>
        </p:spPr>
        <p:txBody>
          <a:bodyPr wrap="square" rtlCol="0">
            <a:spAutoFit/>
          </a:bodyPr>
          <a:lstStyle/>
          <a:p>
            <a:r>
              <a:rPr lang="en-US" dirty="0"/>
              <a:t>This is what you’d expect if people were setting a “hard and fast” boundary</a:t>
            </a:r>
          </a:p>
        </p:txBody>
      </p:sp>
      <p:cxnSp>
        <p:nvCxnSpPr>
          <p:cNvPr id="7" name="Straight Connector 6"/>
          <p:cNvCxnSpPr/>
          <p:nvPr/>
        </p:nvCxnSpPr>
        <p:spPr>
          <a:xfrm flipV="1">
            <a:off x="3702049" y="2844800"/>
            <a:ext cx="2165351" cy="12700"/>
          </a:xfrm>
          <a:prstGeom prst="line">
            <a:avLst/>
          </a:prstGeom>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3586163" y="4017665"/>
            <a:ext cx="2235200" cy="1200329"/>
          </a:xfrm>
          <a:prstGeom prst="rect">
            <a:avLst/>
          </a:prstGeom>
          <a:noFill/>
        </p:spPr>
        <p:txBody>
          <a:bodyPr wrap="square" rtlCol="0">
            <a:spAutoFit/>
          </a:bodyPr>
          <a:lstStyle/>
          <a:p>
            <a:r>
              <a:rPr lang="en-US" dirty="0"/>
              <a:t>This is what you’d expect on average if people were responding randomly</a:t>
            </a:r>
          </a:p>
        </p:txBody>
      </p:sp>
      <p:sp>
        <p:nvSpPr>
          <p:cNvPr id="9" name="Freeform 8"/>
          <p:cNvSpPr/>
          <p:nvPr/>
        </p:nvSpPr>
        <p:spPr>
          <a:xfrm>
            <a:off x="6477000" y="1998889"/>
            <a:ext cx="2171699" cy="1336295"/>
          </a:xfrm>
          <a:custGeom>
            <a:avLst/>
            <a:gdLst>
              <a:gd name="connsiteX0" fmla="*/ 0 w 2552700"/>
              <a:gd name="connsiteY0" fmla="*/ 31375 h 1190476"/>
              <a:gd name="connsiteX1" fmla="*/ 711200 w 2552700"/>
              <a:gd name="connsiteY1" fmla="*/ 56775 h 1190476"/>
              <a:gd name="connsiteX2" fmla="*/ 965200 w 2552700"/>
              <a:gd name="connsiteY2" fmla="*/ 552075 h 1190476"/>
              <a:gd name="connsiteX3" fmla="*/ 1409700 w 2552700"/>
              <a:gd name="connsiteY3" fmla="*/ 742575 h 1190476"/>
              <a:gd name="connsiteX4" fmla="*/ 1536700 w 2552700"/>
              <a:gd name="connsiteY4" fmla="*/ 996575 h 1190476"/>
              <a:gd name="connsiteX5" fmla="*/ 1828800 w 2552700"/>
              <a:gd name="connsiteY5" fmla="*/ 1174375 h 1190476"/>
              <a:gd name="connsiteX6" fmla="*/ 2133600 w 2552700"/>
              <a:gd name="connsiteY6" fmla="*/ 577475 h 1190476"/>
              <a:gd name="connsiteX7" fmla="*/ 2552700 w 2552700"/>
              <a:gd name="connsiteY7" fmla="*/ 983875 h 1190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2700" h="1190476">
                <a:moveTo>
                  <a:pt x="0" y="31375"/>
                </a:moveTo>
                <a:cubicBezTo>
                  <a:pt x="275166" y="683"/>
                  <a:pt x="550333" y="-30008"/>
                  <a:pt x="711200" y="56775"/>
                </a:cubicBezTo>
                <a:cubicBezTo>
                  <a:pt x="872067" y="143558"/>
                  <a:pt x="848783" y="437775"/>
                  <a:pt x="965200" y="552075"/>
                </a:cubicBezTo>
                <a:cubicBezTo>
                  <a:pt x="1081617" y="666375"/>
                  <a:pt x="1314450" y="668492"/>
                  <a:pt x="1409700" y="742575"/>
                </a:cubicBezTo>
                <a:cubicBezTo>
                  <a:pt x="1504950" y="816658"/>
                  <a:pt x="1466850" y="924608"/>
                  <a:pt x="1536700" y="996575"/>
                </a:cubicBezTo>
                <a:cubicBezTo>
                  <a:pt x="1606550" y="1068542"/>
                  <a:pt x="1729317" y="1244225"/>
                  <a:pt x="1828800" y="1174375"/>
                </a:cubicBezTo>
                <a:cubicBezTo>
                  <a:pt x="1928283" y="1104525"/>
                  <a:pt x="2012950" y="609225"/>
                  <a:pt x="2133600" y="577475"/>
                </a:cubicBezTo>
                <a:cubicBezTo>
                  <a:pt x="2254250" y="545725"/>
                  <a:pt x="2552700" y="983875"/>
                  <a:pt x="2552700" y="983875"/>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10" name="TextBox 9"/>
          <p:cNvSpPr txBox="1"/>
          <p:nvPr/>
        </p:nvSpPr>
        <p:spPr>
          <a:xfrm>
            <a:off x="6451601" y="4017665"/>
            <a:ext cx="2451099" cy="1754326"/>
          </a:xfrm>
          <a:prstGeom prst="rect">
            <a:avLst/>
          </a:prstGeom>
          <a:noFill/>
        </p:spPr>
        <p:txBody>
          <a:bodyPr wrap="square" rtlCol="0">
            <a:spAutoFit/>
          </a:bodyPr>
          <a:lstStyle/>
          <a:p>
            <a:r>
              <a:rPr lang="en-US" dirty="0"/>
              <a:t>This is pretty weird, but it you can get this if people are doing something sensible that is only loosely related to similarity</a:t>
            </a:r>
          </a:p>
        </p:txBody>
      </p:sp>
      <p:sp>
        <p:nvSpPr>
          <p:cNvPr id="11" name="Rectangle 10"/>
          <p:cNvSpPr/>
          <p:nvPr/>
        </p:nvSpPr>
        <p:spPr>
          <a:xfrm>
            <a:off x="719137" y="1473200"/>
            <a:ext cx="2328863" cy="2087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586163" y="1460599"/>
            <a:ext cx="2328863" cy="2087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417468" y="1454442"/>
            <a:ext cx="2328863" cy="2087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48624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Why similarity matters</a:t>
            </a:r>
            <a:endParaRPr lang="en-US" dirty="0"/>
          </a:p>
        </p:txBody>
      </p:sp>
      <p:sp>
        <p:nvSpPr>
          <p:cNvPr id="3" name="Content Placeholder 2"/>
          <p:cNvSpPr txBox="1">
            <a:spLocks/>
          </p:cNvSpPr>
          <p:nvPr/>
        </p:nvSpPr>
        <p:spPr>
          <a:xfrm>
            <a:off x="517456" y="1759480"/>
            <a:ext cx="4824536" cy="431213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i="1" dirty="0"/>
              <a:t>“Similarity, is fundamental for learning, knowledge and thought, for only our sense of similarity allows us to order things into kinds so that these can function as stimulus meanings. Reasonable expectation depends on the similarity of circumstances and on our tendency to expect that similar causes will have similar effects” </a:t>
            </a:r>
            <a:endParaRPr lang="en-AU" sz="2400" i="1" dirty="0"/>
          </a:p>
          <a:p>
            <a:pPr marL="0" indent="0">
              <a:buFont typeface="Arial" panose="020B0604020202020204" pitchFamily="34" charset="0"/>
              <a:buNone/>
            </a:pPr>
            <a:endParaRPr lang="en-AU" sz="2400" dirty="0"/>
          </a:p>
          <a:p>
            <a:pPr marL="0" indent="0">
              <a:buNone/>
            </a:pPr>
            <a:r>
              <a:rPr lang="en-AU" sz="2400" dirty="0"/>
              <a:t>- Willard Van </a:t>
            </a:r>
            <a:r>
              <a:rPr lang="en-AU" sz="2400" dirty="0" err="1"/>
              <a:t>Orman</a:t>
            </a:r>
            <a:r>
              <a:rPr lang="en-AU" sz="2400" dirty="0"/>
              <a:t> Quine,1969</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4600" y="1645920"/>
            <a:ext cx="3209850" cy="3265192"/>
          </a:xfrm>
          <a:prstGeom prst="rect">
            <a:avLst/>
          </a:prstGeom>
        </p:spPr>
      </p:pic>
    </p:spTree>
    <p:extLst>
      <p:ext uri="{BB962C8B-B14F-4D97-AF65-F5344CB8AC3E}">
        <p14:creationId xmlns:p14="http://schemas.microsoft.com/office/powerpoint/2010/main" val="7167990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Why similarity matters</a:t>
            </a:r>
            <a:endParaRPr lang="en-US" dirty="0"/>
          </a:p>
        </p:txBody>
      </p:sp>
      <p:pic>
        <p:nvPicPr>
          <p:cNvPr id="3" name="Picture 2"/>
          <p:cNvPicPr>
            <a:picLocks noChangeAspect="1"/>
          </p:cNvPicPr>
          <p:nvPr/>
        </p:nvPicPr>
        <p:blipFill>
          <a:blip r:embed="rId2"/>
          <a:stretch>
            <a:fillRect/>
          </a:stretch>
        </p:blipFill>
        <p:spPr>
          <a:xfrm>
            <a:off x="5609016" y="1590040"/>
            <a:ext cx="2708975" cy="4262120"/>
          </a:xfrm>
          <a:prstGeom prst="rect">
            <a:avLst/>
          </a:prstGeom>
        </p:spPr>
      </p:pic>
      <p:sp>
        <p:nvSpPr>
          <p:cNvPr id="4" name="TextBox 3"/>
          <p:cNvSpPr txBox="1"/>
          <p:nvPr/>
        </p:nvSpPr>
        <p:spPr>
          <a:xfrm>
            <a:off x="628650" y="1914995"/>
            <a:ext cx="4974336" cy="3046988"/>
          </a:xfrm>
          <a:prstGeom prst="rect">
            <a:avLst/>
          </a:prstGeom>
          <a:noFill/>
        </p:spPr>
        <p:txBody>
          <a:bodyPr wrap="square" rtlCol="0">
            <a:spAutoFit/>
          </a:bodyPr>
          <a:lstStyle/>
          <a:p>
            <a:r>
              <a:rPr lang="en-US" sz="2400" i="1" dirty="0"/>
              <a:t>“We generalize from one situation to another not because we cannot tell the difference between the two situations but because we judge that they are likely to belong to a set of situations having the same consequence”</a:t>
            </a:r>
          </a:p>
          <a:p>
            <a:endParaRPr lang="en-US" sz="2400" dirty="0"/>
          </a:p>
          <a:p>
            <a:r>
              <a:rPr lang="en-US" sz="2400" dirty="0"/>
              <a:t>- Roger Shepard, 1987</a:t>
            </a:r>
          </a:p>
        </p:txBody>
      </p:sp>
    </p:spTree>
    <p:extLst>
      <p:ext uri="{BB962C8B-B14F-4D97-AF65-F5344CB8AC3E}">
        <p14:creationId xmlns:p14="http://schemas.microsoft.com/office/powerpoint/2010/main" val="372703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609016" y="1590040"/>
            <a:ext cx="2708975" cy="4262120"/>
          </a:xfrm>
          <a:prstGeom prst="rect">
            <a:avLst/>
          </a:prstGeom>
        </p:spPr>
      </p:pic>
      <p:sp>
        <p:nvSpPr>
          <p:cNvPr id="4" name="TextBox 3"/>
          <p:cNvSpPr txBox="1"/>
          <p:nvPr/>
        </p:nvSpPr>
        <p:spPr>
          <a:xfrm>
            <a:off x="387350" y="1590040"/>
            <a:ext cx="4974336" cy="4524315"/>
          </a:xfrm>
          <a:prstGeom prst="rect">
            <a:avLst/>
          </a:prstGeom>
          <a:noFill/>
        </p:spPr>
        <p:txBody>
          <a:bodyPr wrap="square" rtlCol="0">
            <a:spAutoFit/>
          </a:bodyPr>
          <a:lstStyle/>
          <a:p>
            <a:r>
              <a:rPr lang="en-US" sz="2400" i="1" dirty="0"/>
              <a:t>“An object that is significant for an individual </a:t>
            </a:r>
            <a:r>
              <a:rPr lang="is-IS" sz="2400" i="1" dirty="0"/>
              <a:t>… is always a member of a particular class ... Such a class corresponds to some region in the individual’s psychological space, which I call a consequential region. I suggest that the psychophysical function that maps physical parameter space into a species psychological space has been shaped ... </a:t>
            </a:r>
            <a:r>
              <a:rPr lang="en-US" sz="2400" i="1" dirty="0"/>
              <a:t>s</a:t>
            </a:r>
            <a:r>
              <a:rPr lang="is-IS" sz="2400" i="1" dirty="0"/>
              <a:t>o that consequential regions are not consistently elongated or flattened in particular dimensions</a:t>
            </a:r>
            <a:r>
              <a:rPr lang="en-US" sz="2400" i="1" dirty="0"/>
              <a:t>”</a:t>
            </a:r>
          </a:p>
        </p:txBody>
      </p:sp>
      <p:sp>
        <p:nvSpPr>
          <p:cNvPr id="6" name="Title 1"/>
          <p:cNvSpPr>
            <a:spLocks noGrp="1"/>
          </p:cNvSpPr>
          <p:nvPr>
            <p:ph type="title"/>
          </p:nvPr>
        </p:nvSpPr>
        <p:spPr>
          <a:xfrm>
            <a:off x="628650" y="365127"/>
            <a:ext cx="7886700" cy="841882"/>
          </a:xfrm>
        </p:spPr>
        <p:txBody>
          <a:bodyPr/>
          <a:lstStyle/>
          <a:p>
            <a:r>
              <a:rPr lang="en-AU" dirty="0"/>
              <a:t>Why similarity matters</a:t>
            </a:r>
            <a:endParaRPr lang="en-US" dirty="0"/>
          </a:p>
        </p:txBody>
      </p:sp>
    </p:spTree>
    <p:extLst>
      <p:ext uri="{BB962C8B-B14F-4D97-AF65-F5344CB8AC3E}">
        <p14:creationId xmlns:p14="http://schemas.microsoft.com/office/powerpoint/2010/main" val="16785689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similarity matters</a:t>
            </a:r>
          </a:p>
        </p:txBody>
      </p:sp>
      <p:pic>
        <p:nvPicPr>
          <p:cNvPr id="3" name="Picture 2"/>
          <p:cNvPicPr>
            <a:picLocks noChangeAspect="1"/>
          </p:cNvPicPr>
          <p:nvPr/>
        </p:nvPicPr>
        <p:blipFill>
          <a:blip r:embed="rId2"/>
          <a:stretch>
            <a:fillRect/>
          </a:stretch>
        </p:blipFill>
        <p:spPr>
          <a:xfrm>
            <a:off x="5609016" y="1590040"/>
            <a:ext cx="2708975" cy="4262120"/>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400" y="1590040"/>
            <a:ext cx="5471317" cy="4262120"/>
          </a:xfrm>
          <a:prstGeom prst="rect">
            <a:avLst/>
          </a:prstGeom>
        </p:spPr>
      </p:pic>
    </p:spTree>
    <p:extLst>
      <p:ext uri="{BB962C8B-B14F-4D97-AF65-F5344CB8AC3E}">
        <p14:creationId xmlns:p14="http://schemas.microsoft.com/office/powerpoint/2010/main" val="1521213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temporary measure</a:t>
            </a:r>
            <a:endParaRPr lang="en-AU" dirty="0"/>
          </a:p>
        </p:txBody>
      </p:sp>
      <p:sp>
        <p:nvSpPr>
          <p:cNvPr id="3" name="Content Placeholder 2"/>
          <p:cNvSpPr>
            <a:spLocks noGrp="1"/>
          </p:cNvSpPr>
          <p:nvPr>
            <p:ph idx="1"/>
          </p:nvPr>
        </p:nvSpPr>
        <p:spPr/>
        <p:txBody>
          <a:bodyPr/>
          <a:lstStyle/>
          <a:p>
            <a:r>
              <a:rPr lang="en-US" dirty="0" smtClean="0"/>
              <a:t>This is for my other R class, and I’m currently putting together a clean one for this class but the other one will be sufficient for today</a:t>
            </a:r>
            <a:endParaRPr lang="en-US" dirty="0"/>
          </a:p>
          <a:p>
            <a:r>
              <a:rPr lang="en-US" dirty="0" smtClean="0"/>
              <a:t>Type this in </a:t>
            </a:r>
            <a:r>
              <a:rPr lang="en-US" dirty="0" err="1" smtClean="0"/>
              <a:t>RStudio</a:t>
            </a:r>
            <a:r>
              <a:rPr lang="en-US" dirty="0" smtClean="0"/>
              <a:t>:</a:t>
            </a:r>
            <a:endParaRPr lang="en-AU" dirty="0" smtClean="0"/>
          </a:p>
          <a:p>
            <a:endParaRPr lang="en-US" dirty="0"/>
          </a:p>
          <a:p>
            <a:pPr marL="0" indent="0">
              <a:buNone/>
            </a:pPr>
            <a:r>
              <a:rPr lang="en-US" dirty="0" err="1" smtClean="0"/>
              <a:t>install.packages</a:t>
            </a:r>
            <a:r>
              <a:rPr lang="en-US" dirty="0" smtClean="0"/>
              <a:t>("</a:t>
            </a:r>
            <a:r>
              <a:rPr lang="en-US" dirty="0" err="1" smtClean="0"/>
              <a:t>usethis</a:t>
            </a:r>
            <a:r>
              <a:rPr lang="en-US" dirty="0" smtClean="0"/>
              <a:t>")</a:t>
            </a:r>
          </a:p>
          <a:p>
            <a:pPr marL="0" indent="0">
              <a:buNone/>
            </a:pPr>
            <a:r>
              <a:rPr lang="en-US" dirty="0" err="1" smtClean="0"/>
              <a:t>usethis</a:t>
            </a:r>
            <a:r>
              <a:rPr lang="en-US" dirty="0" smtClean="0"/>
              <a:t>::</a:t>
            </a:r>
            <a:r>
              <a:rPr lang="en-US" dirty="0" err="1" smtClean="0"/>
              <a:t>use_course</a:t>
            </a:r>
            <a:r>
              <a:rPr lang="en-US" dirty="0" smtClean="0"/>
              <a:t>("psyr.org/part1_core.zip")</a:t>
            </a:r>
          </a:p>
        </p:txBody>
      </p:sp>
    </p:spTree>
    <p:extLst>
      <p:ext uri="{BB962C8B-B14F-4D97-AF65-F5344CB8AC3E}">
        <p14:creationId xmlns:p14="http://schemas.microsoft.com/office/powerpoint/2010/main" val="14275941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png"/>
          <p:cNvPicPr>
            <a:picLocks/>
          </p:cNvPicPr>
          <p:nvPr/>
        </p:nvPicPr>
        <p:blipFill>
          <a:blip r:embed="rId2">
            <a:extLst/>
          </a:blip>
          <a:stretch>
            <a:fillRect/>
          </a:stretch>
        </p:blipFill>
        <p:spPr>
          <a:xfrm>
            <a:off x="3260710" y="3380048"/>
            <a:ext cx="1312745" cy="1164699"/>
          </a:xfrm>
          <a:prstGeom prst="rect">
            <a:avLst/>
          </a:prstGeom>
          <a:ln w="12700">
            <a:miter lim="400000"/>
          </a:ln>
        </p:spPr>
      </p:pic>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74862" y="3281066"/>
            <a:ext cx="1744938" cy="1357879"/>
          </a:xfrm>
          <a:prstGeom prst="rect">
            <a:avLst/>
          </a:prstGeom>
        </p:spPr>
      </p:pic>
      <p:sp>
        <p:nvSpPr>
          <p:cNvPr id="19" name="Rectangle 18"/>
          <p:cNvSpPr/>
          <p:nvPr/>
        </p:nvSpPr>
        <p:spPr>
          <a:xfrm>
            <a:off x="3041804" y="3195613"/>
            <a:ext cx="3117696" cy="15287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939324" y="863600"/>
            <a:ext cx="5845575" cy="584775"/>
          </a:xfrm>
          <a:prstGeom prst="rect">
            <a:avLst/>
          </a:prstGeom>
          <a:noFill/>
        </p:spPr>
        <p:txBody>
          <a:bodyPr wrap="none" rtlCol="0">
            <a:spAutoFit/>
          </a:bodyPr>
          <a:lstStyle/>
          <a:p>
            <a:r>
              <a:rPr lang="en-US" sz="3200" dirty="0"/>
              <a:t>Let’s follow Shepard’s reasoning</a:t>
            </a:r>
            <a:r>
              <a:rPr lang="is-IS" sz="3200" dirty="0"/>
              <a:t>…</a:t>
            </a:r>
            <a:endParaRPr lang="en-US" sz="3200" dirty="0"/>
          </a:p>
        </p:txBody>
      </p:sp>
      <p:sp>
        <p:nvSpPr>
          <p:cNvPr id="16" name="TextBox 15"/>
          <p:cNvSpPr txBox="1"/>
          <p:nvPr/>
        </p:nvSpPr>
        <p:spPr>
          <a:xfrm>
            <a:off x="2874031" y="1503628"/>
            <a:ext cx="4546600" cy="646331"/>
          </a:xfrm>
          <a:prstGeom prst="rect">
            <a:avLst/>
          </a:prstGeom>
          <a:noFill/>
        </p:spPr>
        <p:txBody>
          <a:bodyPr wrap="square" rtlCol="0">
            <a:spAutoFit/>
          </a:bodyPr>
          <a:lstStyle/>
          <a:p>
            <a:r>
              <a:rPr lang="en-US" dirty="0"/>
              <a:t>(</a:t>
            </a:r>
            <a:r>
              <a:rPr lang="en-US" dirty="0" err="1"/>
              <a:t>Maths</a:t>
            </a:r>
            <a:r>
              <a:rPr lang="en-US" dirty="0"/>
              <a:t> warning – this part has equations. Ignore them and focus on the ideas)  </a:t>
            </a:r>
          </a:p>
        </p:txBody>
      </p:sp>
    </p:spTree>
    <p:extLst>
      <p:ext uri="{BB962C8B-B14F-4D97-AF65-F5344CB8AC3E}">
        <p14:creationId xmlns:p14="http://schemas.microsoft.com/office/powerpoint/2010/main" val="23041043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1803400" y="2331614"/>
            <a:ext cx="3254574" cy="3370686"/>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336"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2432646" y="4644403"/>
            <a:ext cx="598488" cy="544711"/>
          </a:xfrm>
          <a:prstGeom prst="rect">
            <a:avLst/>
          </a:prstGeom>
          <a:ln w="12700">
            <a:miter lim="400000"/>
          </a:ln>
        </p:spPr>
      </p:pic>
      <p:pic>
        <p:nvPicPr>
          <p:cNvPr id="337"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3209528" y="4367583"/>
            <a:ext cx="714376" cy="535781"/>
          </a:xfrm>
          <a:prstGeom prst="rect">
            <a:avLst/>
          </a:prstGeom>
          <a:ln w="12700">
            <a:miter lim="400000"/>
          </a:ln>
        </p:spPr>
      </p:pic>
      <p:pic>
        <p:nvPicPr>
          <p:cNvPr id="338"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4209653" y="2563786"/>
            <a:ext cx="508993" cy="482204"/>
          </a:xfrm>
          <a:prstGeom prst="rect">
            <a:avLst/>
          </a:prstGeom>
          <a:ln w="12700">
            <a:miter lim="400000"/>
          </a:ln>
        </p:spPr>
      </p:pic>
      <p:pic>
        <p:nvPicPr>
          <p:cNvPr id="339"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5924153" y="2912044"/>
            <a:ext cx="598289" cy="455414"/>
          </a:xfrm>
          <a:prstGeom prst="rect">
            <a:avLst/>
          </a:prstGeom>
          <a:ln w="12700">
            <a:miter lim="400000"/>
          </a:ln>
        </p:spPr>
      </p:pic>
      <p:pic>
        <p:nvPicPr>
          <p:cNvPr id="340"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3959622" y="3296021"/>
            <a:ext cx="571501" cy="580430"/>
          </a:xfrm>
          <a:prstGeom prst="rect">
            <a:avLst/>
          </a:prstGeom>
          <a:ln w="12700">
            <a:miter lim="400000"/>
          </a:ln>
        </p:spPr>
      </p:pic>
      <p:pic>
        <p:nvPicPr>
          <p:cNvPr id="341"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5468739" y="2161950"/>
            <a:ext cx="446484" cy="669727"/>
          </a:xfrm>
          <a:prstGeom prst="rect">
            <a:avLst/>
          </a:prstGeom>
          <a:ln w="12700">
            <a:miter lim="400000"/>
          </a:ln>
        </p:spPr>
      </p:pic>
      <p:sp>
        <p:nvSpPr>
          <p:cNvPr id="2" name="Title 1"/>
          <p:cNvSpPr>
            <a:spLocks noGrp="1"/>
          </p:cNvSpPr>
          <p:nvPr>
            <p:ph type="title"/>
          </p:nvPr>
        </p:nvSpPr>
        <p:spPr/>
        <p:txBody>
          <a:bodyPr>
            <a:normAutofit fontScale="90000"/>
          </a:bodyPr>
          <a:lstStyle/>
          <a:p>
            <a:pPr algn="ctr"/>
            <a:r>
              <a:rPr lang="en-US" dirty="0"/>
              <a:t>One possible consequential region consistent with the data</a:t>
            </a:r>
          </a:p>
        </p:txBody>
      </p:sp>
    </p:spTree>
    <p:extLst>
      <p:ext uri="{BB962C8B-B14F-4D97-AF65-F5344CB8AC3E}">
        <p14:creationId xmlns:p14="http://schemas.microsoft.com/office/powerpoint/2010/main" val="120189056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328"/>
          <p:cNvSpPr/>
          <p:nvPr/>
        </p:nvSpPr>
        <p:spPr>
          <a:xfrm>
            <a:off x="1453058" y="1917700"/>
            <a:ext cx="6141542" cy="4240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1" name="Shape 328"/>
          <p:cNvSpPr/>
          <p:nvPr/>
        </p:nvSpPr>
        <p:spPr>
          <a:xfrm>
            <a:off x="1955800" y="4126482"/>
            <a:ext cx="4566642" cy="1728218"/>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2" name="Shape 328"/>
          <p:cNvSpPr/>
          <p:nvPr/>
        </p:nvSpPr>
        <p:spPr>
          <a:xfrm>
            <a:off x="926207" y="4224112"/>
            <a:ext cx="3604916" cy="23896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4" name="Shape 328"/>
          <p:cNvSpPr/>
          <p:nvPr/>
        </p:nvSpPr>
        <p:spPr>
          <a:xfrm>
            <a:off x="2119064" y="4468389"/>
            <a:ext cx="1052364" cy="1005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328" name="Shape 328"/>
          <p:cNvSpPr/>
          <p:nvPr/>
        </p:nvSpPr>
        <p:spPr>
          <a:xfrm>
            <a:off x="1803400" y="2331614"/>
            <a:ext cx="3254574" cy="3370686"/>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336"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2432646" y="4644403"/>
            <a:ext cx="598488" cy="544711"/>
          </a:xfrm>
          <a:prstGeom prst="rect">
            <a:avLst/>
          </a:prstGeom>
          <a:ln w="12700">
            <a:miter lim="400000"/>
          </a:ln>
        </p:spPr>
      </p:pic>
      <p:pic>
        <p:nvPicPr>
          <p:cNvPr id="337"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3209528" y="4367583"/>
            <a:ext cx="714376" cy="535781"/>
          </a:xfrm>
          <a:prstGeom prst="rect">
            <a:avLst/>
          </a:prstGeom>
          <a:ln w="12700">
            <a:miter lim="400000"/>
          </a:ln>
        </p:spPr>
      </p:pic>
      <p:pic>
        <p:nvPicPr>
          <p:cNvPr id="338"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4209653" y="2563786"/>
            <a:ext cx="508993" cy="482204"/>
          </a:xfrm>
          <a:prstGeom prst="rect">
            <a:avLst/>
          </a:prstGeom>
          <a:ln w="12700">
            <a:miter lim="400000"/>
          </a:ln>
        </p:spPr>
      </p:pic>
      <p:pic>
        <p:nvPicPr>
          <p:cNvPr id="339"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5924153" y="2912044"/>
            <a:ext cx="598289" cy="455414"/>
          </a:xfrm>
          <a:prstGeom prst="rect">
            <a:avLst/>
          </a:prstGeom>
          <a:ln w="12700">
            <a:miter lim="400000"/>
          </a:ln>
        </p:spPr>
      </p:pic>
      <p:pic>
        <p:nvPicPr>
          <p:cNvPr id="340"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3959622" y="3296021"/>
            <a:ext cx="571501" cy="580430"/>
          </a:xfrm>
          <a:prstGeom prst="rect">
            <a:avLst/>
          </a:prstGeom>
          <a:ln w="12700">
            <a:miter lim="400000"/>
          </a:ln>
        </p:spPr>
      </p:pic>
      <p:pic>
        <p:nvPicPr>
          <p:cNvPr id="341"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5468739" y="2161950"/>
            <a:ext cx="446484" cy="669727"/>
          </a:xfrm>
          <a:prstGeom prst="rect">
            <a:avLst/>
          </a:prstGeom>
          <a:ln w="12700">
            <a:miter lim="400000"/>
          </a:ln>
        </p:spPr>
      </p:pic>
      <p:sp>
        <p:nvSpPr>
          <p:cNvPr id="2" name="Title 1"/>
          <p:cNvSpPr>
            <a:spLocks noGrp="1"/>
          </p:cNvSpPr>
          <p:nvPr>
            <p:ph type="title"/>
          </p:nvPr>
        </p:nvSpPr>
        <p:spPr>
          <a:xfrm>
            <a:off x="0" y="365127"/>
            <a:ext cx="9144000" cy="841882"/>
          </a:xfrm>
        </p:spPr>
        <p:txBody>
          <a:bodyPr/>
          <a:lstStyle/>
          <a:p>
            <a:pPr algn="ctr"/>
            <a:r>
              <a:rPr lang="en-US" dirty="0"/>
              <a:t>But there are many!</a:t>
            </a:r>
          </a:p>
        </p:txBody>
      </p:sp>
    </p:spTree>
    <p:extLst>
      <p:ext uri="{BB962C8B-B14F-4D97-AF65-F5344CB8AC3E}">
        <p14:creationId xmlns:p14="http://schemas.microsoft.com/office/powerpoint/2010/main" val="1478132120"/>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328"/>
          <p:cNvSpPr/>
          <p:nvPr/>
        </p:nvSpPr>
        <p:spPr>
          <a:xfrm>
            <a:off x="1955800" y="4126482"/>
            <a:ext cx="4566642" cy="1728218"/>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2" name="Shape 328"/>
          <p:cNvSpPr/>
          <p:nvPr/>
        </p:nvSpPr>
        <p:spPr>
          <a:xfrm>
            <a:off x="926207" y="4224112"/>
            <a:ext cx="3604916" cy="23896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4" name="Shape 328"/>
          <p:cNvSpPr/>
          <p:nvPr/>
        </p:nvSpPr>
        <p:spPr>
          <a:xfrm>
            <a:off x="2119064" y="4468389"/>
            <a:ext cx="1052364" cy="1005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328" name="Shape 328"/>
          <p:cNvSpPr/>
          <p:nvPr/>
        </p:nvSpPr>
        <p:spPr>
          <a:xfrm>
            <a:off x="1803400" y="2331614"/>
            <a:ext cx="3254574" cy="3370686"/>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3" name="Shape 328"/>
          <p:cNvSpPr/>
          <p:nvPr/>
        </p:nvSpPr>
        <p:spPr>
          <a:xfrm>
            <a:off x="1453058" y="1917700"/>
            <a:ext cx="6141542" cy="4240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336"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2432646" y="4644403"/>
            <a:ext cx="598488" cy="544711"/>
          </a:xfrm>
          <a:prstGeom prst="rect">
            <a:avLst/>
          </a:prstGeom>
          <a:ln w="12700">
            <a:miter lim="400000"/>
          </a:ln>
        </p:spPr>
      </p:pic>
      <p:pic>
        <p:nvPicPr>
          <p:cNvPr id="337"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3209528" y="4367583"/>
            <a:ext cx="714376" cy="535781"/>
          </a:xfrm>
          <a:prstGeom prst="rect">
            <a:avLst/>
          </a:prstGeom>
          <a:ln w="12700">
            <a:miter lim="400000"/>
          </a:ln>
        </p:spPr>
      </p:pic>
      <p:pic>
        <p:nvPicPr>
          <p:cNvPr id="338"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4209653" y="2563786"/>
            <a:ext cx="508993" cy="482204"/>
          </a:xfrm>
          <a:prstGeom prst="rect">
            <a:avLst/>
          </a:prstGeom>
          <a:ln w="12700">
            <a:miter lim="400000"/>
          </a:ln>
        </p:spPr>
      </p:pic>
      <p:pic>
        <p:nvPicPr>
          <p:cNvPr id="339"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5924153" y="2912044"/>
            <a:ext cx="598289" cy="455414"/>
          </a:xfrm>
          <a:prstGeom prst="rect">
            <a:avLst/>
          </a:prstGeom>
          <a:ln w="12700">
            <a:miter lim="400000"/>
          </a:ln>
        </p:spPr>
      </p:pic>
      <p:pic>
        <p:nvPicPr>
          <p:cNvPr id="340"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3959622" y="3296021"/>
            <a:ext cx="571501" cy="580430"/>
          </a:xfrm>
          <a:prstGeom prst="rect">
            <a:avLst/>
          </a:prstGeom>
          <a:ln w="12700">
            <a:miter lim="400000"/>
          </a:ln>
        </p:spPr>
      </p:pic>
      <p:pic>
        <p:nvPicPr>
          <p:cNvPr id="341"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5468739" y="2161950"/>
            <a:ext cx="446484" cy="669727"/>
          </a:xfrm>
          <a:prstGeom prst="rect">
            <a:avLst/>
          </a:prstGeom>
          <a:ln w="12700">
            <a:miter lim="400000"/>
          </a:ln>
        </p:spPr>
      </p:pic>
      <p:sp>
        <p:nvSpPr>
          <p:cNvPr id="15" name="Shape 372"/>
          <p:cNvSpPr/>
          <p:nvPr/>
        </p:nvSpPr>
        <p:spPr>
          <a:xfrm>
            <a:off x="2606889" y="2496813"/>
            <a:ext cx="587359" cy="764633"/>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b">
            <a:spAutoFit/>
          </a:bodyPr>
          <a:lstStyle>
            <a:lvl1pPr>
              <a:defRPr sz="6400" i="1">
                <a:solidFill>
                  <a:srgbClr val="B51A00"/>
                </a:solidFill>
                <a:latin typeface="Times New Roman"/>
                <a:ea typeface="Times New Roman"/>
                <a:cs typeface="Times New Roman"/>
                <a:sym typeface="Times New Roman"/>
              </a:defRPr>
            </a:lvl1pPr>
          </a:lstStyle>
          <a:p>
            <a:r>
              <a:rPr sz="4500" dirty="0"/>
              <a:t>x</a:t>
            </a:r>
          </a:p>
        </p:txBody>
      </p:sp>
      <p:sp>
        <p:nvSpPr>
          <p:cNvPr id="4" name="TextBox 3"/>
          <p:cNvSpPr txBox="1"/>
          <p:nvPr/>
        </p:nvSpPr>
        <p:spPr>
          <a:xfrm>
            <a:off x="1480146" y="200637"/>
            <a:ext cx="6477000" cy="1200329"/>
          </a:xfrm>
          <a:prstGeom prst="rect">
            <a:avLst/>
          </a:prstGeom>
          <a:noFill/>
        </p:spPr>
        <p:txBody>
          <a:bodyPr wrap="square" rtlCol="0">
            <a:spAutoFit/>
          </a:bodyPr>
          <a:lstStyle/>
          <a:p>
            <a:r>
              <a:rPr lang="en-US" sz="2400" dirty="0"/>
              <a:t>The probability that a new item </a:t>
            </a:r>
            <a:r>
              <a:rPr lang="en-US" sz="2400" b="1" i="1" dirty="0">
                <a:solidFill>
                  <a:srgbClr val="FF0000"/>
                </a:solidFill>
                <a:latin typeface="Palatino Linotype" charset="0"/>
                <a:ea typeface="Palatino Linotype" charset="0"/>
                <a:cs typeface="Palatino Linotype" charset="0"/>
              </a:rPr>
              <a:t>x</a:t>
            </a:r>
            <a:r>
              <a:rPr lang="en-US" sz="2400" dirty="0">
                <a:solidFill>
                  <a:srgbClr val="FF0000"/>
                </a:solidFill>
              </a:rPr>
              <a:t> </a:t>
            </a:r>
            <a:r>
              <a:rPr lang="en-US" sz="2400" dirty="0"/>
              <a:t>shares the property depends on the probability that a consequential region includes that point</a:t>
            </a:r>
          </a:p>
        </p:txBody>
      </p:sp>
      <p:cxnSp>
        <p:nvCxnSpPr>
          <p:cNvPr id="7" name="Straight Arrow Connector 6"/>
          <p:cNvCxnSpPr/>
          <p:nvPr/>
        </p:nvCxnSpPr>
        <p:spPr>
          <a:xfrm flipH="1">
            <a:off x="2781300" y="1400966"/>
            <a:ext cx="428228" cy="13168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289159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328"/>
          <p:cNvSpPr/>
          <p:nvPr/>
        </p:nvSpPr>
        <p:spPr>
          <a:xfrm>
            <a:off x="1955800" y="4126482"/>
            <a:ext cx="4566642" cy="1728218"/>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2" name="Shape 328"/>
          <p:cNvSpPr/>
          <p:nvPr/>
        </p:nvSpPr>
        <p:spPr>
          <a:xfrm>
            <a:off x="926207" y="4224112"/>
            <a:ext cx="3604916" cy="23896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4" name="Shape 328"/>
          <p:cNvSpPr/>
          <p:nvPr/>
        </p:nvSpPr>
        <p:spPr>
          <a:xfrm>
            <a:off x="2119064" y="4468389"/>
            <a:ext cx="1052364" cy="1005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328" name="Shape 328"/>
          <p:cNvSpPr/>
          <p:nvPr/>
        </p:nvSpPr>
        <p:spPr>
          <a:xfrm>
            <a:off x="1803400" y="2331614"/>
            <a:ext cx="3254574" cy="3370686"/>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sp>
        <p:nvSpPr>
          <p:cNvPr id="13" name="Shape 328"/>
          <p:cNvSpPr/>
          <p:nvPr/>
        </p:nvSpPr>
        <p:spPr>
          <a:xfrm>
            <a:off x="1453058" y="1917700"/>
            <a:ext cx="6141542" cy="4240311"/>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336"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2432646" y="4644403"/>
            <a:ext cx="598488" cy="544711"/>
          </a:xfrm>
          <a:prstGeom prst="rect">
            <a:avLst/>
          </a:prstGeom>
          <a:ln w="12700">
            <a:miter lim="400000"/>
          </a:ln>
        </p:spPr>
      </p:pic>
      <p:pic>
        <p:nvPicPr>
          <p:cNvPr id="337" name="imag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3209528" y="4367583"/>
            <a:ext cx="714376" cy="535781"/>
          </a:xfrm>
          <a:prstGeom prst="rect">
            <a:avLst/>
          </a:prstGeom>
          <a:ln w="12700">
            <a:miter lim="400000"/>
          </a:ln>
        </p:spPr>
      </p:pic>
      <p:pic>
        <p:nvPicPr>
          <p:cNvPr id="338" name="image.png"/>
          <p:cNvPicPr>
            <a:picLocks/>
          </p:cNvPicPr>
          <p:nvPr/>
        </p:nvPicPr>
        <p:blipFill>
          <a:blip r:embed="rId4" cstate="screen">
            <a:extLst>
              <a:ext uri="{28A0092B-C50C-407E-A947-70E740481C1C}">
                <a14:useLocalDpi xmlns:a14="http://schemas.microsoft.com/office/drawing/2010/main"/>
              </a:ext>
            </a:extLst>
          </a:blip>
          <a:stretch>
            <a:fillRect/>
          </a:stretch>
        </p:blipFill>
        <p:spPr>
          <a:xfrm>
            <a:off x="4209653" y="2563786"/>
            <a:ext cx="508993" cy="482204"/>
          </a:xfrm>
          <a:prstGeom prst="rect">
            <a:avLst/>
          </a:prstGeom>
          <a:ln w="12700">
            <a:miter lim="400000"/>
          </a:ln>
        </p:spPr>
      </p:pic>
      <p:pic>
        <p:nvPicPr>
          <p:cNvPr id="339" name="image.png"/>
          <p:cNvPicPr>
            <a:picLocks/>
          </p:cNvPicPr>
          <p:nvPr/>
        </p:nvPicPr>
        <p:blipFill>
          <a:blip r:embed="rId5" cstate="screen">
            <a:extLst>
              <a:ext uri="{28A0092B-C50C-407E-A947-70E740481C1C}">
                <a14:useLocalDpi xmlns:a14="http://schemas.microsoft.com/office/drawing/2010/main"/>
              </a:ext>
            </a:extLst>
          </a:blip>
          <a:stretch>
            <a:fillRect/>
          </a:stretch>
        </p:blipFill>
        <p:spPr>
          <a:xfrm>
            <a:off x="5924153" y="2912044"/>
            <a:ext cx="598289" cy="455414"/>
          </a:xfrm>
          <a:prstGeom prst="rect">
            <a:avLst/>
          </a:prstGeom>
          <a:ln w="12700">
            <a:miter lim="400000"/>
          </a:ln>
        </p:spPr>
      </p:pic>
      <p:pic>
        <p:nvPicPr>
          <p:cNvPr id="340" name="image.png"/>
          <p:cNvPicPr>
            <a:picLocks/>
          </p:cNvPicPr>
          <p:nvPr/>
        </p:nvPicPr>
        <p:blipFill>
          <a:blip r:embed="rId6" cstate="screen">
            <a:extLst>
              <a:ext uri="{28A0092B-C50C-407E-A947-70E740481C1C}">
                <a14:useLocalDpi xmlns:a14="http://schemas.microsoft.com/office/drawing/2010/main"/>
              </a:ext>
            </a:extLst>
          </a:blip>
          <a:stretch>
            <a:fillRect/>
          </a:stretch>
        </p:blipFill>
        <p:spPr>
          <a:xfrm>
            <a:off x="3959622" y="3296021"/>
            <a:ext cx="571501" cy="580430"/>
          </a:xfrm>
          <a:prstGeom prst="rect">
            <a:avLst/>
          </a:prstGeom>
          <a:ln w="12700">
            <a:miter lim="400000"/>
          </a:ln>
        </p:spPr>
      </p:pic>
      <p:pic>
        <p:nvPicPr>
          <p:cNvPr id="341" name="image.png"/>
          <p:cNvPicPr>
            <a:picLocks/>
          </p:cNvPicPr>
          <p:nvPr/>
        </p:nvPicPr>
        <p:blipFill>
          <a:blip r:embed="rId7" cstate="screen">
            <a:extLst>
              <a:ext uri="{28A0092B-C50C-407E-A947-70E740481C1C}">
                <a14:useLocalDpi xmlns:a14="http://schemas.microsoft.com/office/drawing/2010/main"/>
              </a:ext>
            </a:extLst>
          </a:blip>
          <a:stretch>
            <a:fillRect/>
          </a:stretch>
        </p:blipFill>
        <p:spPr>
          <a:xfrm>
            <a:off x="5468739" y="2161950"/>
            <a:ext cx="446484" cy="669727"/>
          </a:xfrm>
          <a:prstGeom prst="rect">
            <a:avLst/>
          </a:prstGeom>
          <a:ln w="12700">
            <a:miter lim="400000"/>
          </a:ln>
        </p:spPr>
      </p:pic>
      <p:sp>
        <p:nvSpPr>
          <p:cNvPr id="4" name="TextBox 3"/>
          <p:cNvSpPr txBox="1"/>
          <p:nvPr/>
        </p:nvSpPr>
        <p:spPr>
          <a:xfrm>
            <a:off x="1505719" y="786901"/>
            <a:ext cx="2279054" cy="461665"/>
          </a:xfrm>
          <a:prstGeom prst="rect">
            <a:avLst/>
          </a:prstGeom>
          <a:noFill/>
        </p:spPr>
        <p:txBody>
          <a:bodyPr wrap="square" rtlCol="0">
            <a:spAutoFit/>
          </a:bodyPr>
          <a:lstStyle/>
          <a:p>
            <a:r>
              <a:rPr lang="en-US" sz="2400"/>
              <a:t>Lots of overlap</a:t>
            </a:r>
            <a:endParaRPr lang="en-US" sz="2400" dirty="0"/>
          </a:p>
        </p:txBody>
      </p:sp>
      <p:cxnSp>
        <p:nvCxnSpPr>
          <p:cNvPr id="7" name="Straight Arrow Connector 6"/>
          <p:cNvCxnSpPr>
            <a:endCxn id="337" idx="0"/>
          </p:cNvCxnSpPr>
          <p:nvPr/>
        </p:nvCxnSpPr>
        <p:spPr>
          <a:xfrm>
            <a:off x="3209528" y="1400966"/>
            <a:ext cx="357188" cy="2966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468739" y="802851"/>
            <a:ext cx="2279054" cy="461665"/>
          </a:xfrm>
          <a:prstGeom prst="rect">
            <a:avLst/>
          </a:prstGeom>
          <a:noFill/>
        </p:spPr>
        <p:txBody>
          <a:bodyPr wrap="square" rtlCol="0">
            <a:spAutoFit/>
          </a:bodyPr>
          <a:lstStyle/>
          <a:p>
            <a:r>
              <a:rPr lang="en-US" sz="2400" dirty="0"/>
              <a:t>Not so much</a:t>
            </a:r>
          </a:p>
        </p:txBody>
      </p:sp>
      <p:cxnSp>
        <p:nvCxnSpPr>
          <p:cNvPr id="18" name="Straight Arrow Connector 17"/>
          <p:cNvCxnSpPr/>
          <p:nvPr/>
        </p:nvCxnSpPr>
        <p:spPr>
          <a:xfrm flipH="1">
            <a:off x="6215089" y="1264516"/>
            <a:ext cx="281159" cy="15403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78926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5" name="Table 485"/>
          <p:cNvGraphicFramePr/>
          <p:nvPr>
            <p:extLst>
              <p:ext uri="{D42A27DB-BD31-4B8C-83A1-F6EECF244321}">
                <p14:modId xmlns:p14="http://schemas.microsoft.com/office/powerpoint/2010/main" val="1182982135"/>
              </p:ext>
            </p:extLst>
          </p:nvPr>
        </p:nvGraphicFramePr>
        <p:xfrm>
          <a:off x="2125266" y="2284214"/>
          <a:ext cx="4161230" cy="4219580"/>
        </p:xfrm>
        <a:graphic>
          <a:graphicData uri="http://schemas.openxmlformats.org/drawingml/2006/table">
            <a:tbl>
              <a:tblPr/>
              <a:tblGrid>
                <a:gridCol w="416123">
                  <a:extLst>
                    <a:ext uri="{9D8B030D-6E8A-4147-A177-3AD203B41FA5}">
                      <a16:colId xmlns:a16="http://schemas.microsoft.com/office/drawing/2014/main" val="20000"/>
                    </a:ext>
                  </a:extLst>
                </a:gridCol>
                <a:gridCol w="416123">
                  <a:extLst>
                    <a:ext uri="{9D8B030D-6E8A-4147-A177-3AD203B41FA5}">
                      <a16:colId xmlns:a16="http://schemas.microsoft.com/office/drawing/2014/main" val="20001"/>
                    </a:ext>
                  </a:extLst>
                </a:gridCol>
                <a:gridCol w="416123">
                  <a:extLst>
                    <a:ext uri="{9D8B030D-6E8A-4147-A177-3AD203B41FA5}">
                      <a16:colId xmlns:a16="http://schemas.microsoft.com/office/drawing/2014/main" val="20002"/>
                    </a:ext>
                  </a:extLst>
                </a:gridCol>
                <a:gridCol w="416123">
                  <a:extLst>
                    <a:ext uri="{9D8B030D-6E8A-4147-A177-3AD203B41FA5}">
                      <a16:colId xmlns:a16="http://schemas.microsoft.com/office/drawing/2014/main" val="20003"/>
                    </a:ext>
                  </a:extLst>
                </a:gridCol>
                <a:gridCol w="416123">
                  <a:extLst>
                    <a:ext uri="{9D8B030D-6E8A-4147-A177-3AD203B41FA5}">
                      <a16:colId xmlns:a16="http://schemas.microsoft.com/office/drawing/2014/main" val="20004"/>
                    </a:ext>
                  </a:extLst>
                </a:gridCol>
                <a:gridCol w="416123">
                  <a:extLst>
                    <a:ext uri="{9D8B030D-6E8A-4147-A177-3AD203B41FA5}">
                      <a16:colId xmlns:a16="http://schemas.microsoft.com/office/drawing/2014/main" val="20005"/>
                    </a:ext>
                  </a:extLst>
                </a:gridCol>
                <a:gridCol w="416123">
                  <a:extLst>
                    <a:ext uri="{9D8B030D-6E8A-4147-A177-3AD203B41FA5}">
                      <a16:colId xmlns:a16="http://schemas.microsoft.com/office/drawing/2014/main" val="20006"/>
                    </a:ext>
                  </a:extLst>
                </a:gridCol>
                <a:gridCol w="416123">
                  <a:extLst>
                    <a:ext uri="{9D8B030D-6E8A-4147-A177-3AD203B41FA5}">
                      <a16:colId xmlns:a16="http://schemas.microsoft.com/office/drawing/2014/main" val="20007"/>
                    </a:ext>
                  </a:extLst>
                </a:gridCol>
                <a:gridCol w="416123">
                  <a:extLst>
                    <a:ext uri="{9D8B030D-6E8A-4147-A177-3AD203B41FA5}">
                      <a16:colId xmlns:a16="http://schemas.microsoft.com/office/drawing/2014/main" val="20008"/>
                    </a:ext>
                  </a:extLst>
                </a:gridCol>
                <a:gridCol w="416123">
                  <a:extLst>
                    <a:ext uri="{9D8B030D-6E8A-4147-A177-3AD203B41FA5}">
                      <a16:colId xmlns:a16="http://schemas.microsoft.com/office/drawing/2014/main" val="20009"/>
                    </a:ext>
                  </a:extLst>
                </a:gridCol>
              </a:tblGrid>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0"/>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1"/>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2"/>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3"/>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4"/>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5"/>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6"/>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7"/>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8"/>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9"/>
                  </a:ext>
                </a:extLst>
              </a:tr>
            </a:tbl>
          </a:graphicData>
        </a:graphic>
      </p:graphicFrame>
      <p:sp>
        <p:nvSpPr>
          <p:cNvPr id="487" name="Shape 487"/>
          <p:cNvSpPr/>
          <p:nvPr/>
        </p:nvSpPr>
        <p:spPr>
          <a:xfrm>
            <a:off x="508992" y="123230"/>
            <a:ext cx="8635008" cy="1884164"/>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p>
            <a:pPr>
              <a:spcBef>
                <a:spcPts val="1055"/>
              </a:spcBef>
              <a:buSzPct val="100000"/>
              <a:defRPr sz="3600">
                <a:solidFill>
                  <a:srgbClr val="444444"/>
                </a:solidFill>
              </a:defRPr>
            </a:pPr>
            <a:r>
              <a:rPr sz="2531" dirty="0"/>
              <a:t>For some </a:t>
            </a:r>
            <a:r>
              <a:rPr sz="2531" i="1" dirty="0"/>
              <a:t>single </a:t>
            </a:r>
            <a:r>
              <a:rPr sz="2531" dirty="0"/>
              <a:t>consequential region of size </a:t>
            </a:r>
            <a:r>
              <a:rPr sz="2812" i="1" dirty="0">
                <a:latin typeface="Times New Roman"/>
                <a:ea typeface="Times New Roman"/>
                <a:cs typeface="Times New Roman"/>
                <a:sym typeface="Times New Roman"/>
              </a:rPr>
              <a:t>s</a:t>
            </a:r>
            <a:r>
              <a:rPr sz="2531" dirty="0"/>
              <a:t>, the conditional probability that </a:t>
            </a:r>
            <a:r>
              <a:rPr sz="2812" i="1" dirty="0">
                <a:latin typeface="Times New Roman"/>
                <a:ea typeface="Times New Roman"/>
                <a:cs typeface="Times New Roman"/>
                <a:sym typeface="Times New Roman"/>
              </a:rPr>
              <a:t>x</a:t>
            </a:r>
            <a:r>
              <a:rPr sz="2531" dirty="0"/>
              <a:t> is contained in the region is just the ratio </a:t>
            </a:r>
            <a:r>
              <a:rPr sz="2812" i="1" dirty="0">
                <a:latin typeface="Times New Roman"/>
                <a:ea typeface="Times New Roman"/>
                <a:cs typeface="Times New Roman"/>
                <a:sym typeface="Times New Roman"/>
              </a:rPr>
              <a:t>m(s,x)/m(s)</a:t>
            </a:r>
            <a:r>
              <a:rPr sz="2531" dirty="0"/>
              <a:t> of the measure of the overlap to the measure of the whole such region</a:t>
            </a:r>
          </a:p>
        </p:txBody>
      </p:sp>
      <p:sp>
        <p:nvSpPr>
          <p:cNvPr id="488" name="Shape 488"/>
          <p:cNvSpPr/>
          <p:nvPr/>
        </p:nvSpPr>
        <p:spPr>
          <a:xfrm>
            <a:off x="2134195" y="2945011"/>
            <a:ext cx="2455664" cy="2661047"/>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489"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1955602" y="5195292"/>
            <a:ext cx="598488" cy="544711"/>
          </a:xfrm>
          <a:prstGeom prst="rect">
            <a:avLst/>
          </a:prstGeom>
          <a:ln w="12700">
            <a:miter lim="400000"/>
          </a:ln>
        </p:spPr>
      </p:pic>
      <p:sp>
        <p:nvSpPr>
          <p:cNvPr id="490" name="Shape 490"/>
          <p:cNvSpPr/>
          <p:nvPr/>
        </p:nvSpPr>
        <p:spPr>
          <a:xfrm>
            <a:off x="7281593" y="2949774"/>
            <a:ext cx="947055" cy="44005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spAutoFit/>
          </a:bodyPr>
          <a:lstStyle>
            <a:lvl1pPr marL="57799" marR="57799" defTabSz="1295400">
              <a:buClr>
                <a:srgbClr val="000000"/>
              </a:buClr>
              <a:buFont typeface="Times New Roman"/>
              <a:defRPr sz="3400" i="1">
                <a:uFill>
                  <a:solidFill>
                    <a:srgbClr val="000000"/>
                  </a:solidFill>
                </a:uFill>
                <a:latin typeface="Times New Roman"/>
                <a:ea typeface="Times New Roman"/>
                <a:cs typeface="Times New Roman"/>
                <a:sym typeface="Times New Roman"/>
              </a:defRPr>
            </a:lvl1pPr>
          </a:lstStyle>
          <a:p>
            <a:r>
              <a:rPr sz="2391"/>
              <a:t>m(s,x)</a:t>
            </a:r>
          </a:p>
        </p:txBody>
      </p:sp>
      <p:sp>
        <p:nvSpPr>
          <p:cNvPr id="491" name="Shape 491"/>
          <p:cNvSpPr/>
          <p:nvPr/>
        </p:nvSpPr>
        <p:spPr>
          <a:xfrm>
            <a:off x="7388707" y="4302324"/>
            <a:ext cx="733855" cy="44005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spAutoFit/>
          </a:bodyPr>
          <a:lstStyle>
            <a:lvl1pPr marL="57799" marR="57799" defTabSz="1295400">
              <a:buClr>
                <a:srgbClr val="000000"/>
              </a:buClr>
              <a:buFont typeface="Times New Roman"/>
              <a:defRPr sz="3400" i="1">
                <a:uFill>
                  <a:solidFill>
                    <a:srgbClr val="000000"/>
                  </a:solidFill>
                </a:uFill>
                <a:latin typeface="Times New Roman"/>
                <a:ea typeface="Times New Roman"/>
                <a:cs typeface="Times New Roman"/>
                <a:sym typeface="Times New Roman"/>
              </a:defRPr>
            </a:lvl1pPr>
          </a:lstStyle>
          <a:p>
            <a:r>
              <a:rPr sz="2391"/>
              <a:t>m(s)</a:t>
            </a:r>
          </a:p>
        </p:txBody>
      </p:sp>
      <p:sp>
        <p:nvSpPr>
          <p:cNvPr id="492" name="Shape 492"/>
          <p:cNvSpPr/>
          <p:nvPr/>
        </p:nvSpPr>
        <p:spPr>
          <a:xfrm flipH="1">
            <a:off x="4607719" y="3179035"/>
            <a:ext cx="2579247" cy="362478"/>
          </a:xfrm>
          <a:prstGeom prst="line">
            <a:avLst/>
          </a:prstGeom>
          <a:ln w="25400">
            <a:solidFill>
              <a:srgbClr val="000000"/>
            </a:solidFill>
            <a:tailEnd type="triangle"/>
          </a:ln>
        </p:spPr>
        <p:txBody>
          <a:bodyPr lIns="35719" tIns="35719" rIns="35719" bIns="35719" anchor="ctr"/>
          <a:lstStyle/>
          <a:p>
            <a:pPr marL="40638" marR="40638" defTabSz="910796">
              <a:defRPr sz="5800">
                <a:uFill>
                  <a:solidFill>
                    <a:srgbClr val="000000"/>
                  </a:solidFill>
                </a:uFill>
                <a:latin typeface="Gill Sans"/>
                <a:ea typeface="Gill Sans"/>
                <a:cs typeface="Gill Sans"/>
                <a:sym typeface="Gill Sans"/>
              </a:defRPr>
            </a:pPr>
            <a:endParaRPr sz="4078"/>
          </a:p>
        </p:txBody>
      </p:sp>
      <p:sp>
        <p:nvSpPr>
          <p:cNvPr id="493" name="Shape 493"/>
          <p:cNvSpPr/>
          <p:nvPr/>
        </p:nvSpPr>
        <p:spPr>
          <a:xfrm flipH="1" flipV="1">
            <a:off x="6308724" y="4293394"/>
            <a:ext cx="1009281" cy="179479"/>
          </a:xfrm>
          <a:prstGeom prst="line">
            <a:avLst/>
          </a:prstGeom>
          <a:ln w="25400">
            <a:solidFill>
              <a:srgbClr val="000000"/>
            </a:solidFill>
            <a:tailEnd type="triangle"/>
          </a:ln>
        </p:spPr>
        <p:txBody>
          <a:bodyPr lIns="35719" tIns="35719" rIns="35719" bIns="35719" anchor="ctr"/>
          <a:lstStyle/>
          <a:p>
            <a:pPr marL="40638" marR="40638" defTabSz="910796">
              <a:defRPr sz="5800">
                <a:uFill>
                  <a:solidFill>
                    <a:srgbClr val="000000"/>
                  </a:solidFill>
                </a:uFill>
                <a:latin typeface="Gill Sans"/>
                <a:ea typeface="Gill Sans"/>
                <a:cs typeface="Gill Sans"/>
                <a:sym typeface="Gill Sans"/>
              </a:defRPr>
            </a:pPr>
            <a:endParaRPr sz="4078"/>
          </a:p>
        </p:txBody>
      </p:sp>
    </p:spTree>
    <p:extLst>
      <p:ext uri="{BB962C8B-B14F-4D97-AF65-F5344CB8AC3E}">
        <p14:creationId xmlns:p14="http://schemas.microsoft.com/office/powerpoint/2010/main" val="171878566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5" name="Table 485"/>
          <p:cNvGraphicFramePr/>
          <p:nvPr/>
        </p:nvGraphicFramePr>
        <p:xfrm>
          <a:off x="2125266" y="2284214"/>
          <a:ext cx="4161230" cy="4219580"/>
        </p:xfrm>
        <a:graphic>
          <a:graphicData uri="http://schemas.openxmlformats.org/drawingml/2006/table">
            <a:tbl>
              <a:tblPr/>
              <a:tblGrid>
                <a:gridCol w="416123">
                  <a:extLst>
                    <a:ext uri="{9D8B030D-6E8A-4147-A177-3AD203B41FA5}">
                      <a16:colId xmlns:a16="http://schemas.microsoft.com/office/drawing/2014/main" val="20000"/>
                    </a:ext>
                  </a:extLst>
                </a:gridCol>
                <a:gridCol w="416123">
                  <a:extLst>
                    <a:ext uri="{9D8B030D-6E8A-4147-A177-3AD203B41FA5}">
                      <a16:colId xmlns:a16="http://schemas.microsoft.com/office/drawing/2014/main" val="20001"/>
                    </a:ext>
                  </a:extLst>
                </a:gridCol>
                <a:gridCol w="416123">
                  <a:extLst>
                    <a:ext uri="{9D8B030D-6E8A-4147-A177-3AD203B41FA5}">
                      <a16:colId xmlns:a16="http://schemas.microsoft.com/office/drawing/2014/main" val="20002"/>
                    </a:ext>
                  </a:extLst>
                </a:gridCol>
                <a:gridCol w="416123">
                  <a:extLst>
                    <a:ext uri="{9D8B030D-6E8A-4147-A177-3AD203B41FA5}">
                      <a16:colId xmlns:a16="http://schemas.microsoft.com/office/drawing/2014/main" val="20003"/>
                    </a:ext>
                  </a:extLst>
                </a:gridCol>
                <a:gridCol w="416123">
                  <a:extLst>
                    <a:ext uri="{9D8B030D-6E8A-4147-A177-3AD203B41FA5}">
                      <a16:colId xmlns:a16="http://schemas.microsoft.com/office/drawing/2014/main" val="20004"/>
                    </a:ext>
                  </a:extLst>
                </a:gridCol>
                <a:gridCol w="416123">
                  <a:extLst>
                    <a:ext uri="{9D8B030D-6E8A-4147-A177-3AD203B41FA5}">
                      <a16:colId xmlns:a16="http://schemas.microsoft.com/office/drawing/2014/main" val="20005"/>
                    </a:ext>
                  </a:extLst>
                </a:gridCol>
                <a:gridCol w="416123">
                  <a:extLst>
                    <a:ext uri="{9D8B030D-6E8A-4147-A177-3AD203B41FA5}">
                      <a16:colId xmlns:a16="http://schemas.microsoft.com/office/drawing/2014/main" val="20006"/>
                    </a:ext>
                  </a:extLst>
                </a:gridCol>
                <a:gridCol w="416123">
                  <a:extLst>
                    <a:ext uri="{9D8B030D-6E8A-4147-A177-3AD203B41FA5}">
                      <a16:colId xmlns:a16="http://schemas.microsoft.com/office/drawing/2014/main" val="20007"/>
                    </a:ext>
                  </a:extLst>
                </a:gridCol>
                <a:gridCol w="416123">
                  <a:extLst>
                    <a:ext uri="{9D8B030D-6E8A-4147-A177-3AD203B41FA5}">
                      <a16:colId xmlns:a16="http://schemas.microsoft.com/office/drawing/2014/main" val="20008"/>
                    </a:ext>
                  </a:extLst>
                </a:gridCol>
                <a:gridCol w="416123">
                  <a:extLst>
                    <a:ext uri="{9D8B030D-6E8A-4147-A177-3AD203B41FA5}">
                      <a16:colId xmlns:a16="http://schemas.microsoft.com/office/drawing/2014/main" val="20009"/>
                    </a:ext>
                  </a:extLst>
                </a:gridCol>
              </a:tblGrid>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0"/>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1"/>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2"/>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3"/>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4"/>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5"/>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6"/>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7"/>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8"/>
                  </a:ext>
                </a:extLst>
              </a:tr>
              <a:tr h="414338">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tc>
                  <a:txBody>
                    <a:bodyPr/>
                    <a:lstStyle/>
                    <a:p>
                      <a:pPr algn="ctr" defTabSz="457200">
                        <a:defRPr sz="3200">
                          <a:latin typeface="+mn-lt"/>
                          <a:ea typeface="+mn-ea"/>
                          <a:cs typeface="+mn-cs"/>
                          <a:sym typeface="Helvetica Neue Light"/>
                        </a:defRPr>
                      </a:pPr>
                      <a:endParaRPr sz="2300"/>
                    </a:p>
                  </a:txBody>
                  <a:tcPr marL="35719" marR="35719" marT="35719" marB="35719" anchor="ctr" horzOverflow="overflow">
                    <a:lnL w="25400">
                      <a:solidFill>
                        <a:srgbClr val="000000"/>
                      </a:solidFill>
                      <a:miter lim="400000"/>
                    </a:lnL>
                    <a:lnR w="25400">
                      <a:solidFill>
                        <a:srgbClr val="000000"/>
                      </a:solidFill>
                      <a:miter lim="400000"/>
                    </a:lnR>
                    <a:lnT w="25400">
                      <a:solidFill>
                        <a:srgbClr val="000000"/>
                      </a:solidFill>
                      <a:miter lim="400000"/>
                    </a:lnT>
                    <a:lnB w="25400">
                      <a:solidFill>
                        <a:srgbClr val="000000"/>
                      </a:solidFill>
                      <a:miter lim="400000"/>
                    </a:lnB>
                  </a:tcPr>
                </a:tc>
                <a:extLst>
                  <a:ext uri="{0D108BD9-81ED-4DB2-BD59-A6C34878D82A}">
                    <a16:rowId xmlns:a16="http://schemas.microsoft.com/office/drawing/2014/main" val="10009"/>
                  </a:ext>
                </a:extLst>
              </a:tr>
            </a:tbl>
          </a:graphicData>
        </a:graphic>
      </p:graphicFrame>
      <p:sp>
        <p:nvSpPr>
          <p:cNvPr id="488" name="Shape 488"/>
          <p:cNvSpPr/>
          <p:nvPr/>
        </p:nvSpPr>
        <p:spPr>
          <a:xfrm>
            <a:off x="2134195" y="2945011"/>
            <a:ext cx="2455664" cy="2661047"/>
          </a:xfrm>
          <a:prstGeom prst="rect">
            <a:avLst/>
          </a:prstGeom>
          <a:solidFill>
            <a:srgbClr val="AAAAAA">
              <a:alpha val="30000"/>
            </a:srgbClr>
          </a:solidFill>
          <a:ln w="25400">
            <a:solidFill>
              <a:srgbClr val="000000">
                <a:alpha val="30000"/>
              </a:srgbClr>
            </a:solidFill>
            <a:custDash>
              <a:ds d="200000" sp="200000"/>
            </a:custDash>
            <a:miter lim="400000"/>
          </a:ln>
        </p:spPr>
        <p:txBody>
          <a:bodyPr lIns="35719" tIns="35719" rIns="35719" bIns="35719" anchor="ctr"/>
          <a:lstStyle/>
          <a:p>
            <a:pPr>
              <a:defRPr sz="3600">
                <a:solidFill>
                  <a:srgbClr val="006D8F"/>
                </a:solidFill>
              </a:defRPr>
            </a:pPr>
            <a:endParaRPr sz="2531"/>
          </a:p>
        </p:txBody>
      </p:sp>
      <p:pic>
        <p:nvPicPr>
          <p:cNvPr id="489" name="image.png"/>
          <p:cNvPicPr>
            <a:picLocks/>
          </p:cNvPicPr>
          <p:nvPr/>
        </p:nvPicPr>
        <p:blipFill>
          <a:blip r:embed="rId2" cstate="screen">
            <a:extLst>
              <a:ext uri="{28A0092B-C50C-407E-A947-70E740481C1C}">
                <a14:useLocalDpi xmlns:a14="http://schemas.microsoft.com/office/drawing/2010/main"/>
              </a:ext>
            </a:extLst>
          </a:blip>
          <a:stretch>
            <a:fillRect/>
          </a:stretch>
        </p:blipFill>
        <p:spPr>
          <a:xfrm>
            <a:off x="1955602" y="5195292"/>
            <a:ext cx="598488" cy="544711"/>
          </a:xfrm>
          <a:prstGeom prst="rect">
            <a:avLst/>
          </a:prstGeom>
          <a:ln w="12700">
            <a:miter lim="400000"/>
          </a:ln>
        </p:spPr>
      </p:pic>
      <p:sp>
        <p:nvSpPr>
          <p:cNvPr id="490" name="Shape 490"/>
          <p:cNvSpPr/>
          <p:nvPr/>
        </p:nvSpPr>
        <p:spPr>
          <a:xfrm>
            <a:off x="7281593" y="2949774"/>
            <a:ext cx="947055" cy="44005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spAutoFit/>
          </a:bodyPr>
          <a:lstStyle>
            <a:lvl1pPr marL="57799" marR="57799" defTabSz="1295400">
              <a:buClr>
                <a:srgbClr val="000000"/>
              </a:buClr>
              <a:buFont typeface="Times New Roman"/>
              <a:defRPr sz="3400" i="1">
                <a:uFill>
                  <a:solidFill>
                    <a:srgbClr val="000000"/>
                  </a:solidFill>
                </a:uFill>
                <a:latin typeface="Times New Roman"/>
                <a:ea typeface="Times New Roman"/>
                <a:cs typeface="Times New Roman"/>
                <a:sym typeface="Times New Roman"/>
              </a:defRPr>
            </a:lvl1pPr>
          </a:lstStyle>
          <a:p>
            <a:r>
              <a:rPr sz="2391"/>
              <a:t>m(s,x)</a:t>
            </a:r>
          </a:p>
        </p:txBody>
      </p:sp>
      <p:sp>
        <p:nvSpPr>
          <p:cNvPr id="491" name="Shape 491"/>
          <p:cNvSpPr/>
          <p:nvPr/>
        </p:nvSpPr>
        <p:spPr>
          <a:xfrm>
            <a:off x="7388707" y="4302324"/>
            <a:ext cx="733855" cy="44005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spAutoFit/>
          </a:bodyPr>
          <a:lstStyle>
            <a:lvl1pPr marL="57799" marR="57799" defTabSz="1295400">
              <a:buClr>
                <a:srgbClr val="000000"/>
              </a:buClr>
              <a:buFont typeface="Times New Roman"/>
              <a:defRPr sz="3400" i="1">
                <a:uFill>
                  <a:solidFill>
                    <a:srgbClr val="000000"/>
                  </a:solidFill>
                </a:uFill>
                <a:latin typeface="Times New Roman"/>
                <a:ea typeface="Times New Roman"/>
                <a:cs typeface="Times New Roman"/>
                <a:sym typeface="Times New Roman"/>
              </a:defRPr>
            </a:lvl1pPr>
          </a:lstStyle>
          <a:p>
            <a:r>
              <a:rPr sz="2391"/>
              <a:t>m(s)</a:t>
            </a:r>
          </a:p>
        </p:txBody>
      </p:sp>
      <p:sp>
        <p:nvSpPr>
          <p:cNvPr id="492" name="Shape 492"/>
          <p:cNvSpPr/>
          <p:nvPr/>
        </p:nvSpPr>
        <p:spPr>
          <a:xfrm flipH="1">
            <a:off x="4607719" y="3179035"/>
            <a:ext cx="2579247" cy="362478"/>
          </a:xfrm>
          <a:prstGeom prst="line">
            <a:avLst/>
          </a:prstGeom>
          <a:ln w="25400">
            <a:solidFill>
              <a:srgbClr val="000000"/>
            </a:solidFill>
            <a:tailEnd type="triangle"/>
          </a:ln>
        </p:spPr>
        <p:txBody>
          <a:bodyPr lIns="35719" tIns="35719" rIns="35719" bIns="35719" anchor="ctr"/>
          <a:lstStyle/>
          <a:p>
            <a:pPr marL="40638" marR="40638" defTabSz="910796">
              <a:defRPr sz="5800">
                <a:uFill>
                  <a:solidFill>
                    <a:srgbClr val="000000"/>
                  </a:solidFill>
                </a:uFill>
                <a:latin typeface="Gill Sans"/>
                <a:ea typeface="Gill Sans"/>
                <a:cs typeface="Gill Sans"/>
                <a:sym typeface="Gill Sans"/>
              </a:defRPr>
            </a:pPr>
            <a:endParaRPr sz="4078"/>
          </a:p>
        </p:txBody>
      </p:sp>
      <p:sp>
        <p:nvSpPr>
          <p:cNvPr id="493" name="Shape 493"/>
          <p:cNvSpPr/>
          <p:nvPr/>
        </p:nvSpPr>
        <p:spPr>
          <a:xfrm flipH="1" flipV="1">
            <a:off x="6308724" y="4293394"/>
            <a:ext cx="1009281" cy="179479"/>
          </a:xfrm>
          <a:prstGeom prst="line">
            <a:avLst/>
          </a:prstGeom>
          <a:ln w="25400">
            <a:solidFill>
              <a:srgbClr val="000000"/>
            </a:solidFill>
            <a:tailEnd type="triangle"/>
          </a:ln>
        </p:spPr>
        <p:txBody>
          <a:bodyPr lIns="35719" tIns="35719" rIns="35719" bIns="35719" anchor="ctr"/>
          <a:lstStyle/>
          <a:p>
            <a:pPr marL="40638" marR="40638" defTabSz="910796">
              <a:defRPr sz="5800">
                <a:uFill>
                  <a:solidFill>
                    <a:srgbClr val="000000"/>
                  </a:solidFill>
                </a:uFill>
                <a:latin typeface="Gill Sans"/>
                <a:ea typeface="Gill Sans"/>
                <a:cs typeface="Gill Sans"/>
                <a:sym typeface="Gill Sans"/>
              </a:defRPr>
            </a:pPr>
            <a:endParaRPr sz="4078"/>
          </a:p>
        </p:txBody>
      </p:sp>
      <p:sp>
        <p:nvSpPr>
          <p:cNvPr id="10" name="Shape 518"/>
          <p:cNvSpPr/>
          <p:nvPr/>
        </p:nvSpPr>
        <p:spPr>
          <a:xfrm>
            <a:off x="389136" y="141090"/>
            <a:ext cx="8635008" cy="1053703"/>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lvl1pPr marL="266700" indent="-266700" algn="l">
              <a:spcBef>
                <a:spcPts val="1500"/>
              </a:spcBef>
              <a:buSzPct val="100000"/>
              <a:buFont typeface="Lucida Grande"/>
              <a:buChar char="‣"/>
              <a:defRPr sz="3600">
                <a:solidFill>
                  <a:srgbClr val="444444"/>
                </a:solidFill>
              </a:defRPr>
            </a:lvl1pPr>
          </a:lstStyle>
          <a:p>
            <a:pPr marL="0" indent="0">
              <a:buNone/>
            </a:pPr>
            <a:r>
              <a:rPr sz="2531" dirty="0"/>
              <a:t>We calculate the probability that x is contained in any arbitrary region by integrating over all possible regions</a:t>
            </a:r>
          </a:p>
        </p:txBody>
      </p:sp>
      <p:pic>
        <p:nvPicPr>
          <p:cNvPr id="11" name="image.png"/>
          <p:cNvPicPr>
            <a:picLocks/>
          </p:cNvPicPr>
          <p:nvPr/>
        </p:nvPicPr>
        <p:blipFill>
          <a:blip r:embed="rId3">
            <a:extLst/>
          </a:blip>
          <a:stretch>
            <a:fillRect/>
          </a:stretch>
        </p:blipFill>
        <p:spPr>
          <a:xfrm>
            <a:off x="362347" y="1132285"/>
            <a:ext cx="3696891" cy="1017984"/>
          </a:xfrm>
          <a:prstGeom prst="rect">
            <a:avLst/>
          </a:prstGeom>
          <a:ln w="12700">
            <a:miter lim="400000"/>
          </a:ln>
        </p:spPr>
      </p:pic>
      <p:sp>
        <p:nvSpPr>
          <p:cNvPr id="12" name="Shape 526"/>
          <p:cNvSpPr/>
          <p:nvPr/>
        </p:nvSpPr>
        <p:spPr>
          <a:xfrm>
            <a:off x="4434284" y="1337668"/>
            <a:ext cx="4509492" cy="6060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Times New Roman"/>
              <a:defRPr sz="5800">
                <a:uFill>
                  <a:solidFill>
                    <a:srgbClr val="000000"/>
                  </a:solidFill>
                </a:uFill>
              </a:defRPr>
            </a:pPr>
            <a:r>
              <a:rPr sz="1969" i="1">
                <a:latin typeface="Times New Roman"/>
                <a:ea typeface="Times New Roman"/>
                <a:cs typeface="Times New Roman"/>
                <a:sym typeface="Times New Roman"/>
              </a:rPr>
              <a:t>g(x)</a:t>
            </a:r>
            <a:r>
              <a:rPr sz="1969"/>
              <a:t> = probability that a response learned to stimulus 0 will generalise to </a:t>
            </a:r>
            <a:r>
              <a:rPr sz="1969" i="1">
                <a:latin typeface="Times New Roman"/>
                <a:ea typeface="Times New Roman"/>
                <a:cs typeface="Times New Roman"/>
                <a:sym typeface="Times New Roman"/>
              </a:rPr>
              <a:t>x</a:t>
            </a:r>
          </a:p>
        </p:txBody>
      </p:sp>
    </p:spTree>
    <p:extLst>
      <p:ext uri="{BB962C8B-B14F-4D97-AF65-F5344CB8AC3E}">
        <p14:creationId xmlns:p14="http://schemas.microsoft.com/office/powerpoint/2010/main" val="437839431"/>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518"/>
          <p:cNvSpPr/>
          <p:nvPr/>
        </p:nvSpPr>
        <p:spPr>
          <a:xfrm>
            <a:off x="389136" y="141090"/>
            <a:ext cx="8635008" cy="1053703"/>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lvl1pPr marL="266700" indent="-266700" algn="l">
              <a:spcBef>
                <a:spcPts val="1500"/>
              </a:spcBef>
              <a:buSzPct val="100000"/>
              <a:buFont typeface="Lucida Grande"/>
              <a:buChar char="‣"/>
              <a:defRPr sz="3600">
                <a:solidFill>
                  <a:srgbClr val="444444"/>
                </a:solidFill>
              </a:defRPr>
            </a:lvl1pPr>
          </a:lstStyle>
          <a:p>
            <a:pPr marL="0" indent="0">
              <a:buNone/>
            </a:pPr>
            <a:r>
              <a:rPr sz="2531" dirty="0"/>
              <a:t>We calculate the probability that x is contained in any arbitrary region by integrating over all possible regions</a:t>
            </a:r>
          </a:p>
        </p:txBody>
      </p:sp>
      <p:pic>
        <p:nvPicPr>
          <p:cNvPr id="11" name="image.png"/>
          <p:cNvPicPr>
            <a:picLocks/>
          </p:cNvPicPr>
          <p:nvPr/>
        </p:nvPicPr>
        <p:blipFill>
          <a:blip r:embed="rId2">
            <a:extLst/>
          </a:blip>
          <a:stretch>
            <a:fillRect/>
          </a:stretch>
        </p:blipFill>
        <p:spPr>
          <a:xfrm>
            <a:off x="362347" y="1132285"/>
            <a:ext cx="3696891" cy="1017984"/>
          </a:xfrm>
          <a:prstGeom prst="rect">
            <a:avLst/>
          </a:prstGeom>
          <a:ln w="12700">
            <a:miter lim="400000"/>
          </a:ln>
        </p:spPr>
      </p:pic>
      <p:sp>
        <p:nvSpPr>
          <p:cNvPr id="12" name="Shape 526"/>
          <p:cNvSpPr/>
          <p:nvPr/>
        </p:nvSpPr>
        <p:spPr>
          <a:xfrm>
            <a:off x="4434284" y="1337668"/>
            <a:ext cx="4509492" cy="6060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Times New Roman"/>
              <a:defRPr sz="5800">
                <a:uFill>
                  <a:solidFill>
                    <a:srgbClr val="000000"/>
                  </a:solidFill>
                </a:uFill>
              </a:defRPr>
            </a:pPr>
            <a:r>
              <a:rPr sz="1969" i="1">
                <a:latin typeface="Times New Roman"/>
                <a:ea typeface="Times New Roman"/>
                <a:cs typeface="Times New Roman"/>
                <a:sym typeface="Times New Roman"/>
              </a:rPr>
              <a:t>g(x)</a:t>
            </a:r>
            <a:r>
              <a:rPr sz="1969"/>
              <a:t> = probability that a response learned to stimulus 0 will generalise to </a:t>
            </a:r>
            <a:r>
              <a:rPr sz="1969" i="1">
                <a:latin typeface="Times New Roman"/>
                <a:ea typeface="Times New Roman"/>
                <a:cs typeface="Times New Roman"/>
                <a:sym typeface="Times New Roman"/>
              </a:rPr>
              <a:t>x</a:t>
            </a:r>
          </a:p>
        </p:txBody>
      </p:sp>
      <p:sp>
        <p:nvSpPr>
          <p:cNvPr id="13" name="Shape 565"/>
          <p:cNvSpPr/>
          <p:nvPr/>
        </p:nvSpPr>
        <p:spPr>
          <a:xfrm>
            <a:off x="389136" y="2966396"/>
            <a:ext cx="8635008" cy="1053703"/>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p>
            <a:pPr>
              <a:spcBef>
                <a:spcPts val="1055"/>
              </a:spcBef>
              <a:buSzPct val="100000"/>
              <a:defRPr sz="3600">
                <a:solidFill>
                  <a:srgbClr val="444444"/>
                </a:solidFill>
              </a:defRPr>
            </a:pPr>
            <a:r>
              <a:rPr lang="en-AU" sz="2531" dirty="0"/>
              <a:t>Then </a:t>
            </a:r>
            <a:r>
              <a:rPr sz="2531" dirty="0"/>
              <a:t>we find that generalisation is a function of the distance </a:t>
            </a:r>
            <a:r>
              <a:rPr sz="2531" i="1" dirty="0">
                <a:latin typeface="Times New Roman"/>
                <a:ea typeface="Times New Roman"/>
                <a:cs typeface="Times New Roman"/>
                <a:sym typeface="Times New Roman"/>
              </a:rPr>
              <a:t>d</a:t>
            </a:r>
            <a:r>
              <a:rPr sz="2531" dirty="0"/>
              <a:t> in the psychological space </a:t>
            </a:r>
            <a:r>
              <a:rPr lang="en-AU" sz="2531" dirty="0"/>
              <a:t>that</a:t>
            </a:r>
            <a:r>
              <a:rPr lang="is-IS" sz="2531" dirty="0"/>
              <a:t>…</a:t>
            </a:r>
            <a:endParaRPr sz="2531" dirty="0"/>
          </a:p>
        </p:txBody>
      </p:sp>
      <p:sp>
        <p:nvSpPr>
          <p:cNvPr id="14" name="Shape 566"/>
          <p:cNvSpPr/>
          <p:nvPr/>
        </p:nvSpPr>
        <p:spPr>
          <a:xfrm>
            <a:off x="4246365" y="4963264"/>
            <a:ext cx="4330899" cy="28129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Helvetica"/>
              <a:defRPr sz="2600">
                <a:solidFill>
                  <a:srgbClr val="444444"/>
                </a:solidFill>
                <a:uFill>
                  <a:solidFill>
                    <a:srgbClr val="444444"/>
                  </a:solidFill>
                </a:uFill>
              </a:defRPr>
            </a:pPr>
            <a:r>
              <a:rPr sz="1828" dirty="0"/>
              <a:t>Monotonically decreases with increasing </a:t>
            </a:r>
            <a:r>
              <a:rPr sz="1828" i="1" dirty="0">
                <a:latin typeface="Times New Roman"/>
                <a:ea typeface="Times New Roman"/>
                <a:cs typeface="Times New Roman"/>
                <a:sym typeface="Times New Roman"/>
              </a:rPr>
              <a:t>d</a:t>
            </a:r>
          </a:p>
        </p:txBody>
      </p:sp>
      <p:pic>
        <p:nvPicPr>
          <p:cNvPr id="15" name="image.png"/>
          <p:cNvPicPr>
            <a:picLocks/>
          </p:cNvPicPr>
          <p:nvPr/>
        </p:nvPicPr>
        <p:blipFill>
          <a:blip r:embed="rId3">
            <a:extLst/>
          </a:blip>
          <a:stretch>
            <a:fillRect/>
          </a:stretch>
        </p:blipFill>
        <p:spPr>
          <a:xfrm>
            <a:off x="889000" y="4161830"/>
            <a:ext cx="3044430" cy="2327870"/>
          </a:xfrm>
          <a:prstGeom prst="rect">
            <a:avLst/>
          </a:prstGeom>
          <a:ln w="12700">
            <a:miter lim="400000"/>
          </a:ln>
        </p:spPr>
      </p:pic>
      <p:sp>
        <p:nvSpPr>
          <p:cNvPr id="16" name="Shape 568"/>
          <p:cNvSpPr/>
          <p:nvPr/>
        </p:nvSpPr>
        <p:spPr>
          <a:xfrm>
            <a:off x="4246365" y="4242186"/>
            <a:ext cx="2040623" cy="281295"/>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defTabSz="910796">
              <a:buClr>
                <a:srgbClr val="000000"/>
              </a:buClr>
              <a:buFont typeface="Helvetica"/>
              <a:defRPr sz="2600">
                <a:solidFill>
                  <a:srgbClr val="444444"/>
                </a:solidFill>
                <a:uFill>
                  <a:solidFill>
                    <a:srgbClr val="444444"/>
                  </a:solidFill>
                </a:uFill>
              </a:defRPr>
            </a:pPr>
            <a:r>
              <a:rPr sz="1828" dirty="0"/>
              <a:t>Has unit value at </a:t>
            </a:r>
            <a:r>
              <a:rPr sz="1828" i="1" dirty="0">
                <a:latin typeface="Times New Roman"/>
                <a:ea typeface="Times New Roman"/>
                <a:cs typeface="Times New Roman"/>
                <a:sym typeface="Times New Roman"/>
              </a:rPr>
              <a:t>d=0</a:t>
            </a:r>
          </a:p>
        </p:txBody>
      </p:sp>
      <p:sp>
        <p:nvSpPr>
          <p:cNvPr id="17" name="Shape 569"/>
          <p:cNvSpPr/>
          <p:nvPr/>
        </p:nvSpPr>
        <p:spPr>
          <a:xfrm>
            <a:off x="4246365" y="5633133"/>
            <a:ext cx="3982641" cy="28129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1295400">
              <a:buClr>
                <a:srgbClr val="000000"/>
              </a:buClr>
              <a:buFont typeface="Helvetica"/>
              <a:defRPr sz="2600">
                <a:solidFill>
                  <a:srgbClr val="444444"/>
                </a:solidFill>
                <a:uFill>
                  <a:solidFill>
                    <a:srgbClr val="444444"/>
                  </a:solidFill>
                </a:uFill>
              </a:defRPr>
            </a:lvl1pPr>
          </a:lstStyle>
          <a:p>
            <a:r>
              <a:rPr sz="1828" dirty="0"/>
              <a:t>Is concave upward (mostly) </a:t>
            </a:r>
          </a:p>
        </p:txBody>
      </p:sp>
    </p:spTree>
    <p:extLst>
      <p:ext uri="{BB962C8B-B14F-4D97-AF65-F5344CB8AC3E}">
        <p14:creationId xmlns:p14="http://schemas.microsoft.com/office/powerpoint/2010/main" val="26463938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p:nvPr/>
        </p:nvSpPr>
        <p:spPr>
          <a:xfrm>
            <a:off x="410765" y="151518"/>
            <a:ext cx="8635008" cy="497988"/>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p>
            <a:pPr>
              <a:spcBef>
                <a:spcPts val="1055"/>
              </a:spcBef>
              <a:buSzPct val="100000"/>
              <a:defRPr sz="3600">
                <a:solidFill>
                  <a:srgbClr val="444444"/>
                </a:solidFill>
              </a:defRPr>
            </a:pPr>
            <a:r>
              <a:rPr lang="en-AU" sz="2800" dirty="0"/>
              <a:t>Shape of</a:t>
            </a:r>
            <a:r>
              <a:rPr sz="2800" dirty="0"/>
              <a:t> the generalisation gradient?</a:t>
            </a:r>
          </a:p>
        </p:txBody>
      </p:sp>
      <p:sp>
        <p:nvSpPr>
          <p:cNvPr id="574" name="Shape 574"/>
          <p:cNvSpPr/>
          <p:nvPr/>
        </p:nvSpPr>
        <p:spPr>
          <a:xfrm>
            <a:off x="600868" y="2652090"/>
            <a:ext cx="3893344" cy="86177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Times New Roman"/>
              <a:defRPr sz="5800">
                <a:uFill>
                  <a:solidFill>
                    <a:srgbClr val="000000"/>
                  </a:solidFill>
                </a:uFill>
              </a:defRPr>
            </a:pPr>
            <a:r>
              <a:rPr sz="2800" dirty="0"/>
              <a:t>That depends on the nature of </a:t>
            </a:r>
            <a:r>
              <a:rPr sz="2800" i="1" dirty="0">
                <a:latin typeface="Times New Roman"/>
                <a:ea typeface="Times New Roman"/>
                <a:cs typeface="Times New Roman"/>
                <a:sym typeface="Times New Roman"/>
              </a:rPr>
              <a:t>p(s)</a:t>
            </a:r>
            <a:r>
              <a:rPr lang="en-AU" sz="2800" i="1" dirty="0">
                <a:latin typeface="Times New Roman"/>
                <a:ea typeface="Times New Roman"/>
                <a:cs typeface="Times New Roman"/>
                <a:sym typeface="Times New Roman"/>
              </a:rPr>
              <a:t> </a:t>
            </a:r>
            <a:r>
              <a:rPr lang="is-IS" sz="2800" i="1" dirty="0">
                <a:latin typeface="Times New Roman"/>
                <a:ea typeface="Times New Roman"/>
                <a:cs typeface="Times New Roman"/>
                <a:sym typeface="Times New Roman"/>
              </a:rPr>
              <a:t>…</a:t>
            </a:r>
            <a:endParaRPr sz="2800" i="1" dirty="0">
              <a:latin typeface="Times New Roman"/>
              <a:ea typeface="Times New Roman"/>
              <a:cs typeface="Times New Roman"/>
              <a:sym typeface="Times New Roman"/>
            </a:endParaRPr>
          </a:p>
        </p:txBody>
      </p:sp>
      <p:pic>
        <p:nvPicPr>
          <p:cNvPr id="576" name="image.png"/>
          <p:cNvPicPr>
            <a:picLocks/>
          </p:cNvPicPr>
          <p:nvPr/>
        </p:nvPicPr>
        <p:blipFill>
          <a:blip r:embed="rId2">
            <a:extLst/>
          </a:blip>
          <a:stretch>
            <a:fillRect/>
          </a:stretch>
        </p:blipFill>
        <p:spPr>
          <a:xfrm>
            <a:off x="4750594" y="1982391"/>
            <a:ext cx="3991570" cy="4750594"/>
          </a:xfrm>
          <a:prstGeom prst="rect">
            <a:avLst/>
          </a:prstGeom>
          <a:ln w="12700">
            <a:miter lim="400000"/>
          </a:ln>
        </p:spPr>
      </p:pic>
      <p:sp>
        <p:nvSpPr>
          <p:cNvPr id="578" name="Shape 578"/>
          <p:cNvSpPr/>
          <p:nvPr/>
        </p:nvSpPr>
        <p:spPr>
          <a:xfrm>
            <a:off x="4572000" y="1794867"/>
            <a:ext cx="4473773" cy="4920258"/>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pic>
        <p:nvPicPr>
          <p:cNvPr id="11" name="image.png"/>
          <p:cNvPicPr>
            <a:picLocks/>
          </p:cNvPicPr>
          <p:nvPr/>
        </p:nvPicPr>
        <p:blipFill>
          <a:blip r:embed="rId3">
            <a:extLst/>
          </a:blip>
          <a:stretch>
            <a:fillRect/>
          </a:stretch>
        </p:blipFill>
        <p:spPr>
          <a:xfrm>
            <a:off x="362347" y="1132285"/>
            <a:ext cx="3696891" cy="1017984"/>
          </a:xfrm>
          <a:prstGeom prst="rect">
            <a:avLst/>
          </a:prstGeom>
          <a:ln w="12700">
            <a:miter lim="400000"/>
          </a:ln>
        </p:spPr>
      </p:pic>
      <p:pic>
        <p:nvPicPr>
          <p:cNvPr id="12" name="image.png"/>
          <p:cNvPicPr>
            <a:picLocks/>
          </p:cNvPicPr>
          <p:nvPr/>
        </p:nvPicPr>
        <p:blipFill>
          <a:blip r:embed="rId2">
            <a:extLst/>
          </a:blip>
          <a:stretch>
            <a:fillRect/>
          </a:stretch>
        </p:blipFill>
        <p:spPr>
          <a:xfrm>
            <a:off x="4295179" y="1687711"/>
            <a:ext cx="3991570" cy="4750594"/>
          </a:xfrm>
          <a:prstGeom prst="rect">
            <a:avLst/>
          </a:prstGeom>
          <a:ln w="12700">
            <a:miter lim="400000"/>
          </a:ln>
        </p:spPr>
      </p:pic>
      <p:sp>
        <p:nvSpPr>
          <p:cNvPr id="13" name="Shape 587"/>
          <p:cNvSpPr/>
          <p:nvPr/>
        </p:nvSpPr>
        <p:spPr>
          <a:xfrm>
            <a:off x="4259461" y="3264496"/>
            <a:ext cx="4393406" cy="3161109"/>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sp>
        <p:nvSpPr>
          <p:cNvPr id="14" name="Shape 588"/>
          <p:cNvSpPr/>
          <p:nvPr/>
        </p:nvSpPr>
        <p:spPr>
          <a:xfrm>
            <a:off x="6401594" y="1607344"/>
            <a:ext cx="2277070" cy="4920258"/>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sp>
        <p:nvSpPr>
          <p:cNvPr id="15" name="Shape 587"/>
          <p:cNvSpPr/>
          <p:nvPr/>
        </p:nvSpPr>
        <p:spPr>
          <a:xfrm>
            <a:off x="4195465" y="1500188"/>
            <a:ext cx="426541" cy="3161109"/>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spTree>
    <p:extLst>
      <p:ext uri="{BB962C8B-B14F-4D97-AF65-F5344CB8AC3E}">
        <p14:creationId xmlns:p14="http://schemas.microsoft.com/office/powerpoint/2010/main" val="1698565409"/>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p:nvPr/>
        </p:nvSpPr>
        <p:spPr>
          <a:xfrm>
            <a:off x="410765" y="151518"/>
            <a:ext cx="8635008" cy="497988"/>
          </a:xfrm>
          <a:prstGeom prst="rect">
            <a:avLst/>
          </a:prstGeom>
          <a:ln w="12700">
            <a:miter lim="400000"/>
          </a:ln>
          <a:extLst>
            <a:ext uri="{C572A759-6A51-4108-AA02-DFA0A04FC94B}">
              <ma14:wrappingTextBoxFlag xmlns:ma14="http://schemas.microsoft.com/office/mac/drawingml/2011/main" xmlns="" val="1"/>
            </a:ext>
          </a:extLst>
        </p:spPr>
        <p:txBody>
          <a:bodyPr lIns="142875" tIns="142875" rIns="142875" bIns="142875"/>
          <a:lstStyle/>
          <a:p>
            <a:pPr>
              <a:spcBef>
                <a:spcPts val="1055"/>
              </a:spcBef>
              <a:buSzPct val="100000"/>
              <a:defRPr sz="3600">
                <a:solidFill>
                  <a:srgbClr val="444444"/>
                </a:solidFill>
              </a:defRPr>
            </a:pPr>
            <a:r>
              <a:rPr lang="en-AU" sz="2800" dirty="0"/>
              <a:t>Shape of</a:t>
            </a:r>
            <a:r>
              <a:rPr sz="2800" dirty="0"/>
              <a:t> the generalisation gradient?</a:t>
            </a:r>
          </a:p>
        </p:txBody>
      </p:sp>
      <p:sp>
        <p:nvSpPr>
          <p:cNvPr id="574" name="Shape 574"/>
          <p:cNvSpPr/>
          <p:nvPr/>
        </p:nvSpPr>
        <p:spPr>
          <a:xfrm>
            <a:off x="600868" y="2652090"/>
            <a:ext cx="3893344" cy="86177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Times New Roman"/>
              <a:defRPr sz="5800">
                <a:uFill>
                  <a:solidFill>
                    <a:srgbClr val="000000"/>
                  </a:solidFill>
                </a:uFill>
              </a:defRPr>
            </a:pPr>
            <a:r>
              <a:rPr sz="2800" dirty="0"/>
              <a:t>That depends on the nature of </a:t>
            </a:r>
            <a:r>
              <a:rPr sz="2800" i="1" dirty="0">
                <a:latin typeface="Times New Roman"/>
                <a:ea typeface="Times New Roman"/>
                <a:cs typeface="Times New Roman"/>
                <a:sym typeface="Times New Roman"/>
              </a:rPr>
              <a:t>p(s)</a:t>
            </a:r>
            <a:r>
              <a:rPr lang="en-AU" sz="2800" i="1" dirty="0">
                <a:latin typeface="Times New Roman"/>
                <a:ea typeface="Times New Roman"/>
                <a:cs typeface="Times New Roman"/>
                <a:sym typeface="Times New Roman"/>
              </a:rPr>
              <a:t> </a:t>
            </a:r>
            <a:r>
              <a:rPr lang="is-IS" sz="2800" i="1" dirty="0">
                <a:latin typeface="Times New Roman"/>
                <a:ea typeface="Times New Roman"/>
                <a:cs typeface="Times New Roman"/>
                <a:sym typeface="Times New Roman"/>
              </a:rPr>
              <a:t>…</a:t>
            </a:r>
            <a:endParaRPr sz="2800" i="1" dirty="0">
              <a:latin typeface="Times New Roman"/>
              <a:ea typeface="Times New Roman"/>
              <a:cs typeface="Times New Roman"/>
              <a:sym typeface="Times New Roman"/>
            </a:endParaRPr>
          </a:p>
        </p:txBody>
      </p:sp>
      <p:pic>
        <p:nvPicPr>
          <p:cNvPr id="576" name="image.png"/>
          <p:cNvPicPr>
            <a:picLocks/>
          </p:cNvPicPr>
          <p:nvPr/>
        </p:nvPicPr>
        <p:blipFill>
          <a:blip r:embed="rId2">
            <a:extLst/>
          </a:blip>
          <a:stretch>
            <a:fillRect/>
          </a:stretch>
        </p:blipFill>
        <p:spPr>
          <a:xfrm>
            <a:off x="4750594" y="1982391"/>
            <a:ext cx="3991570" cy="4750594"/>
          </a:xfrm>
          <a:prstGeom prst="rect">
            <a:avLst/>
          </a:prstGeom>
          <a:ln w="12700">
            <a:miter lim="400000"/>
          </a:ln>
        </p:spPr>
      </p:pic>
      <p:sp>
        <p:nvSpPr>
          <p:cNvPr id="578" name="Shape 578"/>
          <p:cNvSpPr/>
          <p:nvPr/>
        </p:nvSpPr>
        <p:spPr>
          <a:xfrm>
            <a:off x="4572000" y="1794867"/>
            <a:ext cx="4473773" cy="4920258"/>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pic>
        <p:nvPicPr>
          <p:cNvPr id="11" name="image.png"/>
          <p:cNvPicPr>
            <a:picLocks/>
          </p:cNvPicPr>
          <p:nvPr/>
        </p:nvPicPr>
        <p:blipFill>
          <a:blip r:embed="rId3">
            <a:extLst/>
          </a:blip>
          <a:stretch>
            <a:fillRect/>
          </a:stretch>
        </p:blipFill>
        <p:spPr>
          <a:xfrm>
            <a:off x="362347" y="1132285"/>
            <a:ext cx="3696891" cy="1017984"/>
          </a:xfrm>
          <a:prstGeom prst="rect">
            <a:avLst/>
          </a:prstGeom>
          <a:ln w="12700">
            <a:miter lim="400000"/>
          </a:ln>
        </p:spPr>
      </p:pic>
      <p:pic>
        <p:nvPicPr>
          <p:cNvPr id="12" name="image.png"/>
          <p:cNvPicPr>
            <a:picLocks/>
          </p:cNvPicPr>
          <p:nvPr/>
        </p:nvPicPr>
        <p:blipFill>
          <a:blip r:embed="rId2">
            <a:extLst/>
          </a:blip>
          <a:stretch>
            <a:fillRect/>
          </a:stretch>
        </p:blipFill>
        <p:spPr>
          <a:xfrm>
            <a:off x="4295179" y="1687711"/>
            <a:ext cx="3991570" cy="4750594"/>
          </a:xfrm>
          <a:prstGeom prst="rect">
            <a:avLst/>
          </a:prstGeom>
          <a:ln w="12700">
            <a:miter lim="400000"/>
          </a:ln>
        </p:spPr>
      </p:pic>
      <p:sp>
        <p:nvSpPr>
          <p:cNvPr id="16" name="Shape 574"/>
          <p:cNvSpPr/>
          <p:nvPr/>
        </p:nvSpPr>
        <p:spPr>
          <a:xfrm>
            <a:off x="600868" y="4015685"/>
            <a:ext cx="3893344" cy="43088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910796">
              <a:buClr>
                <a:srgbClr val="000000"/>
              </a:buClr>
              <a:buFont typeface="Times New Roman"/>
              <a:defRPr sz="5800">
                <a:uFill>
                  <a:solidFill>
                    <a:srgbClr val="000000"/>
                  </a:solidFill>
                </a:uFill>
              </a:defRPr>
            </a:pPr>
            <a:r>
              <a:rPr lang="is-IS" sz="2800" dirty="0"/>
              <a:t>… but not very much</a:t>
            </a:r>
            <a:endParaRPr sz="2800" i="1"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8337612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3F313E-499E-0440-97D1-8B0847BABD9F}"/>
              </a:ext>
            </a:extLst>
          </p:cNvPr>
          <p:cNvPicPr>
            <a:picLocks noChangeAspect="1"/>
          </p:cNvPicPr>
          <p:nvPr/>
        </p:nvPicPr>
        <p:blipFill>
          <a:blip r:embed="rId2"/>
          <a:stretch>
            <a:fillRect/>
          </a:stretch>
        </p:blipFill>
        <p:spPr>
          <a:xfrm>
            <a:off x="633896" y="1184989"/>
            <a:ext cx="8110054" cy="4244262"/>
          </a:xfrm>
          <a:prstGeom prst="rect">
            <a:avLst/>
          </a:prstGeom>
        </p:spPr>
      </p:pic>
    </p:spTree>
    <p:extLst>
      <p:ext uri="{BB962C8B-B14F-4D97-AF65-F5344CB8AC3E}">
        <p14:creationId xmlns:p14="http://schemas.microsoft.com/office/powerpoint/2010/main" val="30077645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4138" y="1460500"/>
            <a:ext cx="3755887" cy="4546600"/>
          </a:xfrm>
          <a:prstGeom prst="rect">
            <a:avLst/>
          </a:prstGeom>
        </p:spPr>
      </p:pic>
      <p:sp>
        <p:nvSpPr>
          <p:cNvPr id="4" name="TextBox 3"/>
          <p:cNvSpPr txBox="1"/>
          <p:nvPr/>
        </p:nvSpPr>
        <p:spPr>
          <a:xfrm>
            <a:off x="1148147" y="6075925"/>
            <a:ext cx="2832570" cy="369332"/>
          </a:xfrm>
          <a:prstGeom prst="rect">
            <a:avLst/>
          </a:prstGeom>
          <a:noFill/>
        </p:spPr>
        <p:txBody>
          <a:bodyPr wrap="none" rtlCol="0">
            <a:spAutoFit/>
          </a:bodyPr>
          <a:lstStyle/>
          <a:p>
            <a:r>
              <a:rPr lang="en-US" b="1" dirty="0">
                <a:solidFill>
                  <a:schemeClr val="accent5"/>
                </a:solidFill>
              </a:rPr>
              <a:t>“Psychological distance”</a:t>
            </a:r>
          </a:p>
        </p:txBody>
      </p:sp>
      <p:sp>
        <p:nvSpPr>
          <p:cNvPr id="7" name="TextBox 6"/>
          <p:cNvSpPr txBox="1"/>
          <p:nvPr/>
        </p:nvSpPr>
        <p:spPr>
          <a:xfrm rot="16200000">
            <a:off x="-669779" y="3448050"/>
            <a:ext cx="2018501" cy="369332"/>
          </a:xfrm>
          <a:prstGeom prst="rect">
            <a:avLst/>
          </a:prstGeom>
          <a:noFill/>
        </p:spPr>
        <p:txBody>
          <a:bodyPr wrap="none" rtlCol="0">
            <a:spAutoFit/>
          </a:bodyPr>
          <a:lstStyle/>
          <a:p>
            <a:r>
              <a:rPr lang="en-US" b="1" dirty="0">
                <a:solidFill>
                  <a:schemeClr val="accent6"/>
                </a:solidFill>
              </a:rPr>
              <a:t>“</a:t>
            </a:r>
            <a:r>
              <a:rPr lang="en-US" b="1" dirty="0" err="1">
                <a:solidFill>
                  <a:schemeClr val="accent6"/>
                </a:solidFill>
              </a:rPr>
              <a:t>Generalisation</a:t>
            </a:r>
            <a:r>
              <a:rPr lang="en-US" b="1" dirty="0">
                <a:solidFill>
                  <a:schemeClr val="accent6"/>
                </a:solidFill>
              </a:rPr>
              <a:t>”</a:t>
            </a:r>
          </a:p>
        </p:txBody>
      </p:sp>
      <p:sp>
        <p:nvSpPr>
          <p:cNvPr id="8" name="TextBox 7"/>
          <p:cNvSpPr txBox="1"/>
          <p:nvPr/>
        </p:nvSpPr>
        <p:spPr>
          <a:xfrm>
            <a:off x="5094772" y="1480343"/>
            <a:ext cx="3155223" cy="369332"/>
          </a:xfrm>
          <a:prstGeom prst="rect">
            <a:avLst/>
          </a:prstGeom>
          <a:noFill/>
        </p:spPr>
        <p:txBody>
          <a:bodyPr wrap="none" rtlCol="0">
            <a:spAutoFit/>
          </a:bodyPr>
          <a:lstStyle/>
          <a:p>
            <a:r>
              <a:rPr lang="en-US"/>
              <a:t>Invariance across stimulus </a:t>
            </a:r>
            <a:r>
              <a:rPr lang="en-US" dirty="0"/>
              <a:t>types</a:t>
            </a:r>
          </a:p>
        </p:txBody>
      </p:sp>
      <p:sp>
        <p:nvSpPr>
          <p:cNvPr id="9" name="TextBox 8"/>
          <p:cNvSpPr txBox="1"/>
          <p:nvPr/>
        </p:nvSpPr>
        <p:spPr>
          <a:xfrm>
            <a:off x="5094772" y="3329518"/>
            <a:ext cx="3577518" cy="369332"/>
          </a:xfrm>
          <a:prstGeom prst="rect">
            <a:avLst/>
          </a:prstGeom>
          <a:noFill/>
        </p:spPr>
        <p:txBody>
          <a:bodyPr wrap="none" rtlCol="0">
            <a:spAutoFit/>
          </a:bodyPr>
          <a:lstStyle/>
          <a:p>
            <a:r>
              <a:rPr lang="en-US" dirty="0"/>
              <a:t>Invariance across sensory modalities</a:t>
            </a:r>
          </a:p>
        </p:txBody>
      </p:sp>
      <p:sp>
        <p:nvSpPr>
          <p:cNvPr id="10" name="TextBox 9"/>
          <p:cNvSpPr txBox="1"/>
          <p:nvPr/>
        </p:nvSpPr>
        <p:spPr>
          <a:xfrm>
            <a:off x="5146404" y="4760642"/>
            <a:ext cx="2501647" cy="369332"/>
          </a:xfrm>
          <a:prstGeom prst="rect">
            <a:avLst/>
          </a:prstGeom>
          <a:noFill/>
        </p:spPr>
        <p:txBody>
          <a:bodyPr wrap="none" rtlCol="0">
            <a:spAutoFit/>
          </a:bodyPr>
          <a:lstStyle/>
          <a:p>
            <a:r>
              <a:rPr lang="en-US"/>
              <a:t>Invariance across species</a:t>
            </a:r>
            <a:endParaRPr lang="en-US" dirty="0"/>
          </a:p>
        </p:txBody>
      </p:sp>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6938" y="5201921"/>
            <a:ext cx="897571" cy="989845"/>
          </a:xfrm>
          <a:prstGeom prst="rect">
            <a:avLst/>
          </a:prstGeom>
        </p:spPr>
      </p:pic>
      <p:pic>
        <p:nvPicPr>
          <p:cNvPr id="13" name="Picture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4381" y="5157189"/>
            <a:ext cx="1297909" cy="989845"/>
          </a:xfrm>
          <a:prstGeom prst="rect">
            <a:avLst/>
          </a:prstGeom>
        </p:spPr>
      </p:pic>
      <p:sp>
        <p:nvSpPr>
          <p:cNvPr id="14" name="Title 1"/>
          <p:cNvSpPr>
            <a:spLocks noGrp="1"/>
          </p:cNvSpPr>
          <p:nvPr>
            <p:ph type="title"/>
          </p:nvPr>
        </p:nvSpPr>
        <p:spPr>
          <a:xfrm>
            <a:off x="628650" y="365127"/>
            <a:ext cx="7886700" cy="841882"/>
          </a:xfrm>
        </p:spPr>
        <p:txBody>
          <a:bodyPr/>
          <a:lstStyle/>
          <a:p>
            <a:r>
              <a:rPr lang="en-AU" dirty="0"/>
              <a:t>So why do we see this invariance?</a:t>
            </a:r>
            <a:endParaRPr lang="en-US" dirty="0"/>
          </a:p>
        </p:txBody>
      </p:sp>
      <p:sp>
        <p:nvSpPr>
          <p:cNvPr id="18" name="Shape 950"/>
          <p:cNvSpPr/>
          <p:nvPr/>
        </p:nvSpPr>
        <p:spPr>
          <a:xfrm>
            <a:off x="6004322" y="1974257"/>
            <a:ext cx="178594" cy="178594"/>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0" name="Shape 952"/>
          <p:cNvSpPr/>
          <p:nvPr/>
        </p:nvSpPr>
        <p:spPr>
          <a:xfrm>
            <a:off x="6236494" y="2170710"/>
            <a:ext cx="178594" cy="178594"/>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21" name="Shape 953"/>
          <p:cNvSpPr/>
          <p:nvPr/>
        </p:nvSpPr>
        <p:spPr>
          <a:xfrm>
            <a:off x="5673924" y="2170710"/>
            <a:ext cx="178594" cy="178594"/>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22" name="Shape 954"/>
          <p:cNvSpPr/>
          <p:nvPr/>
        </p:nvSpPr>
        <p:spPr>
          <a:xfrm>
            <a:off x="5772150" y="2393952"/>
            <a:ext cx="267891" cy="267891"/>
          </a:xfrm>
          <a:prstGeom prst="rect">
            <a:avLst/>
          </a:prstGeom>
          <a:solidFill>
            <a:srgbClr val="999999"/>
          </a:solidFill>
          <a:ln w="19050">
            <a:solidFill>
              <a:srgbClr val="0D0D0D"/>
            </a:solidFill>
            <a:miter lim="400000"/>
          </a:ln>
        </p:spPr>
        <p:txBody>
          <a:bodyPr lIns="35719" tIns="35719" rIns="35719" bIns="35719" anchor="ctr"/>
          <a:lstStyle/>
          <a:p>
            <a:pPr>
              <a:defRPr sz="3600"/>
            </a:pPr>
            <a:endParaRPr sz="2531"/>
          </a:p>
        </p:txBody>
      </p:sp>
      <p:sp>
        <p:nvSpPr>
          <p:cNvPr id="23" name="Shape 955"/>
          <p:cNvSpPr/>
          <p:nvPr/>
        </p:nvSpPr>
        <p:spPr>
          <a:xfrm>
            <a:off x="6102549" y="2501108"/>
            <a:ext cx="267891" cy="267891"/>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4" name="Shape 956"/>
          <p:cNvSpPr/>
          <p:nvPr/>
        </p:nvSpPr>
        <p:spPr>
          <a:xfrm>
            <a:off x="6522244" y="2420741"/>
            <a:ext cx="267891" cy="267891"/>
          </a:xfrm>
          <a:prstGeom prst="rect">
            <a:avLst/>
          </a:prstGeom>
          <a:solidFill>
            <a:srgbClr val="CCCCCC"/>
          </a:solidFill>
          <a:ln w="19050">
            <a:solidFill>
              <a:srgbClr val="0D0D0D"/>
            </a:solidFill>
            <a:miter lim="400000"/>
          </a:ln>
        </p:spPr>
        <p:txBody>
          <a:bodyPr lIns="35719" tIns="35719" rIns="35719" bIns="35719" anchor="ctr"/>
          <a:lstStyle/>
          <a:p>
            <a:pPr>
              <a:defRPr sz="3600"/>
            </a:pPr>
            <a:endParaRPr sz="2531"/>
          </a:p>
        </p:txBody>
      </p:sp>
      <p:sp>
        <p:nvSpPr>
          <p:cNvPr id="26" name="Shape 958"/>
          <p:cNvSpPr/>
          <p:nvPr/>
        </p:nvSpPr>
        <p:spPr>
          <a:xfrm>
            <a:off x="5772150" y="2697561"/>
            <a:ext cx="267891" cy="267891"/>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27" name="Shape 959"/>
          <p:cNvSpPr/>
          <p:nvPr/>
        </p:nvSpPr>
        <p:spPr>
          <a:xfrm>
            <a:off x="6566893" y="2224288"/>
            <a:ext cx="89297" cy="89297"/>
          </a:xfrm>
          <a:prstGeom prst="rect">
            <a:avLst/>
          </a:prstGeom>
          <a:solidFill>
            <a:srgbClr val="999999"/>
          </a:solidFill>
          <a:ln w="19050">
            <a:solidFill>
              <a:srgbClr val="0D0D0D"/>
            </a:solidFill>
            <a:miter lim="400000"/>
          </a:ln>
        </p:spPr>
        <p:txBody>
          <a:bodyPr lIns="35719" tIns="35719" rIns="35719" bIns="35719" anchor="ctr"/>
          <a:lstStyle/>
          <a:p>
            <a:pPr>
              <a:defRPr sz="3600"/>
            </a:pPr>
            <a:endParaRPr sz="2531"/>
          </a:p>
        </p:txBody>
      </p:sp>
      <p:sp>
        <p:nvSpPr>
          <p:cNvPr id="28" name="Shape 960"/>
          <p:cNvSpPr/>
          <p:nvPr/>
        </p:nvSpPr>
        <p:spPr>
          <a:xfrm>
            <a:off x="6397228" y="2376093"/>
            <a:ext cx="89297" cy="89297"/>
          </a:xfrm>
          <a:prstGeom prst="rect">
            <a:avLst/>
          </a:prstGeom>
          <a:solidFill>
            <a:srgbClr val="666666"/>
          </a:solidFill>
          <a:ln w="19050">
            <a:solidFill>
              <a:srgbClr val="0D0D0D"/>
            </a:solidFill>
            <a:miter lim="400000"/>
          </a:ln>
        </p:spPr>
        <p:txBody>
          <a:bodyPr lIns="35719" tIns="35719" rIns="35719" bIns="35719" anchor="ctr"/>
          <a:lstStyle/>
          <a:p>
            <a:pPr>
              <a:defRPr sz="3600"/>
            </a:pPr>
            <a:endParaRPr sz="2531"/>
          </a:p>
        </p:txBody>
      </p:sp>
      <p:sp>
        <p:nvSpPr>
          <p:cNvPr id="29" name="Shape 961"/>
          <p:cNvSpPr/>
          <p:nvPr/>
        </p:nvSpPr>
        <p:spPr>
          <a:xfrm>
            <a:off x="6281143" y="1947468"/>
            <a:ext cx="89297" cy="89297"/>
          </a:xfrm>
          <a:prstGeom prst="rect">
            <a:avLst/>
          </a:prstGeom>
          <a:solidFill>
            <a:srgbClr val="CCCCCC"/>
          </a:solidFill>
          <a:ln w="19050">
            <a:solidFill>
              <a:srgbClr val="0D0D0D"/>
            </a:solidFill>
            <a:miter lim="400000"/>
          </a:ln>
        </p:spPr>
        <p:txBody>
          <a:bodyPr lIns="35719" tIns="35719" rIns="35719" bIns="35719" anchor="ctr"/>
          <a:lstStyle/>
          <a:p>
            <a:pPr>
              <a:defRPr sz="3600"/>
            </a:pPr>
            <a:endParaRPr sz="2531"/>
          </a:p>
        </p:txBody>
      </p:sp>
      <p:sp>
        <p:nvSpPr>
          <p:cNvPr id="30" name="Shape 962"/>
          <p:cNvSpPr/>
          <p:nvPr/>
        </p:nvSpPr>
        <p:spPr>
          <a:xfrm>
            <a:off x="5620346" y="2402882"/>
            <a:ext cx="89297" cy="89297"/>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31" name="Shape 963"/>
          <p:cNvSpPr/>
          <p:nvPr/>
        </p:nvSpPr>
        <p:spPr>
          <a:xfrm>
            <a:off x="5995393" y="2224288"/>
            <a:ext cx="89297" cy="89297"/>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39" name="Shape 971"/>
          <p:cNvSpPr/>
          <p:nvPr/>
        </p:nvSpPr>
        <p:spPr>
          <a:xfrm>
            <a:off x="7225805" y="2010349"/>
            <a:ext cx="496489" cy="443257"/>
          </a:xfrm>
          <a:custGeom>
            <a:avLst/>
            <a:gdLst/>
            <a:ahLst/>
            <a:cxnLst>
              <a:cxn ang="0">
                <a:pos x="wd2" y="hd2"/>
              </a:cxn>
              <a:cxn ang="5400000">
                <a:pos x="wd2" y="hd2"/>
              </a:cxn>
              <a:cxn ang="10800000">
                <a:pos x="wd2" y="hd2"/>
              </a:cxn>
              <a:cxn ang="16200000">
                <a:pos x="wd2" y="hd2"/>
              </a:cxn>
            </a:cxnLst>
            <a:rect l="0" t="0" r="r" b="b"/>
            <a:pathLst>
              <a:path w="21230" h="20895" extrusionOk="0">
                <a:moveTo>
                  <a:pt x="8305" y="5115"/>
                </a:moveTo>
                <a:cubicBezTo>
                  <a:pt x="9437" y="6927"/>
                  <a:pt x="11701" y="13586"/>
                  <a:pt x="12916" y="13757"/>
                </a:cubicBezTo>
                <a:cubicBezTo>
                  <a:pt x="13961" y="13904"/>
                  <a:pt x="17455" y="7479"/>
                  <a:pt x="18449" y="7657"/>
                </a:cubicBezTo>
                <a:cubicBezTo>
                  <a:pt x="19234" y="7798"/>
                  <a:pt x="21423" y="12592"/>
                  <a:pt x="21215" y="13757"/>
                </a:cubicBezTo>
                <a:cubicBezTo>
                  <a:pt x="20886" y="15603"/>
                  <a:pt x="15643" y="20552"/>
                  <a:pt x="13838" y="20873"/>
                </a:cubicBezTo>
                <a:cubicBezTo>
                  <a:pt x="12087" y="21185"/>
                  <a:pt x="6717" y="18134"/>
                  <a:pt x="5078" y="16807"/>
                </a:cubicBezTo>
                <a:cubicBezTo>
                  <a:pt x="3724" y="15710"/>
                  <a:pt x="-177" y="11415"/>
                  <a:pt x="6" y="10199"/>
                </a:cubicBezTo>
                <a:cubicBezTo>
                  <a:pt x="131" y="9365"/>
                  <a:pt x="4109" y="8136"/>
                  <a:pt x="4616" y="7149"/>
                </a:cubicBezTo>
                <a:cubicBezTo>
                  <a:pt x="5225" y="5963"/>
                  <a:pt x="3924" y="643"/>
                  <a:pt x="4616" y="32"/>
                </a:cubicBezTo>
                <a:cubicBezTo>
                  <a:pt x="5124" y="-415"/>
                  <a:pt x="7570" y="3939"/>
                  <a:pt x="8305" y="5115"/>
                </a:cubicBezTo>
                <a:close/>
              </a:path>
            </a:pathLst>
          </a:custGeom>
          <a:ln w="25400">
            <a:solidFill>
              <a:srgbClr val="000000"/>
            </a:solidFill>
            <a:miter lim="400000"/>
          </a:ln>
        </p:spPr>
        <p:txBody>
          <a:bodyPr lIns="35719" tIns="35719" rIns="35719" bIns="35719" anchor="b"/>
          <a:lstStyle/>
          <a:p>
            <a:endParaRPr sz="1266"/>
          </a:p>
        </p:txBody>
      </p:sp>
      <p:sp>
        <p:nvSpPr>
          <p:cNvPr id="40" name="Shape 972"/>
          <p:cNvSpPr/>
          <p:nvPr/>
        </p:nvSpPr>
        <p:spPr>
          <a:xfrm>
            <a:off x="7800314" y="2082192"/>
            <a:ext cx="334336" cy="385327"/>
          </a:xfrm>
          <a:custGeom>
            <a:avLst/>
            <a:gdLst/>
            <a:ahLst/>
            <a:cxnLst>
              <a:cxn ang="0">
                <a:pos x="wd2" y="hd2"/>
              </a:cxn>
              <a:cxn ang="5400000">
                <a:pos x="wd2" y="hd2"/>
              </a:cxn>
              <a:cxn ang="10800000">
                <a:pos x="wd2" y="hd2"/>
              </a:cxn>
              <a:cxn ang="16200000">
                <a:pos x="wd2" y="hd2"/>
              </a:cxn>
            </a:cxnLst>
            <a:rect l="0" t="0" r="r" b="b"/>
            <a:pathLst>
              <a:path w="21437" h="20649" extrusionOk="0">
                <a:moveTo>
                  <a:pt x="7605" y="8420"/>
                </a:moveTo>
                <a:cubicBezTo>
                  <a:pt x="7529" y="9494"/>
                  <a:pt x="2183" y="11949"/>
                  <a:pt x="2074" y="13043"/>
                </a:cubicBezTo>
                <a:cubicBezTo>
                  <a:pt x="2150" y="12280"/>
                  <a:pt x="9897" y="12885"/>
                  <a:pt x="10371" y="13621"/>
                </a:cubicBezTo>
                <a:cubicBezTo>
                  <a:pt x="10864" y="14386"/>
                  <a:pt x="5726" y="19278"/>
                  <a:pt x="6223" y="19977"/>
                </a:cubicBezTo>
                <a:cubicBezTo>
                  <a:pt x="6817" y="20814"/>
                  <a:pt x="15516" y="20929"/>
                  <a:pt x="16593" y="19977"/>
                </a:cubicBezTo>
                <a:cubicBezTo>
                  <a:pt x="17888" y="18833"/>
                  <a:pt x="15365" y="11745"/>
                  <a:pt x="15902" y="9576"/>
                </a:cubicBezTo>
                <a:cubicBezTo>
                  <a:pt x="16435" y="7424"/>
                  <a:pt x="21600" y="2282"/>
                  <a:pt x="21433" y="330"/>
                </a:cubicBezTo>
                <a:cubicBezTo>
                  <a:pt x="21509" y="1220"/>
                  <a:pt x="13884" y="897"/>
                  <a:pt x="11754" y="908"/>
                </a:cubicBezTo>
                <a:cubicBezTo>
                  <a:pt x="9169" y="922"/>
                  <a:pt x="1525" y="-671"/>
                  <a:pt x="0" y="330"/>
                </a:cubicBezTo>
                <a:cubicBezTo>
                  <a:pt x="1065" y="-369"/>
                  <a:pt x="7726" y="6730"/>
                  <a:pt x="7605" y="8420"/>
                </a:cubicBezTo>
                <a:close/>
              </a:path>
            </a:pathLst>
          </a:custGeom>
          <a:ln w="25400">
            <a:solidFill>
              <a:srgbClr val="000000"/>
            </a:solidFill>
            <a:miter lim="400000"/>
          </a:ln>
        </p:spPr>
        <p:txBody>
          <a:bodyPr lIns="35719" tIns="35719" rIns="35719" bIns="35719" anchor="b"/>
          <a:lstStyle/>
          <a:p>
            <a:endParaRPr sz="1266"/>
          </a:p>
        </p:txBody>
      </p:sp>
      <p:sp>
        <p:nvSpPr>
          <p:cNvPr id="41" name="Shape 973"/>
          <p:cNvSpPr/>
          <p:nvPr/>
        </p:nvSpPr>
        <p:spPr>
          <a:xfrm rot="5281717">
            <a:off x="7918639" y="2557895"/>
            <a:ext cx="389384" cy="342686"/>
          </a:xfrm>
          <a:custGeom>
            <a:avLst/>
            <a:gdLst/>
            <a:ahLst/>
            <a:cxnLst>
              <a:cxn ang="0">
                <a:pos x="wd2" y="hd2"/>
              </a:cxn>
              <a:cxn ang="5400000">
                <a:pos x="wd2" y="hd2"/>
              </a:cxn>
              <a:cxn ang="10800000">
                <a:pos x="wd2" y="hd2"/>
              </a:cxn>
              <a:cxn ang="16200000">
                <a:pos x="wd2" y="hd2"/>
              </a:cxn>
            </a:cxnLst>
            <a:rect l="0" t="0" r="r" b="b"/>
            <a:pathLst>
              <a:path w="20534" h="20922" extrusionOk="0">
                <a:moveTo>
                  <a:pt x="6830" y="5269"/>
                </a:moveTo>
                <a:cubicBezTo>
                  <a:pt x="8233" y="6469"/>
                  <a:pt x="9442" y="13825"/>
                  <a:pt x="10810" y="14485"/>
                </a:cubicBezTo>
                <a:cubicBezTo>
                  <a:pt x="10060" y="14123"/>
                  <a:pt x="12739" y="8087"/>
                  <a:pt x="13654" y="6585"/>
                </a:cubicBezTo>
                <a:cubicBezTo>
                  <a:pt x="14699" y="4867"/>
                  <a:pt x="18646" y="-120"/>
                  <a:pt x="19909" y="2"/>
                </a:cubicBezTo>
                <a:cubicBezTo>
                  <a:pt x="21410" y="147"/>
                  <a:pt x="19877" y="12740"/>
                  <a:pt x="18771" y="15802"/>
                </a:cubicBezTo>
                <a:cubicBezTo>
                  <a:pt x="18348" y="16974"/>
                  <a:pt x="16309" y="19964"/>
                  <a:pt x="15360" y="20410"/>
                </a:cubicBezTo>
                <a:cubicBezTo>
                  <a:pt x="13084" y="21480"/>
                  <a:pt x="3890" y="20790"/>
                  <a:pt x="2849" y="19094"/>
                </a:cubicBezTo>
                <a:cubicBezTo>
                  <a:pt x="2266" y="18143"/>
                  <a:pt x="4823" y="12787"/>
                  <a:pt x="4555" y="11194"/>
                </a:cubicBezTo>
                <a:cubicBezTo>
                  <a:pt x="4261" y="9441"/>
                  <a:pt x="-190" y="5314"/>
                  <a:pt x="6" y="3952"/>
                </a:cubicBezTo>
                <a:cubicBezTo>
                  <a:pt x="131" y="3083"/>
                  <a:pt x="5739" y="4336"/>
                  <a:pt x="6830" y="5269"/>
                </a:cubicBezTo>
                <a:close/>
              </a:path>
            </a:pathLst>
          </a:custGeom>
          <a:ln w="25400">
            <a:solidFill>
              <a:srgbClr val="000000"/>
            </a:solidFill>
            <a:miter lim="400000"/>
          </a:ln>
        </p:spPr>
        <p:txBody>
          <a:bodyPr lIns="35719" tIns="35719" rIns="35719" bIns="35719" anchor="b"/>
          <a:lstStyle/>
          <a:p>
            <a:endParaRPr sz="1266"/>
          </a:p>
        </p:txBody>
      </p:sp>
      <p:sp>
        <p:nvSpPr>
          <p:cNvPr id="42" name="Shape 974"/>
          <p:cNvSpPr/>
          <p:nvPr/>
        </p:nvSpPr>
        <p:spPr>
          <a:xfrm rot="9776852">
            <a:off x="7337924" y="2563041"/>
            <a:ext cx="432721" cy="292707"/>
          </a:xfrm>
          <a:custGeom>
            <a:avLst/>
            <a:gdLst/>
            <a:ahLst/>
            <a:cxnLst>
              <a:cxn ang="0">
                <a:pos x="wd2" y="hd2"/>
              </a:cxn>
              <a:cxn ang="5400000">
                <a:pos x="wd2" y="hd2"/>
              </a:cxn>
              <a:cxn ang="10800000">
                <a:pos x="wd2" y="hd2"/>
              </a:cxn>
              <a:cxn ang="16200000">
                <a:pos x="wd2" y="hd2"/>
              </a:cxn>
            </a:cxnLst>
            <a:rect l="0" t="0" r="r" b="b"/>
            <a:pathLst>
              <a:path w="20343" h="20292" extrusionOk="0">
                <a:moveTo>
                  <a:pt x="961" y="2273"/>
                </a:moveTo>
                <a:cubicBezTo>
                  <a:pt x="1630" y="1369"/>
                  <a:pt x="5540" y="11470"/>
                  <a:pt x="6537" y="11244"/>
                </a:cubicBezTo>
                <a:cubicBezTo>
                  <a:pt x="7551" y="11014"/>
                  <a:pt x="8773" y="1222"/>
                  <a:pt x="10086" y="31"/>
                </a:cubicBezTo>
                <a:cubicBezTo>
                  <a:pt x="10811" y="-627"/>
                  <a:pt x="12960" y="9312"/>
                  <a:pt x="14141" y="9749"/>
                </a:cubicBezTo>
                <a:cubicBezTo>
                  <a:pt x="15216" y="10146"/>
                  <a:pt x="19596" y="3847"/>
                  <a:pt x="20224" y="4516"/>
                </a:cubicBezTo>
                <a:cubicBezTo>
                  <a:pt x="21228" y="5585"/>
                  <a:pt x="15554" y="16972"/>
                  <a:pt x="13634" y="17971"/>
                </a:cubicBezTo>
                <a:cubicBezTo>
                  <a:pt x="12649" y="18485"/>
                  <a:pt x="9256" y="15606"/>
                  <a:pt x="8058" y="15729"/>
                </a:cubicBezTo>
                <a:cubicBezTo>
                  <a:pt x="6458" y="15893"/>
                  <a:pt x="1742" y="20973"/>
                  <a:pt x="961" y="20214"/>
                </a:cubicBezTo>
                <a:cubicBezTo>
                  <a:pt x="-269" y="19018"/>
                  <a:pt x="-372" y="4076"/>
                  <a:pt x="961" y="2273"/>
                </a:cubicBezTo>
                <a:close/>
              </a:path>
            </a:pathLst>
          </a:custGeom>
          <a:ln w="25400">
            <a:solidFill>
              <a:srgbClr val="000000"/>
            </a:solidFill>
            <a:miter lim="400000"/>
          </a:ln>
        </p:spPr>
        <p:txBody>
          <a:bodyPr lIns="35719" tIns="35719" rIns="35719" bIns="35719" anchor="b"/>
          <a:lstStyle/>
          <a:p>
            <a:endParaRPr sz="1266"/>
          </a:p>
        </p:txBody>
      </p:sp>
      <p:sp>
        <p:nvSpPr>
          <p:cNvPr id="44" name="Shape 981"/>
          <p:cNvSpPr/>
          <p:nvPr/>
        </p:nvSpPr>
        <p:spPr>
          <a:xfrm>
            <a:off x="7420218" y="3715090"/>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d</a:t>
            </a:r>
          </a:p>
        </p:txBody>
      </p:sp>
      <p:sp>
        <p:nvSpPr>
          <p:cNvPr id="45" name="Shape 982"/>
          <p:cNvSpPr/>
          <p:nvPr/>
        </p:nvSpPr>
        <p:spPr>
          <a:xfrm>
            <a:off x="7899798" y="3750809"/>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p</a:t>
            </a:r>
          </a:p>
        </p:txBody>
      </p:sp>
      <p:sp>
        <p:nvSpPr>
          <p:cNvPr id="46" name="Shape 983"/>
          <p:cNvSpPr/>
          <p:nvPr/>
        </p:nvSpPr>
        <p:spPr>
          <a:xfrm>
            <a:off x="8032347" y="4197293"/>
            <a:ext cx="142668"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t</a:t>
            </a:r>
          </a:p>
        </p:txBody>
      </p:sp>
      <p:sp>
        <p:nvSpPr>
          <p:cNvPr id="47" name="Shape 984"/>
          <p:cNvSpPr/>
          <p:nvPr/>
        </p:nvSpPr>
        <p:spPr>
          <a:xfrm>
            <a:off x="8183166" y="3875824"/>
            <a:ext cx="198773"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g</a:t>
            </a:r>
          </a:p>
        </p:txBody>
      </p:sp>
      <p:sp>
        <p:nvSpPr>
          <p:cNvPr id="48" name="Shape 989"/>
          <p:cNvSpPr/>
          <p:nvPr/>
        </p:nvSpPr>
        <p:spPr>
          <a:xfrm>
            <a:off x="7612337" y="4197293"/>
            <a:ext cx="197170"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dirty="0"/>
              <a:t>ŋ</a:t>
            </a:r>
          </a:p>
        </p:txBody>
      </p:sp>
      <p:sp>
        <p:nvSpPr>
          <p:cNvPr id="49" name="Shape 990"/>
          <p:cNvSpPr/>
          <p:nvPr/>
        </p:nvSpPr>
        <p:spPr>
          <a:xfrm>
            <a:off x="7431454" y="4036559"/>
            <a:ext cx="192361" cy="37516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b">
            <a:spAutoFit/>
          </a:bodyPr>
          <a:lstStyle>
            <a:lvl1pPr>
              <a:defRPr sz="2800">
                <a:latin typeface="Times New Roman"/>
                <a:ea typeface="Times New Roman"/>
                <a:cs typeface="Times New Roman"/>
                <a:sym typeface="Times New Roman"/>
              </a:defRPr>
            </a:lvl1pPr>
          </a:lstStyle>
          <a:p>
            <a:r>
              <a:rPr sz="1969"/>
              <a:t>θ</a:t>
            </a:r>
          </a:p>
        </p:txBody>
      </p:sp>
      <p:sp>
        <p:nvSpPr>
          <p:cNvPr id="53" name="Shape 927"/>
          <p:cNvSpPr/>
          <p:nvPr/>
        </p:nvSpPr>
        <p:spPr>
          <a:xfrm>
            <a:off x="6273403" y="3845919"/>
            <a:ext cx="178594" cy="178594"/>
          </a:xfrm>
          <a:prstGeom prst="rect">
            <a:avLst/>
          </a:prstGeom>
          <a:solidFill>
            <a:srgbClr val="F2F2F2"/>
          </a:solidFill>
          <a:ln w="19050">
            <a:solidFill>
              <a:srgbClr val="0D0D0D"/>
            </a:solidFill>
            <a:miter lim="400000"/>
          </a:ln>
        </p:spPr>
        <p:txBody>
          <a:bodyPr lIns="35719" tIns="35719" rIns="35719" bIns="35719" anchor="ctr"/>
          <a:lstStyle/>
          <a:p>
            <a:pPr>
              <a:defRPr sz="3600"/>
            </a:pPr>
            <a:endParaRPr sz="2531"/>
          </a:p>
        </p:txBody>
      </p:sp>
      <p:sp>
        <p:nvSpPr>
          <p:cNvPr id="60" name="Shape 934"/>
          <p:cNvSpPr/>
          <p:nvPr/>
        </p:nvSpPr>
        <p:spPr>
          <a:xfrm>
            <a:off x="5710833" y="3845919"/>
            <a:ext cx="178594" cy="178594"/>
          </a:xfrm>
          <a:prstGeom prst="rect">
            <a:avLst/>
          </a:prstGeom>
          <a:solidFill>
            <a:srgbClr val="1D2515"/>
          </a:solidFill>
          <a:ln w="19050">
            <a:solidFill>
              <a:srgbClr val="0D0D0D"/>
            </a:solidFill>
            <a:miter lim="400000"/>
          </a:ln>
        </p:spPr>
        <p:txBody>
          <a:bodyPr lIns="35719" tIns="35719" rIns="35719" bIns="35719" anchor="ctr"/>
          <a:lstStyle/>
          <a:p>
            <a:pPr>
              <a:defRPr sz="3600"/>
            </a:pPr>
            <a:endParaRPr sz="2531"/>
          </a:p>
        </p:txBody>
      </p:sp>
      <p:sp>
        <p:nvSpPr>
          <p:cNvPr id="61" name="Shape 935"/>
          <p:cNvSpPr/>
          <p:nvPr/>
        </p:nvSpPr>
        <p:spPr>
          <a:xfrm>
            <a:off x="5791200" y="4095950"/>
            <a:ext cx="178594" cy="178594"/>
          </a:xfrm>
          <a:prstGeom prst="rect">
            <a:avLst/>
          </a:prstGeom>
          <a:solidFill>
            <a:srgbClr val="658248"/>
          </a:solidFill>
          <a:ln w="19050">
            <a:solidFill>
              <a:srgbClr val="0D0D0D"/>
            </a:solidFill>
            <a:miter lim="400000"/>
          </a:ln>
        </p:spPr>
        <p:txBody>
          <a:bodyPr lIns="35719" tIns="35719" rIns="35719" bIns="35719" anchor="ctr"/>
          <a:lstStyle/>
          <a:p>
            <a:pPr>
              <a:defRPr sz="3600"/>
            </a:pPr>
            <a:endParaRPr sz="2531"/>
          </a:p>
        </p:txBody>
      </p:sp>
      <p:sp>
        <p:nvSpPr>
          <p:cNvPr id="62" name="Shape 936"/>
          <p:cNvSpPr/>
          <p:nvPr/>
        </p:nvSpPr>
        <p:spPr>
          <a:xfrm>
            <a:off x="6041231" y="3970935"/>
            <a:ext cx="178594" cy="178594"/>
          </a:xfrm>
          <a:prstGeom prst="rect">
            <a:avLst/>
          </a:prstGeom>
          <a:solidFill>
            <a:srgbClr val="3E502C"/>
          </a:solidFill>
          <a:ln w="19050">
            <a:solidFill>
              <a:srgbClr val="0D0D0D"/>
            </a:solidFill>
            <a:miter lim="400000"/>
          </a:ln>
        </p:spPr>
        <p:txBody>
          <a:bodyPr lIns="35719" tIns="35719" rIns="35719" bIns="35719" anchor="ctr"/>
          <a:lstStyle/>
          <a:p>
            <a:pPr>
              <a:defRPr sz="3600"/>
            </a:pPr>
            <a:endParaRPr sz="2531"/>
          </a:p>
        </p:txBody>
      </p:sp>
      <p:sp>
        <p:nvSpPr>
          <p:cNvPr id="63" name="Shape 937"/>
          <p:cNvSpPr/>
          <p:nvPr/>
        </p:nvSpPr>
        <p:spPr>
          <a:xfrm>
            <a:off x="6639520" y="3872708"/>
            <a:ext cx="178594" cy="178594"/>
          </a:xfrm>
          <a:prstGeom prst="rect">
            <a:avLst/>
          </a:prstGeom>
          <a:solidFill>
            <a:srgbClr val="91BA69"/>
          </a:solidFill>
          <a:ln w="19050">
            <a:solidFill>
              <a:srgbClr val="0D0D0D"/>
            </a:solidFill>
            <a:miter lim="400000"/>
          </a:ln>
        </p:spPr>
        <p:txBody>
          <a:bodyPr lIns="35719" tIns="35719" rIns="35719" bIns="35719" anchor="ctr"/>
          <a:lstStyle/>
          <a:p>
            <a:pPr>
              <a:defRPr sz="3600"/>
            </a:pPr>
            <a:endParaRPr sz="2531"/>
          </a:p>
        </p:txBody>
      </p:sp>
      <p:sp>
        <p:nvSpPr>
          <p:cNvPr id="64" name="Shape 938"/>
          <p:cNvSpPr/>
          <p:nvPr/>
        </p:nvSpPr>
        <p:spPr>
          <a:xfrm>
            <a:off x="6380559" y="4095950"/>
            <a:ext cx="178594" cy="178594"/>
          </a:xfrm>
          <a:prstGeom prst="rect">
            <a:avLst/>
          </a:prstGeom>
          <a:solidFill>
            <a:srgbClr val="B4E782"/>
          </a:solidFill>
          <a:ln w="19050">
            <a:solidFill>
              <a:srgbClr val="0D0D0D"/>
            </a:solidFill>
            <a:miter lim="400000"/>
          </a:ln>
        </p:spPr>
        <p:txBody>
          <a:bodyPr lIns="35719" tIns="35719" rIns="35719" bIns="35719" anchor="ctr"/>
          <a:lstStyle/>
          <a:p>
            <a:pPr>
              <a:defRPr sz="3600"/>
            </a:pPr>
            <a:endParaRPr sz="2531"/>
          </a:p>
        </p:txBody>
      </p:sp>
      <p:sp>
        <p:nvSpPr>
          <p:cNvPr id="65" name="Shape 939"/>
          <p:cNvSpPr/>
          <p:nvPr/>
        </p:nvSpPr>
        <p:spPr>
          <a:xfrm>
            <a:off x="6085880" y="4292403"/>
            <a:ext cx="178594" cy="178594"/>
          </a:xfrm>
          <a:prstGeom prst="rect">
            <a:avLst/>
          </a:prstGeom>
          <a:solidFill>
            <a:srgbClr val="344F19"/>
          </a:solidFill>
          <a:ln w="19050">
            <a:solidFill>
              <a:srgbClr val="0D0D0D"/>
            </a:solidFill>
            <a:miter lim="400000"/>
          </a:ln>
        </p:spPr>
        <p:txBody>
          <a:bodyPr lIns="35719" tIns="35719" rIns="35719" bIns="35719" anchor="ctr"/>
          <a:lstStyle/>
          <a:p>
            <a:pPr>
              <a:defRPr sz="3600"/>
            </a:pPr>
            <a:endParaRPr sz="2531"/>
          </a:p>
        </p:txBody>
      </p:sp>
      <p:sp>
        <p:nvSpPr>
          <p:cNvPr id="66" name="Shape 940"/>
          <p:cNvSpPr/>
          <p:nvPr/>
        </p:nvSpPr>
        <p:spPr>
          <a:xfrm>
            <a:off x="5710833" y="4399560"/>
            <a:ext cx="178594" cy="178594"/>
          </a:xfrm>
          <a:prstGeom prst="rect">
            <a:avLst/>
          </a:prstGeom>
          <a:solidFill>
            <a:srgbClr val="548129"/>
          </a:solidFill>
          <a:ln w="19050">
            <a:solidFill>
              <a:srgbClr val="0D0D0D"/>
            </a:solidFill>
            <a:miter lim="400000"/>
          </a:ln>
        </p:spPr>
        <p:txBody>
          <a:bodyPr lIns="35719" tIns="35719" rIns="35719" bIns="35719" anchor="ctr"/>
          <a:lstStyle/>
          <a:p>
            <a:pPr>
              <a:defRPr sz="3600"/>
            </a:pPr>
            <a:endParaRPr sz="2531"/>
          </a:p>
        </p:txBody>
      </p:sp>
      <p:sp>
        <p:nvSpPr>
          <p:cNvPr id="67" name="Shape 941"/>
          <p:cNvSpPr/>
          <p:nvPr/>
        </p:nvSpPr>
        <p:spPr>
          <a:xfrm>
            <a:off x="6639520" y="4185247"/>
            <a:ext cx="178594" cy="178594"/>
          </a:xfrm>
          <a:prstGeom prst="rect">
            <a:avLst/>
          </a:prstGeom>
          <a:solidFill>
            <a:srgbClr val="76B839"/>
          </a:solidFill>
          <a:ln w="19050">
            <a:solidFill>
              <a:srgbClr val="0D0D0D"/>
            </a:solidFill>
            <a:miter lim="400000"/>
          </a:ln>
        </p:spPr>
        <p:txBody>
          <a:bodyPr lIns="35719" tIns="35719" rIns="35719" bIns="35719" anchor="ctr"/>
          <a:lstStyle/>
          <a:p>
            <a:pPr>
              <a:defRPr sz="3600"/>
            </a:pPr>
            <a:endParaRPr sz="2531"/>
          </a:p>
        </p:txBody>
      </p:sp>
      <p:sp>
        <p:nvSpPr>
          <p:cNvPr id="68" name="Shape 942"/>
          <p:cNvSpPr/>
          <p:nvPr/>
        </p:nvSpPr>
        <p:spPr>
          <a:xfrm>
            <a:off x="6380559" y="4372770"/>
            <a:ext cx="178594" cy="178594"/>
          </a:xfrm>
          <a:prstGeom prst="rect">
            <a:avLst/>
          </a:prstGeom>
          <a:solidFill>
            <a:srgbClr val="92E446"/>
          </a:solidFill>
          <a:ln w="19050">
            <a:solidFill>
              <a:srgbClr val="0D0D0D"/>
            </a:solidFill>
            <a:miter lim="400000"/>
          </a:ln>
        </p:spPr>
        <p:txBody>
          <a:bodyPr lIns="35719" tIns="35719" rIns="35719" bIns="35719" anchor="ctr"/>
          <a:lstStyle/>
          <a:p>
            <a:pPr>
              <a:defRPr sz="3600"/>
            </a:pPr>
            <a:endParaRPr sz="2531"/>
          </a:p>
        </p:txBody>
      </p:sp>
    </p:spTree>
    <p:extLst>
      <p:ext uri="{BB962C8B-B14F-4D97-AF65-F5344CB8AC3E}">
        <p14:creationId xmlns:p14="http://schemas.microsoft.com/office/powerpoint/2010/main" val="13359752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8147" y="6075925"/>
            <a:ext cx="2832570" cy="369332"/>
          </a:xfrm>
          <a:prstGeom prst="rect">
            <a:avLst/>
          </a:prstGeom>
          <a:noFill/>
        </p:spPr>
        <p:txBody>
          <a:bodyPr wrap="none" rtlCol="0">
            <a:spAutoFit/>
          </a:bodyPr>
          <a:lstStyle/>
          <a:p>
            <a:r>
              <a:rPr lang="en-US" b="1" dirty="0">
                <a:solidFill>
                  <a:schemeClr val="accent5"/>
                </a:solidFill>
              </a:rPr>
              <a:t>“Psychological distance”</a:t>
            </a:r>
          </a:p>
        </p:txBody>
      </p:sp>
      <p:sp>
        <p:nvSpPr>
          <p:cNvPr id="7" name="TextBox 6"/>
          <p:cNvSpPr txBox="1"/>
          <p:nvPr/>
        </p:nvSpPr>
        <p:spPr>
          <a:xfrm rot="16200000">
            <a:off x="-669779" y="3448050"/>
            <a:ext cx="2018501" cy="369332"/>
          </a:xfrm>
          <a:prstGeom prst="rect">
            <a:avLst/>
          </a:prstGeom>
          <a:noFill/>
        </p:spPr>
        <p:txBody>
          <a:bodyPr wrap="none" rtlCol="0">
            <a:spAutoFit/>
          </a:bodyPr>
          <a:lstStyle/>
          <a:p>
            <a:r>
              <a:rPr lang="en-US" b="1" dirty="0">
                <a:solidFill>
                  <a:schemeClr val="accent6"/>
                </a:solidFill>
              </a:rPr>
              <a:t>“</a:t>
            </a:r>
            <a:r>
              <a:rPr lang="en-US" b="1" dirty="0" err="1">
                <a:solidFill>
                  <a:schemeClr val="accent6"/>
                </a:solidFill>
              </a:rPr>
              <a:t>Generalisation</a:t>
            </a:r>
            <a:r>
              <a:rPr lang="en-US" b="1" dirty="0">
                <a:solidFill>
                  <a:schemeClr val="accent6"/>
                </a:solidFill>
              </a:rPr>
              <a:t>”</a:t>
            </a:r>
          </a:p>
        </p:txBody>
      </p:sp>
      <p:sp>
        <p:nvSpPr>
          <p:cNvPr id="14" name="Title 1"/>
          <p:cNvSpPr>
            <a:spLocks noGrp="1"/>
          </p:cNvSpPr>
          <p:nvPr>
            <p:ph type="title"/>
          </p:nvPr>
        </p:nvSpPr>
        <p:spPr>
          <a:xfrm>
            <a:off x="628650" y="365127"/>
            <a:ext cx="7886700" cy="841882"/>
          </a:xfrm>
        </p:spPr>
        <p:txBody>
          <a:bodyPr>
            <a:normAutofit/>
          </a:bodyPr>
          <a:lstStyle/>
          <a:p>
            <a:r>
              <a:rPr lang="is-IS" dirty="0"/>
              <a:t>Structure of the problem!</a:t>
            </a:r>
            <a:endParaRPr lang="en-US" dirty="0"/>
          </a:p>
        </p:txBody>
      </p:sp>
      <p:pic>
        <p:nvPicPr>
          <p:cNvPr id="43" name="Picture 4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02081" y="1501656"/>
            <a:ext cx="5471317" cy="4262120"/>
          </a:xfrm>
          <a:prstGeom prst="rect">
            <a:avLst/>
          </a:prstGeom>
        </p:spPr>
      </p:pic>
      <p:sp>
        <p:nvSpPr>
          <p:cNvPr id="50" name="Shape 587"/>
          <p:cNvSpPr/>
          <p:nvPr/>
        </p:nvSpPr>
        <p:spPr>
          <a:xfrm>
            <a:off x="4259461" y="3670300"/>
            <a:ext cx="4393406" cy="2755305"/>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sp>
        <p:nvSpPr>
          <p:cNvPr id="51" name="Shape 587"/>
          <p:cNvSpPr/>
          <p:nvPr/>
        </p:nvSpPr>
        <p:spPr>
          <a:xfrm>
            <a:off x="744333" y="1207009"/>
            <a:ext cx="4393406" cy="3434958"/>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4138" y="1460500"/>
            <a:ext cx="3755887" cy="4546600"/>
          </a:xfrm>
          <a:prstGeom prst="rect">
            <a:avLst/>
          </a:prstGeom>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07244" y="3933197"/>
            <a:ext cx="1596649" cy="2512060"/>
          </a:xfrm>
          <a:prstGeom prst="rect">
            <a:avLst/>
          </a:prstGeom>
        </p:spPr>
      </p:pic>
    </p:spTree>
    <p:extLst>
      <p:ext uri="{BB962C8B-B14F-4D97-AF65-F5344CB8AC3E}">
        <p14:creationId xmlns:p14="http://schemas.microsoft.com/office/powerpoint/2010/main" val="20318385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8642" y="2197100"/>
            <a:ext cx="3203457" cy="2397719"/>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1100" y="2197100"/>
            <a:ext cx="3147008" cy="2397719"/>
          </a:xfrm>
          <a:prstGeom prst="rect">
            <a:avLst/>
          </a:prstGeom>
        </p:spPr>
      </p:pic>
      <p:cxnSp>
        <p:nvCxnSpPr>
          <p:cNvPr id="7" name="Straight Arrow Connector 6"/>
          <p:cNvCxnSpPr/>
          <p:nvPr/>
        </p:nvCxnSpPr>
        <p:spPr>
          <a:xfrm>
            <a:off x="4273550" y="3111500"/>
            <a:ext cx="3873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628650" y="365127"/>
            <a:ext cx="7886700" cy="841882"/>
          </a:xfrm>
        </p:spPr>
        <p:txBody>
          <a:bodyPr>
            <a:normAutofit/>
          </a:bodyPr>
          <a:lstStyle/>
          <a:p>
            <a:r>
              <a:rPr lang="is-IS" dirty="0"/>
              <a:t>Structure of the problem!</a:t>
            </a:r>
            <a:endParaRPr lang="en-US" dirty="0"/>
          </a:p>
        </p:txBody>
      </p:sp>
    </p:spTree>
    <p:extLst>
      <p:ext uri="{BB962C8B-B14F-4D97-AF65-F5344CB8AC3E}">
        <p14:creationId xmlns:p14="http://schemas.microsoft.com/office/powerpoint/2010/main" val="3993803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609" y="1567810"/>
            <a:ext cx="7519448" cy="1222373"/>
          </a:xfrm>
        </p:spPr>
        <p:txBody>
          <a:bodyPr>
            <a:noAutofit/>
          </a:bodyPr>
          <a:lstStyle/>
          <a:p>
            <a:r>
              <a:rPr lang="en-AU" dirty="0"/>
              <a:t>Are there other examples?</a:t>
            </a:r>
            <a:endParaRPr lang="en-US"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4707584" y="3323402"/>
            <a:ext cx="1887177" cy="1140170"/>
          </a:xfrm>
          <a:prstGeom prst="rect">
            <a:avLst/>
          </a:prstGeom>
        </p:spPr>
      </p:pic>
      <p:sp>
        <p:nvSpPr>
          <p:cNvPr id="11" name="Rectangle 10"/>
          <p:cNvSpPr/>
          <p:nvPr/>
        </p:nvSpPr>
        <p:spPr>
          <a:xfrm>
            <a:off x="4540333" y="2938968"/>
            <a:ext cx="2304967" cy="1790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30392" y="2836859"/>
            <a:ext cx="1525985" cy="1892809"/>
          </a:xfrm>
          <a:prstGeom prst="rect">
            <a:avLst/>
          </a:prstGeom>
        </p:spPr>
      </p:pic>
      <p:sp>
        <p:nvSpPr>
          <p:cNvPr id="13" name="Rectangle 12"/>
          <p:cNvSpPr/>
          <p:nvPr/>
        </p:nvSpPr>
        <p:spPr>
          <a:xfrm>
            <a:off x="2028949" y="2930211"/>
            <a:ext cx="2304967" cy="17994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75461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a:t>
            </a:r>
          </a:p>
        </p:txBody>
      </p:sp>
      <p:sp>
        <p:nvSpPr>
          <p:cNvPr id="4" name="Shape 700"/>
          <p:cNvSpPr/>
          <p:nvPr/>
        </p:nvSpPr>
        <p:spPr>
          <a:xfrm>
            <a:off x="6443870" y="1898267"/>
            <a:ext cx="2471530" cy="2846933"/>
          </a:xfrm>
          <a:prstGeom prst="rect">
            <a:avLst/>
          </a:prstGeom>
          <a:ln w="12700"/>
          <a:extLst>
            <a:ext uri="{C572A759-6A51-4108-AA02-DFA0A04FC94B}">
              <ma14:wrappingTextBoxFlag xmlns:ma14="http://schemas.microsoft.com/office/mac/drawingml/2011/main" xmlns="" val="1"/>
            </a:ext>
          </a:extLst>
        </p:spPr>
        <p:txBody>
          <a:bodyPr wrap="square" lIns="38100" tIns="38100" rIns="38100" bIns="38100">
            <a:spAutoFit/>
          </a:bodyPr>
          <a:lstStyle/>
          <a:p>
            <a:pPr algn="l" defTabSz="1295400">
              <a:buClr>
                <a:srgbClr val="000000"/>
              </a:buClr>
              <a:buFont typeface="Verdana"/>
              <a:defRPr sz="3200">
                <a:solidFill>
                  <a:srgbClr val="444444"/>
                </a:solidFill>
                <a:uFill>
                  <a:solidFill>
                    <a:srgbClr val="444444"/>
                  </a:solidFill>
                </a:uFill>
              </a:defRPr>
            </a:pPr>
            <a:r>
              <a:rPr sz="2000" dirty="0"/>
              <a:t>The probability that people recall a particular piece of information is closely matched to the probability that it is needed by the person. (Anderson &amp; Schooler, 1991)</a:t>
            </a:r>
          </a:p>
        </p:txBody>
      </p:sp>
      <p:pic>
        <p:nvPicPr>
          <p:cNvPr id="5" name="image1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2174" y="1790253"/>
            <a:ext cx="3124902" cy="3404686"/>
          </a:xfrm>
          <a:prstGeom prst="rect">
            <a:avLst/>
          </a:prstGeom>
          <a:ln w="12700"/>
        </p:spPr>
      </p:pic>
      <p:sp>
        <p:nvSpPr>
          <p:cNvPr id="6" name="Shape 702"/>
          <p:cNvSpPr/>
          <p:nvPr/>
        </p:nvSpPr>
        <p:spPr>
          <a:xfrm>
            <a:off x="1188277" y="1451991"/>
            <a:ext cx="1684948" cy="446276"/>
          </a:xfrm>
          <a:prstGeom prst="rect">
            <a:avLst/>
          </a:prstGeom>
          <a:ln w="12700"/>
          <a:extLst>
            <a:ext uri="{C572A759-6A51-4108-AA02-DFA0A04FC94B}">
              <ma14:wrappingTextBoxFlag xmlns:ma14="http://schemas.microsoft.com/office/mac/drawingml/2011/main" xmlns="" val="1"/>
            </a:ext>
          </a:extLst>
        </p:spPr>
        <p:txBody>
          <a:bodyPr wrap="none" lIns="38100" tIns="38100" rIns="38100" bIns="38100">
            <a:spAutoFit/>
          </a:bodyPr>
          <a:lstStyle>
            <a:lvl1pPr algn="l" defTabSz="457200">
              <a:buClr>
                <a:srgbClr val="000000"/>
              </a:buClr>
              <a:buFont typeface="Calibri"/>
              <a:defRPr sz="2400">
                <a:solidFill>
                  <a:srgbClr val="444444"/>
                </a:solidFill>
                <a:uFill>
                  <a:solidFill>
                    <a:srgbClr val="444444"/>
                  </a:solidFill>
                </a:uFill>
                <a:latin typeface="Calibri"/>
                <a:ea typeface="Calibri"/>
                <a:cs typeface="Calibri"/>
                <a:sym typeface="Calibri"/>
              </a:defRPr>
            </a:lvl1pPr>
          </a:lstStyle>
          <a:p>
            <a:r>
              <a:rPr lang="en-AU"/>
              <a:t>environment</a:t>
            </a:r>
            <a:endParaRPr dirty="0"/>
          </a:p>
        </p:txBody>
      </p:sp>
      <p:pic>
        <p:nvPicPr>
          <p:cNvPr id="7" name="image13.png"/>
          <p:cNvPicPr>
            <a:picLocks noChangeAspect="1"/>
          </p:cNvPicPr>
          <p:nvPr/>
        </p:nvPicPr>
        <p:blipFill>
          <a:blip r:embed="rId3">
            <a:extLst/>
          </a:blip>
          <a:stretch>
            <a:fillRect/>
          </a:stretch>
        </p:blipFill>
        <p:spPr>
          <a:xfrm>
            <a:off x="3347678" y="1790253"/>
            <a:ext cx="2886178" cy="3873500"/>
          </a:xfrm>
          <a:prstGeom prst="rect">
            <a:avLst/>
          </a:prstGeom>
          <a:ln w="12700">
            <a:miter lim="400000"/>
          </a:ln>
        </p:spPr>
      </p:pic>
      <p:sp>
        <p:nvSpPr>
          <p:cNvPr id="8" name="Shape 704"/>
          <p:cNvSpPr/>
          <p:nvPr/>
        </p:nvSpPr>
        <p:spPr>
          <a:xfrm>
            <a:off x="4490720" y="1451991"/>
            <a:ext cx="1131335" cy="446276"/>
          </a:xfrm>
          <a:prstGeom prst="rect">
            <a:avLst/>
          </a:prstGeom>
          <a:ln w="12700"/>
          <a:extLst>
            <a:ext uri="{C572A759-6A51-4108-AA02-DFA0A04FC94B}">
              <ma14:wrappingTextBoxFlag xmlns:ma14="http://schemas.microsoft.com/office/mac/drawingml/2011/main" xmlns="" val="1"/>
            </a:ext>
          </a:extLst>
        </p:spPr>
        <p:txBody>
          <a:bodyPr wrap="none" lIns="38100" tIns="38100" rIns="38100" bIns="38100">
            <a:spAutoFit/>
          </a:bodyPr>
          <a:lstStyle>
            <a:lvl1pPr algn="l" defTabSz="457200">
              <a:buClr>
                <a:srgbClr val="000000"/>
              </a:buClr>
              <a:buFont typeface="Calibri"/>
              <a:defRPr sz="2400">
                <a:solidFill>
                  <a:srgbClr val="444444"/>
                </a:solidFill>
                <a:uFill>
                  <a:solidFill>
                    <a:srgbClr val="444444"/>
                  </a:solidFill>
                </a:uFill>
                <a:latin typeface="Calibri"/>
                <a:ea typeface="Calibri"/>
                <a:cs typeface="Calibri"/>
                <a:sym typeface="Calibri"/>
              </a:defRPr>
            </a:lvl1pPr>
          </a:lstStyle>
          <a:p>
            <a:r>
              <a:rPr lang="en-AU" dirty="0"/>
              <a:t>memory</a:t>
            </a:r>
            <a:endParaRPr dirty="0"/>
          </a:p>
        </p:txBody>
      </p:sp>
    </p:spTree>
    <p:extLst>
      <p:ext uri="{BB962C8B-B14F-4D97-AF65-F5344CB8AC3E}">
        <p14:creationId xmlns:p14="http://schemas.microsoft.com/office/powerpoint/2010/main" val="17062915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a:t>
            </a:r>
          </a:p>
        </p:txBody>
      </p:sp>
      <p:sp>
        <p:nvSpPr>
          <p:cNvPr id="4" name="Shape 700"/>
          <p:cNvSpPr/>
          <p:nvPr/>
        </p:nvSpPr>
        <p:spPr>
          <a:xfrm>
            <a:off x="5274453" y="1336375"/>
            <a:ext cx="3028195" cy="1000274"/>
          </a:xfrm>
          <a:prstGeom prst="rect">
            <a:avLst/>
          </a:prstGeom>
          <a:ln w="12700"/>
          <a:extLst>
            <a:ext uri="{C572A759-6A51-4108-AA02-DFA0A04FC94B}">
              <ma14:wrappingTextBoxFlag xmlns:ma14="http://schemas.microsoft.com/office/mac/drawingml/2011/main" xmlns="" val="1"/>
            </a:ext>
          </a:extLst>
        </p:spPr>
        <p:txBody>
          <a:bodyPr wrap="square" lIns="38100" tIns="38100" rIns="38100" bIns="38100">
            <a:spAutoFit/>
          </a:bodyPr>
          <a:lstStyle/>
          <a:p>
            <a:pPr algn="l" defTabSz="1295400">
              <a:buClr>
                <a:srgbClr val="000000"/>
              </a:buClr>
              <a:buFont typeface="Verdana"/>
              <a:defRPr sz="3200">
                <a:solidFill>
                  <a:srgbClr val="444444"/>
                </a:solidFill>
                <a:uFill>
                  <a:solidFill>
                    <a:srgbClr val="444444"/>
                  </a:solidFill>
                </a:uFill>
              </a:defRPr>
            </a:pPr>
            <a:r>
              <a:rPr lang="en-AU" sz="2000" dirty="0"/>
              <a:t>Centre-surround receptive fields have a mirror in optimal signal processing</a:t>
            </a:r>
            <a:r>
              <a:rPr lang="is-IS" sz="2000" dirty="0"/>
              <a:t>…</a:t>
            </a:r>
            <a:r>
              <a:rPr lang="en-AU" sz="2000" dirty="0"/>
              <a:t> </a:t>
            </a:r>
            <a:endParaRPr sz="2000" dirty="0"/>
          </a:p>
        </p:txBody>
      </p:sp>
      <p:pic>
        <p:nvPicPr>
          <p:cNvPr id="9" name="Picture 2" descr="C:\Users\Dan\Work\teaching\usefulpics\ganglionfield_bruceetal2003_v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64423" y="1514997"/>
            <a:ext cx="2179973" cy="2115816"/>
          </a:xfrm>
          <a:prstGeom prst="rect">
            <a:avLst/>
          </a:prstGeom>
          <a:noFill/>
          <a:ln w="9525">
            <a:noFill/>
            <a:miter lim="800000"/>
            <a:headEnd/>
            <a:tailEnd/>
          </a:ln>
        </p:spPr>
      </p:pic>
      <p:pic>
        <p:nvPicPr>
          <p:cNvPr id="10" name="Picture 3" descr="C:\Users\Dan\Work\teaching\usefulpics\cubicwindowsmoothing_hamming1983.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37320" y="2654630"/>
            <a:ext cx="3531059" cy="923508"/>
          </a:xfrm>
          <a:prstGeom prst="rect">
            <a:avLst/>
          </a:prstGeom>
          <a:noFill/>
          <a:ln w="9525">
            <a:noFill/>
            <a:miter lim="800000"/>
            <a:headEnd/>
            <a:tailEnd/>
          </a:ln>
        </p:spPr>
      </p:pic>
      <p:pic>
        <p:nvPicPr>
          <p:cNvPr id="11" name="Picture 2" descr="C:\Users\Dan\Work\teaching\usefulpics\Retinasmall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8650" y="1274732"/>
            <a:ext cx="1944849" cy="2356081"/>
          </a:xfrm>
          <a:prstGeom prst="rect">
            <a:avLst/>
          </a:prstGeom>
          <a:noFill/>
          <a:ln w="9525">
            <a:noFill/>
            <a:miter lim="800000"/>
            <a:headEnd/>
            <a:tailEnd/>
          </a:ln>
        </p:spPr>
      </p:pic>
      <p:sp>
        <p:nvSpPr>
          <p:cNvPr id="12" name="Shape 700"/>
          <p:cNvSpPr/>
          <p:nvPr/>
        </p:nvSpPr>
        <p:spPr>
          <a:xfrm>
            <a:off x="423237" y="4363424"/>
            <a:ext cx="2254250" cy="1000274"/>
          </a:xfrm>
          <a:prstGeom prst="rect">
            <a:avLst/>
          </a:prstGeom>
          <a:ln w="12700"/>
          <a:extLst>
            <a:ext uri="{C572A759-6A51-4108-AA02-DFA0A04FC94B}">
              <ma14:wrappingTextBoxFlag xmlns:ma14="http://schemas.microsoft.com/office/mac/drawingml/2011/main" xmlns="" val="1"/>
            </a:ext>
          </a:extLst>
        </p:spPr>
        <p:txBody>
          <a:bodyPr wrap="square" lIns="38100" tIns="38100" rIns="38100" bIns="38100">
            <a:spAutoFit/>
          </a:bodyPr>
          <a:lstStyle/>
          <a:p>
            <a:pPr algn="l" defTabSz="1295400">
              <a:buClr>
                <a:srgbClr val="000000"/>
              </a:buClr>
              <a:buFont typeface="Verdana"/>
              <a:defRPr sz="3200">
                <a:solidFill>
                  <a:srgbClr val="444444"/>
                </a:solidFill>
                <a:uFill>
                  <a:solidFill>
                    <a:srgbClr val="444444"/>
                  </a:solidFill>
                </a:uFill>
              </a:defRPr>
            </a:pPr>
            <a:r>
              <a:rPr lang="is-IS" sz="2000" dirty="0"/>
              <a:t>… because high pass filters are good for edge detection?</a:t>
            </a:r>
            <a:endParaRPr sz="2000" dirty="0"/>
          </a:p>
        </p:txBody>
      </p:sp>
      <p:pic>
        <p:nvPicPr>
          <p:cNvPr id="13" name="Picture 2" descr="C:\Users\Dan\Work\teaching\usefulpics\smallcoffee.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39899" y="4418480"/>
            <a:ext cx="2692503" cy="2019377"/>
          </a:xfrm>
          <a:prstGeom prst="rect">
            <a:avLst/>
          </a:prstGeom>
          <a:noFill/>
          <a:ln w="9525">
            <a:noFill/>
            <a:miter lim="800000"/>
            <a:headEnd/>
            <a:tailEnd/>
          </a:ln>
        </p:spPr>
      </p:pic>
      <p:pic>
        <p:nvPicPr>
          <p:cNvPr id="16" name="Picture 15" descr="C:\Users\Dan\Work\teaching\usefulpics\smallcoffee_simplefilter.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694814" y="4396256"/>
            <a:ext cx="2722134" cy="2041601"/>
          </a:xfrm>
          <a:prstGeom prst="rect">
            <a:avLst/>
          </a:prstGeom>
          <a:noFill/>
          <a:ln w="9525">
            <a:noFill/>
            <a:miter lim="800000"/>
            <a:headEnd/>
            <a:tailEnd/>
          </a:ln>
        </p:spPr>
      </p:pic>
    </p:spTree>
    <p:extLst>
      <p:ext uri="{BB962C8B-B14F-4D97-AF65-F5344CB8AC3E}">
        <p14:creationId xmlns:p14="http://schemas.microsoft.com/office/powerpoint/2010/main" val="20098210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637323" y="1790767"/>
            <a:ext cx="1887177" cy="1140170"/>
          </a:xfrm>
          <a:prstGeom prst="rect">
            <a:avLst/>
          </a:prstGeom>
        </p:spPr>
      </p:pic>
      <p:sp>
        <p:nvSpPr>
          <p:cNvPr id="5" name="Shape 587"/>
          <p:cNvSpPr/>
          <p:nvPr/>
        </p:nvSpPr>
        <p:spPr>
          <a:xfrm>
            <a:off x="3232477" y="3200997"/>
            <a:ext cx="2292023" cy="2488604"/>
          </a:xfrm>
          <a:prstGeom prst="rect">
            <a:avLst/>
          </a:prstGeom>
          <a:solidFill>
            <a:srgbClr val="FFFFFF"/>
          </a:solidFill>
          <a:ln w="25400">
            <a:solidFill>
              <a:srgbClr val="FFFFFF"/>
            </a:solidFill>
            <a:miter lim="400000"/>
          </a:ln>
        </p:spPr>
        <p:txBody>
          <a:bodyPr lIns="35719" tIns="35719" rIns="35719" bIns="35719" anchor="ctr"/>
          <a:lstStyle/>
          <a:p>
            <a:pPr>
              <a:defRPr sz="3600"/>
            </a:pPr>
            <a:endParaRPr sz="2531"/>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0792" y="1414448"/>
            <a:ext cx="1525985" cy="1892809"/>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11260" y="1924236"/>
            <a:ext cx="1276761" cy="127676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535763" y="3638321"/>
            <a:ext cx="2101560" cy="1782881"/>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132289" y="3869493"/>
            <a:ext cx="1731519" cy="1320536"/>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04184" y="3146741"/>
            <a:ext cx="2347353" cy="2327953"/>
          </a:xfrm>
          <a:prstGeom prst="rect">
            <a:avLst/>
          </a:prstGeom>
        </p:spPr>
      </p:pic>
    </p:spTree>
    <p:extLst>
      <p:ext uri="{BB962C8B-B14F-4D97-AF65-F5344CB8AC3E}">
        <p14:creationId xmlns:p14="http://schemas.microsoft.com/office/powerpoint/2010/main" val="411199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E1A51C-A29C-1B42-AEBD-212AB65C1369}"/>
              </a:ext>
            </a:extLst>
          </p:cNvPr>
          <p:cNvSpPr txBox="1"/>
          <p:nvPr/>
        </p:nvSpPr>
        <p:spPr>
          <a:xfrm>
            <a:off x="2128837" y="2386013"/>
            <a:ext cx="5106078" cy="1446550"/>
          </a:xfrm>
          <a:prstGeom prst="rect">
            <a:avLst/>
          </a:prstGeom>
          <a:noFill/>
        </p:spPr>
        <p:txBody>
          <a:bodyPr wrap="none" rtlCol="0">
            <a:spAutoFit/>
          </a:bodyPr>
          <a:lstStyle/>
          <a:p>
            <a:pPr algn="ctr"/>
            <a:r>
              <a:rPr lang="en-US" sz="4400" dirty="0"/>
              <a:t>“Bonus lecture”</a:t>
            </a:r>
          </a:p>
          <a:p>
            <a:pPr algn="ctr"/>
            <a:r>
              <a:rPr lang="en-US" sz="4400" dirty="0"/>
              <a:t>Introduction to Bayes</a:t>
            </a:r>
          </a:p>
        </p:txBody>
      </p:sp>
    </p:spTree>
    <p:extLst>
      <p:ext uri="{BB962C8B-B14F-4D97-AF65-F5344CB8AC3E}">
        <p14:creationId xmlns:p14="http://schemas.microsoft.com/office/powerpoint/2010/main" val="39508418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a:t>
            </a:r>
          </a:p>
        </p:txBody>
      </p:sp>
      <p:sp>
        <p:nvSpPr>
          <p:cNvPr id="3" name="Content Placeholder 2"/>
          <p:cNvSpPr>
            <a:spLocks noGrp="1"/>
          </p:cNvSpPr>
          <p:nvPr>
            <p:ph idx="1"/>
          </p:nvPr>
        </p:nvSpPr>
        <p:spPr/>
        <p:txBody>
          <a:bodyPr/>
          <a:lstStyle/>
          <a:p>
            <a:r>
              <a:rPr lang="en-US" dirty="0"/>
              <a:t>What does the word “probability” mean?</a:t>
            </a:r>
          </a:p>
          <a:p>
            <a:r>
              <a:rPr lang="en-US" dirty="0"/>
              <a:t>What are the rules that probabilities obey?</a:t>
            </a:r>
          </a:p>
          <a:p>
            <a:r>
              <a:rPr lang="en-US" dirty="0"/>
              <a:t>Discovering Bayes’ rule</a:t>
            </a:r>
          </a:p>
          <a:p>
            <a:r>
              <a:rPr lang="en-US" dirty="0"/>
              <a:t>What is Bayes’ rule used for?</a:t>
            </a:r>
          </a:p>
          <a:p>
            <a:r>
              <a:rPr lang="en-US" dirty="0"/>
              <a:t>An example of Bayesian reasoning</a:t>
            </a:r>
          </a:p>
        </p:txBody>
      </p:sp>
    </p:spTree>
    <p:extLst>
      <p:ext uri="{BB962C8B-B14F-4D97-AF65-F5344CB8AC3E}">
        <p14:creationId xmlns:p14="http://schemas.microsoft.com/office/powerpoint/2010/main" val="7114813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854" y="2885043"/>
            <a:ext cx="7886700" cy="841882"/>
          </a:xfrm>
        </p:spPr>
        <p:txBody>
          <a:bodyPr>
            <a:normAutofit fontScale="90000"/>
          </a:bodyPr>
          <a:lstStyle/>
          <a:p>
            <a:r>
              <a:rPr lang="en-US" dirty="0"/>
              <a:t>What does the word “probability” mean?</a:t>
            </a:r>
            <a:endParaRPr lang="en-US" u="sng" dirty="0"/>
          </a:p>
        </p:txBody>
      </p:sp>
    </p:spTree>
    <p:extLst>
      <p:ext uri="{BB962C8B-B14F-4D97-AF65-F5344CB8AC3E}">
        <p14:creationId xmlns:p14="http://schemas.microsoft.com/office/powerpoint/2010/main" val="621362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should we think about cognition?</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63725" y="1065257"/>
            <a:ext cx="4816550" cy="4776743"/>
          </a:xfrm>
          <a:prstGeom prst="rect">
            <a:avLst/>
          </a:prstGeom>
        </p:spPr>
      </p:pic>
      <p:sp>
        <p:nvSpPr>
          <p:cNvPr id="4" name="TextBox 3"/>
          <p:cNvSpPr txBox="1"/>
          <p:nvPr/>
        </p:nvSpPr>
        <p:spPr>
          <a:xfrm>
            <a:off x="4221490" y="2138309"/>
            <a:ext cx="473206" cy="1015663"/>
          </a:xfrm>
          <a:prstGeom prst="rect">
            <a:avLst/>
          </a:prstGeom>
          <a:noFill/>
        </p:spPr>
        <p:txBody>
          <a:bodyPr wrap="none" rtlCol="0">
            <a:spAutoFit/>
          </a:bodyPr>
          <a:lstStyle/>
          <a:p>
            <a:r>
              <a:rPr lang="en-US" sz="6000" b="1" dirty="0">
                <a:solidFill>
                  <a:schemeClr val="bg1"/>
                </a:solidFill>
              </a:rPr>
              <a:t>?</a:t>
            </a:r>
          </a:p>
        </p:txBody>
      </p:sp>
    </p:spTree>
    <p:extLst>
      <p:ext uri="{BB962C8B-B14F-4D97-AF65-F5344CB8AC3E}">
        <p14:creationId xmlns:p14="http://schemas.microsoft.com/office/powerpoint/2010/main" val="11463281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59008" y="3014714"/>
            <a:ext cx="1402169" cy="1408429"/>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1946" y="0"/>
            <a:ext cx="3872054" cy="5810351"/>
          </a:xfrm>
          <a:prstGeom prst="rect">
            <a:avLst/>
          </a:prstGeom>
        </p:spPr>
      </p:pic>
      <p:sp>
        <p:nvSpPr>
          <p:cNvPr id="2" name="Title 1"/>
          <p:cNvSpPr>
            <a:spLocks noGrp="1"/>
          </p:cNvSpPr>
          <p:nvPr>
            <p:ph type="title"/>
          </p:nvPr>
        </p:nvSpPr>
        <p:spPr/>
        <p:txBody>
          <a:bodyPr/>
          <a:lstStyle/>
          <a:p>
            <a:r>
              <a:rPr lang="en-US" dirty="0"/>
              <a:t>“Aleatory” processes</a:t>
            </a: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5851" y="1207009"/>
            <a:ext cx="4267476" cy="2133738"/>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76378" y="3014714"/>
            <a:ext cx="1403450" cy="1408429"/>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9997" y="3014714"/>
            <a:ext cx="1403330" cy="1408429"/>
          </a:xfrm>
          <a:prstGeom prst="rect">
            <a:avLst/>
          </a:prstGeom>
        </p:spPr>
      </p:pic>
      <p:sp>
        <p:nvSpPr>
          <p:cNvPr id="9" name="TextBox 8"/>
          <p:cNvSpPr txBox="1"/>
          <p:nvPr/>
        </p:nvSpPr>
        <p:spPr>
          <a:xfrm>
            <a:off x="1955933" y="4774019"/>
            <a:ext cx="5975955" cy="923330"/>
          </a:xfrm>
          <a:prstGeom prst="rect">
            <a:avLst/>
          </a:prstGeom>
          <a:noFill/>
        </p:spPr>
        <p:txBody>
          <a:bodyPr wrap="square" rtlCol="0">
            <a:spAutoFit/>
          </a:bodyPr>
          <a:lstStyle/>
          <a:p>
            <a:r>
              <a:rPr lang="en-US" dirty="0"/>
              <a:t>Probability is an objective characteristic associated with physical processes, defined by counting the relative frequencies of different kinds of events when that process is invoked</a:t>
            </a:r>
          </a:p>
        </p:txBody>
      </p:sp>
    </p:spTree>
    <p:extLst>
      <p:ext uri="{BB962C8B-B14F-4D97-AF65-F5344CB8AC3E}">
        <p14:creationId xmlns:p14="http://schemas.microsoft.com/office/powerpoint/2010/main" val="2671414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“Aleatory” processes</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487" y="1690577"/>
            <a:ext cx="3535734" cy="4178595"/>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7124" y="1690577"/>
            <a:ext cx="4091647" cy="4178595"/>
          </a:xfrm>
          <a:prstGeom prst="rect">
            <a:avLst/>
          </a:prstGeom>
        </p:spPr>
      </p:pic>
    </p:spTree>
    <p:extLst>
      <p:ext uri="{BB962C8B-B14F-4D97-AF65-F5344CB8AC3E}">
        <p14:creationId xmlns:p14="http://schemas.microsoft.com/office/powerpoint/2010/main" val="17318346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6848856"/>
          </a:xfrm>
          <a:prstGeom prst="rect">
            <a:avLst/>
          </a:prstGeom>
        </p:spPr>
      </p:pic>
    </p:spTree>
    <p:extLst>
      <p:ext uri="{BB962C8B-B14F-4D97-AF65-F5344CB8AC3E}">
        <p14:creationId xmlns:p14="http://schemas.microsoft.com/office/powerpoint/2010/main" val="4513255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56208" cy="6858000"/>
          </a:xfrm>
          <a:prstGeom prst="rect">
            <a:avLst/>
          </a:prstGeom>
        </p:spPr>
      </p:pic>
    </p:spTree>
    <p:extLst>
      <p:ext uri="{BB962C8B-B14F-4D97-AF65-F5344CB8AC3E}">
        <p14:creationId xmlns:p14="http://schemas.microsoft.com/office/powerpoint/2010/main" val="17413965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Frequentist statistics</a:t>
            </a:r>
          </a:p>
        </p:txBody>
      </p:sp>
      <p:pic>
        <p:nvPicPr>
          <p:cNvPr id="3" name="image23.png"/>
          <p:cNvPicPr>
            <a:picLocks noChangeAspect="1"/>
          </p:cNvPicPr>
          <p:nvPr/>
        </p:nvPicPr>
        <p:blipFill>
          <a:blip r:embed="rId2">
            <a:extLst/>
          </a:blip>
          <a:stretch>
            <a:fillRect/>
          </a:stretch>
        </p:blipFill>
        <p:spPr>
          <a:xfrm>
            <a:off x="5239246" y="1751832"/>
            <a:ext cx="2999048" cy="2726407"/>
          </a:xfrm>
          <a:prstGeom prst="rect">
            <a:avLst/>
          </a:prstGeom>
          <a:ln w="12700"/>
        </p:spPr>
      </p:pic>
      <p:pic>
        <p:nvPicPr>
          <p:cNvPr id="4" name="image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3344" y="2456932"/>
            <a:ext cx="1964192" cy="1009055"/>
          </a:xfrm>
          <a:prstGeom prst="rect">
            <a:avLst/>
          </a:prstGeom>
          <a:ln w="12700"/>
        </p:spPr>
      </p:pic>
      <p:sp>
        <p:nvSpPr>
          <p:cNvPr id="5" name="Shape 80"/>
          <p:cNvSpPr/>
          <p:nvPr/>
        </p:nvSpPr>
        <p:spPr>
          <a:xfrm flipH="1" flipV="1">
            <a:off x="3768328" y="2830713"/>
            <a:ext cx="976546" cy="13986"/>
          </a:xfrm>
          <a:prstGeom prst="line">
            <a:avLst/>
          </a:prstGeom>
          <a:ln w="25400">
            <a:solidFill>
              <a:srgbClr val="000000"/>
            </a:solidFill>
            <a:miter lim="400000"/>
            <a:headEnd type="stealth"/>
          </a:ln>
        </p:spPr>
        <p:txBody>
          <a:bodyPr lIns="0" tIns="0" rIns="0" bIns="0"/>
          <a:lstStyle/>
          <a:p>
            <a:pPr>
              <a:defRPr sz="4000">
                <a:solidFill>
                  <a:srgbClr val="FFFFFF"/>
                </a:solidFill>
                <a:effectLst>
                  <a:outerShdw blurRad="38100" dist="12700" dir="5400000" rotWithShape="0">
                    <a:srgbClr val="000000">
                      <a:alpha val="50000"/>
                    </a:srgbClr>
                  </a:outerShdw>
                </a:effectLst>
              </a:defRPr>
            </a:pPr>
            <a:endParaRPr sz="2812"/>
          </a:p>
        </p:txBody>
      </p:sp>
      <p:sp>
        <p:nvSpPr>
          <p:cNvPr id="6" name="TextBox 5"/>
          <p:cNvSpPr txBox="1"/>
          <p:nvPr/>
        </p:nvSpPr>
        <p:spPr>
          <a:xfrm>
            <a:off x="1242181" y="3668233"/>
            <a:ext cx="2526147" cy="1200329"/>
          </a:xfrm>
          <a:prstGeom prst="rect">
            <a:avLst/>
          </a:prstGeom>
          <a:noFill/>
        </p:spPr>
        <p:txBody>
          <a:bodyPr wrap="square" rtlCol="0">
            <a:spAutoFit/>
          </a:bodyPr>
          <a:lstStyle/>
          <a:p>
            <a:r>
              <a:rPr lang="en-US" dirty="0"/>
              <a:t>Coin flipping is an aleatory process, and can be repeated as many times as you like</a:t>
            </a:r>
          </a:p>
        </p:txBody>
      </p:sp>
      <p:sp>
        <p:nvSpPr>
          <p:cNvPr id="7" name="TextBox 6"/>
          <p:cNvSpPr txBox="1"/>
          <p:nvPr/>
        </p:nvSpPr>
        <p:spPr>
          <a:xfrm>
            <a:off x="6005456" y="4763291"/>
            <a:ext cx="2232838" cy="923330"/>
          </a:xfrm>
          <a:prstGeom prst="rect">
            <a:avLst/>
          </a:prstGeom>
          <a:noFill/>
        </p:spPr>
        <p:txBody>
          <a:bodyPr wrap="square" rtlCol="0">
            <a:spAutoFit/>
          </a:bodyPr>
          <a:lstStyle/>
          <a:p>
            <a:r>
              <a:rPr lang="en-US"/>
              <a:t>The probability of a head is defined as the long-run frequency</a:t>
            </a:r>
          </a:p>
        </p:txBody>
      </p:sp>
    </p:spTree>
    <p:extLst>
      <p:ext uri="{BB962C8B-B14F-4D97-AF65-F5344CB8AC3E}">
        <p14:creationId xmlns:p14="http://schemas.microsoft.com/office/powerpoint/2010/main" val="1417302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Frequentist statistics</a:t>
            </a:r>
          </a:p>
        </p:txBody>
      </p:sp>
      <p:sp>
        <p:nvSpPr>
          <p:cNvPr id="6" name="TextBox 5"/>
          <p:cNvSpPr txBox="1"/>
          <p:nvPr/>
        </p:nvSpPr>
        <p:spPr>
          <a:xfrm>
            <a:off x="811083" y="4700470"/>
            <a:ext cx="3133596" cy="1477328"/>
          </a:xfrm>
          <a:prstGeom prst="rect">
            <a:avLst/>
          </a:prstGeom>
          <a:noFill/>
        </p:spPr>
        <p:txBody>
          <a:bodyPr wrap="square" rtlCol="0">
            <a:spAutoFit/>
          </a:bodyPr>
          <a:lstStyle/>
          <a:p>
            <a:r>
              <a:rPr lang="en-US" dirty="0"/>
              <a:t>A particle physics experiment is a repeatable procedure, and thus a frequentist probability can be constructed to describe its outcomes</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103" y="1429240"/>
            <a:ext cx="3306576" cy="3048999"/>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364714"/>
            <a:ext cx="4231758" cy="3178050"/>
          </a:xfrm>
          <a:prstGeom prst="rect">
            <a:avLst/>
          </a:prstGeom>
        </p:spPr>
      </p:pic>
      <p:sp>
        <p:nvSpPr>
          <p:cNvPr id="10" name="TextBox 9"/>
          <p:cNvSpPr txBox="1"/>
          <p:nvPr/>
        </p:nvSpPr>
        <p:spPr>
          <a:xfrm>
            <a:off x="5121081" y="4700469"/>
            <a:ext cx="3133596" cy="1754326"/>
          </a:xfrm>
          <a:prstGeom prst="rect">
            <a:avLst/>
          </a:prstGeom>
          <a:noFill/>
        </p:spPr>
        <p:txBody>
          <a:bodyPr wrap="square" rtlCol="0">
            <a:spAutoFit/>
          </a:bodyPr>
          <a:lstStyle/>
          <a:p>
            <a:r>
              <a:rPr lang="en-US" dirty="0"/>
              <a:t>A scientific theory is </a:t>
            </a:r>
            <a:r>
              <a:rPr lang="en-US" u="sng" dirty="0"/>
              <a:t>not</a:t>
            </a:r>
            <a:r>
              <a:rPr lang="en-US" dirty="0"/>
              <a:t> a repeatable procedure, and cannot be assigned a probability: there is no such thing as “the probability that my theory is true”</a:t>
            </a:r>
          </a:p>
        </p:txBody>
      </p:sp>
    </p:spTree>
    <p:extLst>
      <p:ext uri="{BB962C8B-B14F-4D97-AF65-F5344CB8AC3E}">
        <p14:creationId xmlns:p14="http://schemas.microsoft.com/office/powerpoint/2010/main" val="31684546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Epistemic uncertainty</a:t>
            </a:r>
          </a:p>
        </p:txBody>
      </p:sp>
      <p:sp>
        <p:nvSpPr>
          <p:cNvPr id="10" name="Oval 9"/>
          <p:cNvSpPr/>
          <p:nvPr/>
        </p:nvSpPr>
        <p:spPr>
          <a:xfrm>
            <a:off x="166798" y="4175527"/>
            <a:ext cx="923703" cy="92370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55313" y="4314487"/>
            <a:ext cx="357790" cy="646331"/>
          </a:xfrm>
          <a:prstGeom prst="rect">
            <a:avLst/>
          </a:prstGeom>
          <a:noFill/>
        </p:spPr>
        <p:txBody>
          <a:bodyPr wrap="none" rtlCol="0">
            <a:spAutoFit/>
          </a:bodyPr>
          <a:lstStyle/>
          <a:p>
            <a:r>
              <a:rPr lang="en-US" sz="3600" b="1" dirty="0">
                <a:solidFill>
                  <a:schemeClr val="bg1"/>
                </a:solidFill>
              </a:rPr>
              <a:t>?</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23026" y="3725100"/>
            <a:ext cx="2334354" cy="2895498"/>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0952" y="3163794"/>
            <a:ext cx="2791622" cy="2947167"/>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02971" y="1492645"/>
            <a:ext cx="3771567" cy="3228211"/>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9945" y="2350934"/>
            <a:ext cx="1024010" cy="1027643"/>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31884" y="1860052"/>
            <a:ext cx="1001067" cy="1004704"/>
          </a:xfrm>
          <a:prstGeom prst="rect">
            <a:avLst/>
          </a:prstGeom>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43370" y="2164380"/>
            <a:ext cx="938183" cy="942371"/>
          </a:xfrm>
          <a:prstGeom prst="rect">
            <a:avLst/>
          </a:prstGeom>
        </p:spPr>
      </p:pic>
      <p:sp>
        <p:nvSpPr>
          <p:cNvPr id="15" name="TextBox 14"/>
          <p:cNvSpPr txBox="1"/>
          <p:nvPr/>
        </p:nvSpPr>
        <p:spPr>
          <a:xfrm>
            <a:off x="418274" y="1647165"/>
            <a:ext cx="4609532" cy="1200329"/>
          </a:xfrm>
          <a:prstGeom prst="rect">
            <a:avLst/>
          </a:prstGeom>
          <a:noFill/>
        </p:spPr>
        <p:txBody>
          <a:bodyPr wrap="square" rtlCol="0">
            <a:spAutoFit/>
          </a:bodyPr>
          <a:lstStyle/>
          <a:p>
            <a:r>
              <a:rPr lang="en-US" dirty="0"/>
              <a:t>Probability is an subjective characteristic associated with rational agents, defined by assessing the strength of belief that the agent holds in different propositions</a:t>
            </a:r>
          </a:p>
        </p:txBody>
      </p:sp>
      <p:sp>
        <p:nvSpPr>
          <p:cNvPr id="16" name="TextBox 15"/>
          <p:cNvSpPr txBox="1"/>
          <p:nvPr/>
        </p:nvSpPr>
        <p:spPr>
          <a:xfrm>
            <a:off x="6375579" y="1769919"/>
            <a:ext cx="357790" cy="646331"/>
          </a:xfrm>
          <a:prstGeom prst="rect">
            <a:avLst/>
          </a:prstGeom>
          <a:noFill/>
          <a:ln>
            <a:noFill/>
          </a:ln>
        </p:spPr>
        <p:txBody>
          <a:bodyPr wrap="none" rtlCol="0">
            <a:spAutoFit/>
          </a:bodyPr>
          <a:lstStyle/>
          <a:p>
            <a:r>
              <a:rPr lang="en-US" sz="3600" b="1" dirty="0">
                <a:solidFill>
                  <a:sysClr val="windowText" lastClr="000000"/>
                </a:solidFill>
              </a:rPr>
              <a:t>?</a:t>
            </a:r>
          </a:p>
        </p:txBody>
      </p:sp>
      <p:sp>
        <p:nvSpPr>
          <p:cNvPr id="17" name="TextBox 16"/>
          <p:cNvSpPr txBox="1"/>
          <p:nvPr/>
        </p:nvSpPr>
        <p:spPr>
          <a:xfrm>
            <a:off x="7623220" y="1656402"/>
            <a:ext cx="736545" cy="646331"/>
          </a:xfrm>
          <a:prstGeom prst="rect">
            <a:avLst/>
          </a:prstGeom>
          <a:noFill/>
          <a:ln>
            <a:noFill/>
          </a:ln>
        </p:spPr>
        <p:txBody>
          <a:bodyPr wrap="square" rtlCol="0">
            <a:spAutoFit/>
          </a:bodyPr>
          <a:lstStyle/>
          <a:p>
            <a:r>
              <a:rPr lang="en-US" sz="3600" b="1" dirty="0">
                <a:solidFill>
                  <a:sysClr val="windowText" lastClr="000000"/>
                </a:solidFill>
              </a:rPr>
              <a:t>?</a:t>
            </a:r>
          </a:p>
        </p:txBody>
      </p:sp>
      <p:sp>
        <p:nvSpPr>
          <p:cNvPr id="18" name="TextBox 17"/>
          <p:cNvSpPr txBox="1"/>
          <p:nvPr/>
        </p:nvSpPr>
        <p:spPr>
          <a:xfrm>
            <a:off x="8055740" y="2139173"/>
            <a:ext cx="736545" cy="646331"/>
          </a:xfrm>
          <a:prstGeom prst="rect">
            <a:avLst/>
          </a:prstGeom>
          <a:noFill/>
          <a:ln>
            <a:noFill/>
          </a:ln>
        </p:spPr>
        <p:txBody>
          <a:bodyPr wrap="square" rtlCol="0">
            <a:spAutoFit/>
          </a:bodyPr>
          <a:lstStyle/>
          <a:p>
            <a:r>
              <a:rPr lang="en-US" sz="3600" b="1" dirty="0">
                <a:solidFill>
                  <a:sysClr val="windowText" lastClr="000000"/>
                </a:solidFill>
              </a:rPr>
              <a:t>?</a:t>
            </a:r>
          </a:p>
        </p:txBody>
      </p:sp>
    </p:spTree>
    <p:extLst>
      <p:ext uri="{BB962C8B-B14F-4D97-AF65-F5344CB8AC3E}">
        <p14:creationId xmlns:p14="http://schemas.microsoft.com/office/powerpoint/2010/main" val="36785016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“Bayesian” statistics</a:t>
            </a:r>
          </a:p>
        </p:txBody>
      </p:sp>
      <p:sp>
        <p:nvSpPr>
          <p:cNvPr id="6" name="TextBox 5"/>
          <p:cNvSpPr txBox="1"/>
          <p:nvPr/>
        </p:nvSpPr>
        <p:spPr>
          <a:xfrm>
            <a:off x="2661149" y="4509019"/>
            <a:ext cx="3133596" cy="1200329"/>
          </a:xfrm>
          <a:prstGeom prst="rect">
            <a:avLst/>
          </a:prstGeom>
          <a:noFill/>
        </p:spPr>
        <p:txBody>
          <a:bodyPr wrap="square" rtlCol="0">
            <a:spAutoFit/>
          </a:bodyPr>
          <a:lstStyle/>
          <a:p>
            <a:r>
              <a:rPr lang="en-US" dirty="0"/>
              <a:t>A particle physics experiment generates observable events about which a rational agent might hold beliefs</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91400" y="1909571"/>
            <a:ext cx="2578041" cy="2377216"/>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4745" y="1845044"/>
            <a:ext cx="3251323" cy="2441743"/>
          </a:xfrm>
          <a:prstGeom prst="rect">
            <a:avLst/>
          </a:prstGeom>
        </p:spPr>
      </p:pic>
      <p:sp>
        <p:nvSpPr>
          <p:cNvPr id="10" name="TextBox 9"/>
          <p:cNvSpPr txBox="1"/>
          <p:nvPr/>
        </p:nvSpPr>
        <p:spPr>
          <a:xfrm>
            <a:off x="5912472" y="4509019"/>
            <a:ext cx="3133596" cy="1200329"/>
          </a:xfrm>
          <a:prstGeom prst="rect">
            <a:avLst/>
          </a:prstGeom>
          <a:noFill/>
        </p:spPr>
        <p:txBody>
          <a:bodyPr wrap="square" rtlCol="0">
            <a:spAutoFit/>
          </a:bodyPr>
          <a:lstStyle/>
          <a:p>
            <a:r>
              <a:rPr lang="en-US" dirty="0"/>
              <a:t>A scientific theory contains a set of propositions about which a rational agent might hold beliefs</a:t>
            </a:r>
          </a:p>
        </p:txBody>
      </p:sp>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6316" y="2729721"/>
            <a:ext cx="1348422" cy="1672563"/>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3386" y="1758851"/>
            <a:ext cx="1627763" cy="1393257"/>
          </a:xfrm>
          <a:prstGeom prst="rect">
            <a:avLst/>
          </a:prstGeom>
        </p:spPr>
      </p:pic>
      <p:sp>
        <p:nvSpPr>
          <p:cNvPr id="3" name="TextBox 2"/>
          <p:cNvSpPr txBox="1"/>
          <p:nvPr/>
        </p:nvSpPr>
        <p:spPr>
          <a:xfrm>
            <a:off x="370473" y="4495470"/>
            <a:ext cx="2420927" cy="1200329"/>
          </a:xfrm>
          <a:prstGeom prst="rect">
            <a:avLst/>
          </a:prstGeom>
          <a:noFill/>
        </p:spPr>
        <p:txBody>
          <a:bodyPr wrap="square" rtlCol="0">
            <a:spAutoFit/>
          </a:bodyPr>
          <a:lstStyle/>
          <a:p>
            <a:r>
              <a:rPr lang="en-US" dirty="0"/>
              <a:t>Probabilities can be attached </a:t>
            </a:r>
            <a:r>
              <a:rPr lang="en-US"/>
              <a:t>to any proposition that an agent can believe</a:t>
            </a:r>
          </a:p>
        </p:txBody>
      </p:sp>
    </p:spTree>
    <p:extLst>
      <p:ext uri="{BB962C8B-B14F-4D97-AF65-F5344CB8AC3E}">
        <p14:creationId xmlns:p14="http://schemas.microsoft.com/office/powerpoint/2010/main" val="18353252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different ways to use this idea</a:t>
            </a:r>
          </a:p>
        </p:txBody>
      </p:sp>
      <p:sp>
        <p:nvSpPr>
          <p:cNvPr id="3" name="Shape 78"/>
          <p:cNvSpPr/>
          <p:nvPr/>
        </p:nvSpPr>
        <p:spPr>
          <a:xfrm>
            <a:off x="1535038" y="4345584"/>
            <a:ext cx="3010495"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defRPr sz="3800"/>
            </a:lvl1pPr>
          </a:lstStyle>
          <a:p>
            <a:r>
              <a:rPr sz="2400" dirty="0"/>
              <a:t>“Psychologists should use Bayesian statistics to analyse data”</a:t>
            </a:r>
          </a:p>
        </p:txBody>
      </p:sp>
      <p:sp>
        <p:nvSpPr>
          <p:cNvPr id="4" name="Shape 79"/>
          <p:cNvSpPr/>
          <p:nvPr/>
        </p:nvSpPr>
        <p:spPr>
          <a:xfrm>
            <a:off x="4838391" y="4345584"/>
            <a:ext cx="3199824"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defRPr sz="3800"/>
            </a:lvl1pPr>
          </a:lstStyle>
          <a:p>
            <a:r>
              <a:rPr sz="2400" dirty="0"/>
              <a:t>“Human reasoning can be described as a form of Bayesian inference”</a:t>
            </a:r>
          </a:p>
        </p:txBody>
      </p:sp>
      <p:pic>
        <p:nvPicPr>
          <p:cNvPr id="5" name="pasted-image.jpg"/>
          <p:cNvPicPr>
            <a:picLocks noChangeAspect="1"/>
          </p:cNvPicPr>
          <p:nvPr/>
        </p:nvPicPr>
        <p:blipFill>
          <a:blip r:embed="rId2">
            <a:extLst/>
          </a:blip>
          <a:stretch>
            <a:fillRect/>
          </a:stretch>
        </p:blipFill>
        <p:spPr>
          <a:xfrm>
            <a:off x="4838390" y="1818190"/>
            <a:ext cx="2984438" cy="2081647"/>
          </a:xfrm>
          <a:prstGeom prst="rect">
            <a:avLst/>
          </a:prstGeom>
          <a:ln w="12700">
            <a:miter lim="400000"/>
          </a:ln>
        </p:spPr>
      </p:pic>
      <p:pic>
        <p:nvPicPr>
          <p:cNvPr id="6" name="pasted-imag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6694" y="1832198"/>
            <a:ext cx="1847185" cy="2279955"/>
          </a:xfrm>
          <a:prstGeom prst="rect">
            <a:avLst/>
          </a:prstGeom>
          <a:ln w="12700">
            <a:miter lim="400000"/>
          </a:ln>
        </p:spPr>
      </p:pic>
    </p:spTree>
    <p:extLst>
      <p:ext uri="{BB962C8B-B14F-4D97-AF65-F5344CB8AC3E}">
        <p14:creationId xmlns:p14="http://schemas.microsoft.com/office/powerpoint/2010/main" val="13613324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119" y="2193927"/>
            <a:ext cx="7886700" cy="841882"/>
          </a:xfrm>
        </p:spPr>
        <p:txBody>
          <a:bodyPr/>
          <a:lstStyle/>
          <a:p>
            <a:r>
              <a:rPr lang="en-US" dirty="0"/>
              <a:t>How probabilities </a:t>
            </a:r>
            <a:r>
              <a:rPr lang="en-US" u="sng" dirty="0"/>
              <a:t>behave</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24268" y="3686073"/>
            <a:ext cx="1774044" cy="175227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08005" y="3686073"/>
            <a:ext cx="1733830" cy="1766751"/>
          </a:xfrm>
          <a:prstGeom prst="rect">
            <a:avLst/>
          </a:prstGeom>
        </p:spPr>
      </p:pic>
      <p:sp>
        <p:nvSpPr>
          <p:cNvPr id="5" name="TextBox 4"/>
          <p:cNvSpPr txBox="1"/>
          <p:nvPr/>
        </p:nvSpPr>
        <p:spPr>
          <a:xfrm>
            <a:off x="1980287" y="2819244"/>
            <a:ext cx="5236049" cy="369332"/>
          </a:xfrm>
          <a:prstGeom prst="rect">
            <a:avLst/>
          </a:prstGeom>
          <a:noFill/>
        </p:spPr>
        <p:txBody>
          <a:bodyPr wrap="none" rtlCol="0">
            <a:spAutoFit/>
          </a:bodyPr>
          <a:lstStyle/>
          <a:p>
            <a:r>
              <a:rPr lang="en-US" dirty="0"/>
              <a:t>(note: Bayesians and frequentists agree on these rules)</a:t>
            </a:r>
          </a:p>
        </p:txBody>
      </p:sp>
    </p:spTree>
    <p:extLst>
      <p:ext uri="{BB962C8B-B14F-4D97-AF65-F5344CB8AC3E}">
        <p14:creationId xmlns:p14="http://schemas.microsoft.com/office/powerpoint/2010/main" val="32311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view from “below”</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280008" y="1802192"/>
            <a:ext cx="2314275" cy="1398208"/>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970257"/>
            <a:ext cx="3771900" cy="3740727"/>
          </a:xfrm>
          <a:prstGeom prst="rect">
            <a:avLst/>
          </a:prstGeom>
        </p:spPr>
      </p:pic>
      <p:sp>
        <p:nvSpPr>
          <p:cNvPr id="7" name="TextBox 6"/>
          <p:cNvSpPr txBox="1"/>
          <p:nvPr/>
        </p:nvSpPr>
        <p:spPr>
          <a:xfrm>
            <a:off x="4341896" y="4055790"/>
            <a:ext cx="4173454" cy="1569660"/>
          </a:xfrm>
          <a:prstGeom prst="rect">
            <a:avLst/>
          </a:prstGeom>
          <a:noFill/>
        </p:spPr>
        <p:txBody>
          <a:bodyPr wrap="square" rtlCol="0">
            <a:spAutoFit/>
          </a:bodyPr>
          <a:lstStyle/>
          <a:p>
            <a:r>
              <a:rPr lang="en-US" sz="2400" dirty="0"/>
              <a:t>Cognition is performed by the brain, and our theories of cognition should informed by the biology of the brain </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90482" y="1384300"/>
            <a:ext cx="2867025" cy="2184400"/>
          </a:xfrm>
          <a:prstGeom prst="rect">
            <a:avLst/>
          </a:prstGeom>
        </p:spPr>
      </p:pic>
      <p:sp>
        <p:nvSpPr>
          <p:cNvPr id="9" name="Rectangle 8"/>
          <p:cNvSpPr/>
          <p:nvPr/>
        </p:nvSpPr>
        <p:spPr>
          <a:xfrm>
            <a:off x="3003633" y="1384300"/>
            <a:ext cx="2867025" cy="218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30043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 name="Table 74"/>
          <p:cNvGraphicFramePr>
            <a:graphicFrameLocks noGrp="1"/>
          </p:cNvGraphicFramePr>
          <p:nvPr>
            <p:extLst/>
          </p:nvPr>
        </p:nvGraphicFramePr>
        <p:xfrm>
          <a:off x="1063256" y="1339698"/>
          <a:ext cx="7155714" cy="4646430"/>
        </p:xfrm>
        <a:graphic>
          <a:graphicData uri="http://schemas.openxmlformats.org/drawingml/2006/table">
            <a:tbl>
              <a:tblPr firstRow="1" bandRow="1">
                <a:tableStyleId>{5C22544A-7EE6-4342-B048-85BDC9FD1C3A}</a:tableStyleId>
              </a:tblPr>
              <a:tblGrid>
                <a:gridCol w="1192619">
                  <a:extLst>
                    <a:ext uri="{9D8B030D-6E8A-4147-A177-3AD203B41FA5}">
                      <a16:colId xmlns:a16="http://schemas.microsoft.com/office/drawing/2014/main" val="20000"/>
                    </a:ext>
                  </a:extLst>
                </a:gridCol>
                <a:gridCol w="1192619">
                  <a:extLst>
                    <a:ext uri="{9D8B030D-6E8A-4147-A177-3AD203B41FA5}">
                      <a16:colId xmlns:a16="http://schemas.microsoft.com/office/drawing/2014/main" val="20001"/>
                    </a:ext>
                  </a:extLst>
                </a:gridCol>
                <a:gridCol w="1192619">
                  <a:extLst>
                    <a:ext uri="{9D8B030D-6E8A-4147-A177-3AD203B41FA5}">
                      <a16:colId xmlns:a16="http://schemas.microsoft.com/office/drawing/2014/main" val="20002"/>
                    </a:ext>
                  </a:extLst>
                </a:gridCol>
                <a:gridCol w="1192619">
                  <a:extLst>
                    <a:ext uri="{9D8B030D-6E8A-4147-A177-3AD203B41FA5}">
                      <a16:colId xmlns:a16="http://schemas.microsoft.com/office/drawing/2014/main" val="20003"/>
                    </a:ext>
                  </a:extLst>
                </a:gridCol>
                <a:gridCol w="1192619">
                  <a:extLst>
                    <a:ext uri="{9D8B030D-6E8A-4147-A177-3AD203B41FA5}">
                      <a16:colId xmlns:a16="http://schemas.microsoft.com/office/drawing/2014/main" val="20004"/>
                    </a:ext>
                  </a:extLst>
                </a:gridCol>
                <a:gridCol w="1192619">
                  <a:extLst>
                    <a:ext uri="{9D8B030D-6E8A-4147-A177-3AD203B41FA5}">
                      <a16:colId xmlns:a16="http://schemas.microsoft.com/office/drawing/2014/main" val="20005"/>
                    </a:ext>
                  </a:extLst>
                </a:gridCol>
              </a:tblGrid>
              <a:tr h="77440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15926" y="1534438"/>
            <a:ext cx="388683" cy="396063"/>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1291" y="1534438"/>
            <a:ext cx="400983" cy="396063"/>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1940" y="1534436"/>
            <a:ext cx="400983" cy="396063"/>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7989" y="1534436"/>
            <a:ext cx="402518" cy="397579"/>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1738" y="1522407"/>
            <a:ext cx="397698" cy="392818"/>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3123" y="1517645"/>
            <a:ext cx="395110" cy="397579"/>
          </a:xfrm>
          <a:prstGeom prst="rect">
            <a:avLst/>
          </a:prstGeom>
        </p:spPr>
      </p:pic>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25875" y="1534438"/>
            <a:ext cx="388683" cy="396063"/>
          </a:xfrm>
          <a:prstGeom prst="rect">
            <a:avLst/>
          </a:prstGeom>
        </p:spPr>
      </p:pic>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92608" y="1534438"/>
            <a:ext cx="388683" cy="396063"/>
          </a:xfrm>
          <a:prstGeom prst="rect">
            <a:avLst/>
          </a:prstGeom>
        </p:spPr>
      </p:pic>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70957" y="1534437"/>
            <a:ext cx="388683" cy="396063"/>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7006" y="1534436"/>
            <a:ext cx="388683" cy="396063"/>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90755" y="1519162"/>
            <a:ext cx="388683" cy="396063"/>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56804" y="1519161"/>
            <a:ext cx="388683" cy="396063"/>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9271" y="2309768"/>
            <a:ext cx="400983" cy="396063"/>
          </a:xfrm>
          <a:prstGeom prst="rect">
            <a:avLst/>
          </a:prstGeom>
        </p:spPr>
      </p:pic>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148" y="3085098"/>
            <a:ext cx="400983" cy="396063"/>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19641" y="3860428"/>
            <a:ext cx="402518" cy="397579"/>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25076" y="4647740"/>
            <a:ext cx="397698" cy="392818"/>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25076" y="5398392"/>
            <a:ext cx="395110" cy="397579"/>
          </a:xfrm>
          <a:prstGeom prst="rect">
            <a:avLst/>
          </a:prstGeom>
        </p:spPr>
      </p:pic>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2040" y="2313566"/>
            <a:ext cx="400983" cy="396063"/>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9917" y="3088896"/>
            <a:ext cx="400983" cy="396063"/>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91777" y="3864226"/>
            <a:ext cx="402518" cy="397579"/>
          </a:xfrm>
          <a:prstGeom prst="rect">
            <a:avLst/>
          </a:prstGeom>
        </p:spPr>
      </p:pic>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86579" y="4640905"/>
            <a:ext cx="397698" cy="392818"/>
          </a:xfrm>
          <a:prstGeom prst="rect">
            <a:avLst/>
          </a:prstGeom>
        </p:spPr>
      </p:pic>
      <p:pic>
        <p:nvPicPr>
          <p:cNvPr id="24" name="Picture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86579" y="5412823"/>
            <a:ext cx="395110" cy="397579"/>
          </a:xfrm>
          <a:prstGeom prst="rect">
            <a:avLst/>
          </a:prstGeom>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74176" y="2309768"/>
            <a:ext cx="400983" cy="396063"/>
          </a:xfrm>
          <a:prstGeom prst="rect">
            <a:avLst/>
          </a:prstGeom>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82053" y="3085098"/>
            <a:ext cx="400983" cy="396063"/>
          </a:xfrm>
          <a:prstGeom prst="rect">
            <a:avLst/>
          </a:prstGeom>
        </p:spPr>
      </p:pic>
      <p:pic>
        <p:nvPicPr>
          <p:cNvPr id="27" name="Picture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63913" y="3860428"/>
            <a:ext cx="402518" cy="397579"/>
          </a:xfrm>
          <a:prstGeom prst="rect">
            <a:avLst/>
          </a:prstGeom>
        </p:spPr>
      </p:pic>
      <p:pic>
        <p:nvPicPr>
          <p:cNvPr id="28" name="Picture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58715" y="4637107"/>
            <a:ext cx="397698" cy="392818"/>
          </a:xfrm>
          <a:prstGeom prst="rect">
            <a:avLst/>
          </a:prstGeom>
        </p:spPr>
      </p:pic>
      <p:pic>
        <p:nvPicPr>
          <p:cNvPr id="29" name="Picture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58715" y="5409025"/>
            <a:ext cx="395110" cy="397579"/>
          </a:xfrm>
          <a:prstGeom prst="rect">
            <a:avLst/>
          </a:prstGeom>
        </p:spPr>
      </p:pic>
      <p:pic>
        <p:nvPicPr>
          <p:cNvPr id="30" name="Picture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2185" y="2309768"/>
            <a:ext cx="400983" cy="396063"/>
          </a:xfrm>
          <a:prstGeom prst="rect">
            <a:avLst/>
          </a:prstGeom>
        </p:spPr>
      </p:pic>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62" y="3085098"/>
            <a:ext cx="400983" cy="396063"/>
          </a:xfrm>
          <a:prstGeom prst="rect">
            <a:avLst/>
          </a:prstGeom>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41922" y="3860428"/>
            <a:ext cx="402518" cy="397579"/>
          </a:xfrm>
          <a:prstGeom prst="rect">
            <a:avLst/>
          </a:prstGeom>
        </p:spPr>
      </p:pic>
      <p:pic>
        <p:nvPicPr>
          <p:cNvPr id="33" name="Picture 3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36724" y="4637107"/>
            <a:ext cx="397698" cy="392818"/>
          </a:xfrm>
          <a:prstGeom prst="rect">
            <a:avLst/>
          </a:prstGeom>
        </p:spPr>
      </p:pic>
      <p:pic>
        <p:nvPicPr>
          <p:cNvPr id="34" name="Picture 3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36724" y="5409025"/>
            <a:ext cx="395110" cy="397579"/>
          </a:xfrm>
          <a:prstGeom prst="rect">
            <a:avLst/>
          </a:prstGeom>
        </p:spPr>
      </p:pic>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8455" y="2309768"/>
            <a:ext cx="400983" cy="396063"/>
          </a:xfrm>
          <a:prstGeom prst="rect">
            <a:avLst/>
          </a:prstGeom>
        </p:spPr>
      </p:pic>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6332" y="3085098"/>
            <a:ext cx="400983" cy="396063"/>
          </a:xfrm>
          <a:prstGeom prst="rect">
            <a:avLst/>
          </a:prstGeom>
        </p:spPr>
      </p:pic>
      <p:pic>
        <p:nvPicPr>
          <p:cNvPr id="37" name="Picture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68192" y="3860428"/>
            <a:ext cx="402518" cy="397579"/>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62994" y="4637107"/>
            <a:ext cx="397698" cy="392818"/>
          </a:xfrm>
          <a:prstGeom prst="rect">
            <a:avLst/>
          </a:prstGeom>
        </p:spPr>
      </p:pic>
      <p:pic>
        <p:nvPicPr>
          <p:cNvPr id="39" name="Picture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62994" y="5409025"/>
            <a:ext cx="395110" cy="397579"/>
          </a:xfrm>
          <a:prstGeom prst="rect">
            <a:avLst/>
          </a:prstGeom>
        </p:spPr>
      </p:pic>
      <p:pic>
        <p:nvPicPr>
          <p:cNvPr id="40"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3361" y="2322047"/>
            <a:ext cx="400983" cy="396063"/>
          </a:xfrm>
          <a:prstGeom prst="rect">
            <a:avLst/>
          </a:prstGeom>
        </p:spPr>
      </p:pic>
      <p:pic>
        <p:nvPicPr>
          <p:cNvPr id="41" name="Picture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1501" y="3085098"/>
            <a:ext cx="400983" cy="396063"/>
          </a:xfrm>
          <a:prstGeom prst="rect">
            <a:avLst/>
          </a:prstGeom>
        </p:spPr>
      </p:pic>
      <p:pic>
        <p:nvPicPr>
          <p:cNvPr id="42" name="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3361" y="3860428"/>
            <a:ext cx="402518" cy="397579"/>
          </a:xfrm>
          <a:prstGeom prst="rect">
            <a:avLst/>
          </a:prstGeom>
        </p:spPr>
      </p:pic>
      <p:pic>
        <p:nvPicPr>
          <p:cNvPr id="43" name="Picture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8163" y="4637107"/>
            <a:ext cx="397698" cy="392818"/>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8163" y="5409025"/>
            <a:ext cx="395110" cy="397579"/>
          </a:xfrm>
          <a:prstGeom prst="rect">
            <a:avLst/>
          </a:prstGeom>
        </p:spPr>
      </p:pic>
      <p:pic>
        <p:nvPicPr>
          <p:cNvPr id="45" name="Picture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8202" y="2314076"/>
            <a:ext cx="400983" cy="396063"/>
          </a:xfrm>
          <a:prstGeom prst="rect">
            <a:avLst/>
          </a:prstGeom>
        </p:spPr>
      </p:pic>
      <p:pic>
        <p:nvPicPr>
          <p:cNvPr id="46" name="Picture 4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7585" y="2314074"/>
            <a:ext cx="400983" cy="396063"/>
          </a:xfrm>
          <a:prstGeom prst="rect">
            <a:avLst/>
          </a:prstGeom>
        </p:spPr>
      </p:pic>
      <p:pic>
        <p:nvPicPr>
          <p:cNvPr id="47" name="Picture 4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3634" y="2314074"/>
            <a:ext cx="402518" cy="397579"/>
          </a:xfrm>
          <a:prstGeom prst="rect">
            <a:avLst/>
          </a:prstGeom>
        </p:spPr>
      </p:pic>
      <p:pic>
        <p:nvPicPr>
          <p:cNvPr id="48" name="Picture 4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86117" y="2302045"/>
            <a:ext cx="397698" cy="392818"/>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4462" y="2344420"/>
            <a:ext cx="395110" cy="397579"/>
          </a:xfrm>
          <a:prstGeom prst="rect">
            <a:avLst/>
          </a:prstGeom>
        </p:spPr>
      </p:pic>
      <p:pic>
        <p:nvPicPr>
          <p:cNvPr id="50" name="Picture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2314076"/>
            <a:ext cx="388683" cy="396063"/>
          </a:xfrm>
          <a:prstGeom prst="rect">
            <a:avLst/>
          </a:prstGeom>
        </p:spPr>
      </p:pic>
      <p:pic>
        <p:nvPicPr>
          <p:cNvPr id="51" name="Picture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7513" y="3092315"/>
            <a:ext cx="400983" cy="396063"/>
          </a:xfrm>
          <a:prstGeom prst="rect">
            <a:avLst/>
          </a:prstGeom>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6896" y="3081680"/>
            <a:ext cx="400983" cy="396063"/>
          </a:xfrm>
          <a:prstGeom prst="rect">
            <a:avLst/>
          </a:prstGeom>
        </p:spPr>
      </p:pic>
      <p:pic>
        <p:nvPicPr>
          <p:cNvPr id="53" name="Picture 5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73578" y="3081680"/>
            <a:ext cx="402518" cy="397579"/>
          </a:xfrm>
          <a:prstGeom prst="rect">
            <a:avLst/>
          </a:prstGeom>
        </p:spPr>
      </p:pic>
      <p:pic>
        <p:nvPicPr>
          <p:cNvPr id="54" name="Picture 5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5428" y="3080284"/>
            <a:ext cx="397698" cy="392818"/>
          </a:xfrm>
          <a:prstGeom prst="rect">
            <a:avLst/>
          </a:prstGeom>
        </p:spPr>
      </p:pic>
      <p:pic>
        <p:nvPicPr>
          <p:cNvPr id="55" name="Picture 5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8768" y="3088137"/>
            <a:ext cx="395110" cy="397579"/>
          </a:xfrm>
          <a:prstGeom prst="rect">
            <a:avLst/>
          </a:prstGeom>
        </p:spPr>
      </p:pic>
      <p:pic>
        <p:nvPicPr>
          <p:cNvPr id="56" name="Picture 5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50831" y="3081682"/>
            <a:ext cx="388683" cy="396063"/>
          </a:xfrm>
          <a:prstGeom prst="rect">
            <a:avLst/>
          </a:prstGeom>
        </p:spPr>
      </p:pic>
      <p:pic>
        <p:nvPicPr>
          <p:cNvPr id="57" name="Picture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7569" y="3855619"/>
            <a:ext cx="400983" cy="396063"/>
          </a:xfrm>
          <a:prstGeom prst="rect">
            <a:avLst/>
          </a:prstGeom>
        </p:spPr>
      </p:pic>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6952" y="3855617"/>
            <a:ext cx="400983" cy="396063"/>
          </a:xfrm>
          <a:prstGeom prst="rect">
            <a:avLst/>
          </a:prstGeom>
        </p:spPr>
      </p:pic>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3634" y="3855617"/>
            <a:ext cx="402518" cy="397579"/>
          </a:xfrm>
          <a:prstGeom prst="rect">
            <a:avLst/>
          </a:prstGeom>
        </p:spPr>
      </p:pic>
      <p:pic>
        <p:nvPicPr>
          <p:cNvPr id="60" name="Picture 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5484" y="3864854"/>
            <a:ext cx="397698" cy="392818"/>
          </a:xfrm>
          <a:prstGeom prst="rect">
            <a:avLst/>
          </a:prstGeom>
        </p:spPr>
      </p:pic>
      <p:pic>
        <p:nvPicPr>
          <p:cNvPr id="61" name="Picture 6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1939" y="3870918"/>
            <a:ext cx="395110" cy="397579"/>
          </a:xfrm>
          <a:prstGeom prst="rect">
            <a:avLst/>
          </a:prstGeom>
        </p:spPr>
      </p:pic>
      <p:pic>
        <p:nvPicPr>
          <p:cNvPr id="62" name="Picture 6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3855619"/>
            <a:ext cx="388683" cy="396063"/>
          </a:xfrm>
          <a:prstGeom prst="rect">
            <a:avLst/>
          </a:prstGeom>
        </p:spPr>
      </p:pic>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6936" y="4643235"/>
            <a:ext cx="400983" cy="396063"/>
          </a:xfrm>
          <a:prstGeom prst="rect">
            <a:avLst/>
          </a:prstGeom>
        </p:spPr>
      </p:pic>
      <p:pic>
        <p:nvPicPr>
          <p:cNvPr id="64" name="Picture 6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7585" y="4643233"/>
            <a:ext cx="400983" cy="396063"/>
          </a:xfrm>
          <a:prstGeom prst="rect">
            <a:avLst/>
          </a:prstGeom>
        </p:spPr>
      </p:pic>
      <p:pic>
        <p:nvPicPr>
          <p:cNvPr id="65" name="Picture 6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3001" y="4643233"/>
            <a:ext cx="402518" cy="397579"/>
          </a:xfrm>
          <a:prstGeom prst="rect">
            <a:avLst/>
          </a:prstGeom>
        </p:spPr>
      </p:pic>
      <p:pic>
        <p:nvPicPr>
          <p:cNvPr id="66" name="Picture 6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5484" y="4631204"/>
            <a:ext cx="397698" cy="392818"/>
          </a:xfrm>
          <a:prstGeom prst="rect">
            <a:avLst/>
          </a:prstGeom>
        </p:spPr>
      </p:pic>
      <p:pic>
        <p:nvPicPr>
          <p:cNvPr id="67" name="Picture 6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1939" y="4638524"/>
            <a:ext cx="395110" cy="397579"/>
          </a:xfrm>
          <a:prstGeom prst="rect">
            <a:avLst/>
          </a:prstGeom>
        </p:spPr>
      </p:pic>
      <p:pic>
        <p:nvPicPr>
          <p:cNvPr id="68" name="Picture 6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4643235"/>
            <a:ext cx="388683" cy="396063"/>
          </a:xfrm>
          <a:prstGeom prst="rect">
            <a:avLst/>
          </a:prstGeom>
        </p:spPr>
      </p:pic>
      <p:pic>
        <p:nvPicPr>
          <p:cNvPr id="69" name="Picture 6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4813" y="5398341"/>
            <a:ext cx="400983" cy="396063"/>
          </a:xfrm>
          <a:prstGeom prst="rect">
            <a:avLst/>
          </a:prstGeom>
        </p:spPr>
      </p:pic>
      <p:pic>
        <p:nvPicPr>
          <p:cNvPr id="70" name="Picture 6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4196" y="5398339"/>
            <a:ext cx="400983" cy="396063"/>
          </a:xfrm>
          <a:prstGeom prst="rect">
            <a:avLst/>
          </a:prstGeom>
        </p:spPr>
      </p:pic>
      <p:pic>
        <p:nvPicPr>
          <p:cNvPr id="71" name="Picture 7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0878" y="5408972"/>
            <a:ext cx="402518" cy="397579"/>
          </a:xfrm>
          <a:prstGeom prst="rect">
            <a:avLst/>
          </a:prstGeom>
        </p:spPr>
      </p:pic>
      <p:pic>
        <p:nvPicPr>
          <p:cNvPr id="72" name="Picture 7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0710" y="5418820"/>
            <a:ext cx="397698" cy="392818"/>
          </a:xfrm>
          <a:prstGeom prst="rect">
            <a:avLst/>
          </a:prstGeom>
        </p:spPr>
      </p:pic>
      <p:pic>
        <p:nvPicPr>
          <p:cNvPr id="73" name="Picture 7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3821" y="5409540"/>
            <a:ext cx="395110" cy="397579"/>
          </a:xfrm>
          <a:prstGeom prst="rect">
            <a:avLst/>
          </a:prstGeom>
        </p:spPr>
      </p:pic>
      <p:pic>
        <p:nvPicPr>
          <p:cNvPr id="74" name="Picture 7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8764" y="5398341"/>
            <a:ext cx="388683" cy="396063"/>
          </a:xfrm>
          <a:prstGeom prst="rect">
            <a:avLst/>
          </a:prstGeom>
        </p:spPr>
      </p:pic>
      <p:sp>
        <p:nvSpPr>
          <p:cNvPr id="76" name="TextBox 75"/>
          <p:cNvSpPr txBox="1"/>
          <p:nvPr/>
        </p:nvSpPr>
        <p:spPr>
          <a:xfrm>
            <a:off x="3165314" y="631864"/>
            <a:ext cx="2954550" cy="400110"/>
          </a:xfrm>
          <a:prstGeom prst="rect">
            <a:avLst/>
          </a:prstGeom>
          <a:noFill/>
        </p:spPr>
        <p:txBody>
          <a:bodyPr wrap="square" rtlCol="0">
            <a:spAutoFit/>
          </a:bodyPr>
          <a:lstStyle/>
          <a:p>
            <a:r>
              <a:rPr lang="en-US" sz="2000" b="1" dirty="0"/>
              <a:t>Thirty six cases in total</a:t>
            </a:r>
          </a:p>
        </p:txBody>
      </p:sp>
    </p:spTree>
    <p:extLst>
      <p:ext uri="{BB962C8B-B14F-4D97-AF65-F5344CB8AC3E}">
        <p14:creationId xmlns:p14="http://schemas.microsoft.com/office/powerpoint/2010/main" val="32799556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 name="Table 74"/>
          <p:cNvGraphicFramePr>
            <a:graphicFrameLocks noGrp="1"/>
          </p:cNvGraphicFramePr>
          <p:nvPr>
            <p:extLst/>
          </p:nvPr>
        </p:nvGraphicFramePr>
        <p:xfrm>
          <a:off x="1063256" y="1339698"/>
          <a:ext cx="7155714" cy="4646430"/>
        </p:xfrm>
        <a:graphic>
          <a:graphicData uri="http://schemas.openxmlformats.org/drawingml/2006/table">
            <a:tbl>
              <a:tblPr firstRow="1" bandRow="1">
                <a:tableStyleId>{5C22544A-7EE6-4342-B048-85BDC9FD1C3A}</a:tableStyleId>
              </a:tblPr>
              <a:tblGrid>
                <a:gridCol w="1192619">
                  <a:extLst>
                    <a:ext uri="{9D8B030D-6E8A-4147-A177-3AD203B41FA5}">
                      <a16:colId xmlns:a16="http://schemas.microsoft.com/office/drawing/2014/main" val="20000"/>
                    </a:ext>
                  </a:extLst>
                </a:gridCol>
                <a:gridCol w="1192619">
                  <a:extLst>
                    <a:ext uri="{9D8B030D-6E8A-4147-A177-3AD203B41FA5}">
                      <a16:colId xmlns:a16="http://schemas.microsoft.com/office/drawing/2014/main" val="20001"/>
                    </a:ext>
                  </a:extLst>
                </a:gridCol>
                <a:gridCol w="1192619">
                  <a:extLst>
                    <a:ext uri="{9D8B030D-6E8A-4147-A177-3AD203B41FA5}">
                      <a16:colId xmlns:a16="http://schemas.microsoft.com/office/drawing/2014/main" val="20002"/>
                    </a:ext>
                  </a:extLst>
                </a:gridCol>
                <a:gridCol w="1192619">
                  <a:extLst>
                    <a:ext uri="{9D8B030D-6E8A-4147-A177-3AD203B41FA5}">
                      <a16:colId xmlns:a16="http://schemas.microsoft.com/office/drawing/2014/main" val="20003"/>
                    </a:ext>
                  </a:extLst>
                </a:gridCol>
                <a:gridCol w="1192619">
                  <a:extLst>
                    <a:ext uri="{9D8B030D-6E8A-4147-A177-3AD203B41FA5}">
                      <a16:colId xmlns:a16="http://schemas.microsoft.com/office/drawing/2014/main" val="20004"/>
                    </a:ext>
                  </a:extLst>
                </a:gridCol>
                <a:gridCol w="1192619">
                  <a:extLst>
                    <a:ext uri="{9D8B030D-6E8A-4147-A177-3AD203B41FA5}">
                      <a16:colId xmlns:a16="http://schemas.microsoft.com/office/drawing/2014/main" val="20005"/>
                    </a:ext>
                  </a:extLst>
                </a:gridCol>
              </a:tblGrid>
              <a:tr h="77440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7440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774405">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15926" y="1534438"/>
            <a:ext cx="388683" cy="396063"/>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1291" y="1534438"/>
            <a:ext cx="400983" cy="396063"/>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1940" y="1534436"/>
            <a:ext cx="400983" cy="396063"/>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7989" y="1534436"/>
            <a:ext cx="402518" cy="397579"/>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1738" y="1522407"/>
            <a:ext cx="397698" cy="392818"/>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3123" y="1517645"/>
            <a:ext cx="395110" cy="397579"/>
          </a:xfrm>
          <a:prstGeom prst="rect">
            <a:avLst/>
          </a:prstGeom>
        </p:spPr>
      </p:pic>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25875" y="1534438"/>
            <a:ext cx="388683" cy="396063"/>
          </a:xfrm>
          <a:prstGeom prst="rect">
            <a:avLst/>
          </a:prstGeom>
        </p:spPr>
      </p:pic>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92608" y="1534438"/>
            <a:ext cx="388683" cy="396063"/>
          </a:xfrm>
          <a:prstGeom prst="rect">
            <a:avLst/>
          </a:prstGeom>
        </p:spPr>
      </p:pic>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70957" y="1534437"/>
            <a:ext cx="388683" cy="396063"/>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7006" y="1534436"/>
            <a:ext cx="388683" cy="396063"/>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90755" y="1519162"/>
            <a:ext cx="388683" cy="396063"/>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56804" y="1519161"/>
            <a:ext cx="388683" cy="396063"/>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9271" y="2309768"/>
            <a:ext cx="400983" cy="396063"/>
          </a:xfrm>
          <a:prstGeom prst="rect">
            <a:avLst/>
          </a:prstGeom>
        </p:spPr>
      </p:pic>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148" y="3085098"/>
            <a:ext cx="400983" cy="396063"/>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19641" y="3860428"/>
            <a:ext cx="402518" cy="397579"/>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25076" y="4647740"/>
            <a:ext cx="397698" cy="392818"/>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25076" y="5398392"/>
            <a:ext cx="395110" cy="397579"/>
          </a:xfrm>
          <a:prstGeom prst="rect">
            <a:avLst/>
          </a:prstGeom>
        </p:spPr>
      </p:pic>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2040" y="2313566"/>
            <a:ext cx="400983" cy="396063"/>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9917" y="3088896"/>
            <a:ext cx="400983" cy="396063"/>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91777" y="3864226"/>
            <a:ext cx="402518" cy="397579"/>
          </a:xfrm>
          <a:prstGeom prst="rect">
            <a:avLst/>
          </a:prstGeom>
        </p:spPr>
      </p:pic>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86579" y="4640905"/>
            <a:ext cx="397698" cy="392818"/>
          </a:xfrm>
          <a:prstGeom prst="rect">
            <a:avLst/>
          </a:prstGeom>
        </p:spPr>
      </p:pic>
      <p:pic>
        <p:nvPicPr>
          <p:cNvPr id="24" name="Picture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86579" y="5412823"/>
            <a:ext cx="395110" cy="397579"/>
          </a:xfrm>
          <a:prstGeom prst="rect">
            <a:avLst/>
          </a:prstGeom>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74176" y="2309768"/>
            <a:ext cx="400983" cy="396063"/>
          </a:xfrm>
          <a:prstGeom prst="rect">
            <a:avLst/>
          </a:prstGeom>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82053" y="3085098"/>
            <a:ext cx="400983" cy="396063"/>
          </a:xfrm>
          <a:prstGeom prst="rect">
            <a:avLst/>
          </a:prstGeom>
        </p:spPr>
      </p:pic>
      <p:pic>
        <p:nvPicPr>
          <p:cNvPr id="27" name="Picture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63913" y="3860428"/>
            <a:ext cx="402518" cy="397579"/>
          </a:xfrm>
          <a:prstGeom prst="rect">
            <a:avLst/>
          </a:prstGeom>
        </p:spPr>
      </p:pic>
      <p:pic>
        <p:nvPicPr>
          <p:cNvPr id="28" name="Picture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58715" y="4637107"/>
            <a:ext cx="397698" cy="392818"/>
          </a:xfrm>
          <a:prstGeom prst="rect">
            <a:avLst/>
          </a:prstGeom>
        </p:spPr>
      </p:pic>
      <p:pic>
        <p:nvPicPr>
          <p:cNvPr id="29" name="Picture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58715" y="5409025"/>
            <a:ext cx="395110" cy="397579"/>
          </a:xfrm>
          <a:prstGeom prst="rect">
            <a:avLst/>
          </a:prstGeom>
        </p:spPr>
      </p:pic>
      <p:pic>
        <p:nvPicPr>
          <p:cNvPr id="30" name="Picture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2185" y="2309768"/>
            <a:ext cx="400983" cy="396063"/>
          </a:xfrm>
          <a:prstGeom prst="rect">
            <a:avLst/>
          </a:prstGeom>
        </p:spPr>
      </p:pic>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62" y="3085098"/>
            <a:ext cx="400983" cy="396063"/>
          </a:xfrm>
          <a:prstGeom prst="rect">
            <a:avLst/>
          </a:prstGeom>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41922" y="3860428"/>
            <a:ext cx="402518" cy="397579"/>
          </a:xfrm>
          <a:prstGeom prst="rect">
            <a:avLst/>
          </a:prstGeom>
        </p:spPr>
      </p:pic>
      <p:pic>
        <p:nvPicPr>
          <p:cNvPr id="33" name="Picture 3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36724" y="4637107"/>
            <a:ext cx="397698" cy="392818"/>
          </a:xfrm>
          <a:prstGeom prst="rect">
            <a:avLst/>
          </a:prstGeom>
        </p:spPr>
      </p:pic>
      <p:pic>
        <p:nvPicPr>
          <p:cNvPr id="34" name="Picture 3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36724" y="5409025"/>
            <a:ext cx="395110" cy="397579"/>
          </a:xfrm>
          <a:prstGeom prst="rect">
            <a:avLst/>
          </a:prstGeom>
        </p:spPr>
      </p:pic>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8455" y="2309768"/>
            <a:ext cx="400983" cy="396063"/>
          </a:xfrm>
          <a:prstGeom prst="rect">
            <a:avLst/>
          </a:prstGeom>
        </p:spPr>
      </p:pic>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6332" y="3085098"/>
            <a:ext cx="400983" cy="396063"/>
          </a:xfrm>
          <a:prstGeom prst="rect">
            <a:avLst/>
          </a:prstGeom>
        </p:spPr>
      </p:pic>
      <p:pic>
        <p:nvPicPr>
          <p:cNvPr id="37" name="Picture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68192" y="3860428"/>
            <a:ext cx="402518" cy="397579"/>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62994" y="4637107"/>
            <a:ext cx="397698" cy="392818"/>
          </a:xfrm>
          <a:prstGeom prst="rect">
            <a:avLst/>
          </a:prstGeom>
        </p:spPr>
      </p:pic>
      <p:pic>
        <p:nvPicPr>
          <p:cNvPr id="39" name="Picture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62994" y="5409025"/>
            <a:ext cx="395110" cy="397579"/>
          </a:xfrm>
          <a:prstGeom prst="rect">
            <a:avLst/>
          </a:prstGeom>
        </p:spPr>
      </p:pic>
      <p:pic>
        <p:nvPicPr>
          <p:cNvPr id="40"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3361" y="2322047"/>
            <a:ext cx="400983" cy="396063"/>
          </a:xfrm>
          <a:prstGeom prst="rect">
            <a:avLst/>
          </a:prstGeom>
        </p:spPr>
      </p:pic>
      <p:pic>
        <p:nvPicPr>
          <p:cNvPr id="41" name="Picture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1501" y="3085098"/>
            <a:ext cx="400983" cy="396063"/>
          </a:xfrm>
          <a:prstGeom prst="rect">
            <a:avLst/>
          </a:prstGeom>
        </p:spPr>
      </p:pic>
      <p:pic>
        <p:nvPicPr>
          <p:cNvPr id="42" name="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3361" y="3860428"/>
            <a:ext cx="402518" cy="397579"/>
          </a:xfrm>
          <a:prstGeom prst="rect">
            <a:avLst/>
          </a:prstGeom>
        </p:spPr>
      </p:pic>
      <p:pic>
        <p:nvPicPr>
          <p:cNvPr id="43" name="Picture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8163" y="4637107"/>
            <a:ext cx="397698" cy="392818"/>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8163" y="5409025"/>
            <a:ext cx="395110" cy="397579"/>
          </a:xfrm>
          <a:prstGeom prst="rect">
            <a:avLst/>
          </a:prstGeom>
        </p:spPr>
      </p:pic>
      <p:pic>
        <p:nvPicPr>
          <p:cNvPr id="45" name="Picture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8202" y="2314076"/>
            <a:ext cx="400983" cy="396063"/>
          </a:xfrm>
          <a:prstGeom prst="rect">
            <a:avLst/>
          </a:prstGeom>
        </p:spPr>
      </p:pic>
      <p:pic>
        <p:nvPicPr>
          <p:cNvPr id="46" name="Picture 4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7585" y="2314074"/>
            <a:ext cx="400983" cy="396063"/>
          </a:xfrm>
          <a:prstGeom prst="rect">
            <a:avLst/>
          </a:prstGeom>
        </p:spPr>
      </p:pic>
      <p:pic>
        <p:nvPicPr>
          <p:cNvPr id="47" name="Picture 4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3634" y="2314074"/>
            <a:ext cx="402518" cy="397579"/>
          </a:xfrm>
          <a:prstGeom prst="rect">
            <a:avLst/>
          </a:prstGeom>
        </p:spPr>
      </p:pic>
      <p:pic>
        <p:nvPicPr>
          <p:cNvPr id="48" name="Picture 4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86117" y="2302045"/>
            <a:ext cx="397698" cy="392818"/>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4462" y="2344420"/>
            <a:ext cx="395110" cy="397579"/>
          </a:xfrm>
          <a:prstGeom prst="rect">
            <a:avLst/>
          </a:prstGeom>
        </p:spPr>
      </p:pic>
      <p:pic>
        <p:nvPicPr>
          <p:cNvPr id="50" name="Picture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2314076"/>
            <a:ext cx="388683" cy="396063"/>
          </a:xfrm>
          <a:prstGeom prst="rect">
            <a:avLst/>
          </a:prstGeom>
        </p:spPr>
      </p:pic>
      <p:pic>
        <p:nvPicPr>
          <p:cNvPr id="51" name="Picture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7513" y="3092315"/>
            <a:ext cx="400983" cy="396063"/>
          </a:xfrm>
          <a:prstGeom prst="rect">
            <a:avLst/>
          </a:prstGeom>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6896" y="3081680"/>
            <a:ext cx="400983" cy="396063"/>
          </a:xfrm>
          <a:prstGeom prst="rect">
            <a:avLst/>
          </a:prstGeom>
        </p:spPr>
      </p:pic>
      <p:pic>
        <p:nvPicPr>
          <p:cNvPr id="53" name="Picture 5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73578" y="3081680"/>
            <a:ext cx="402518" cy="397579"/>
          </a:xfrm>
          <a:prstGeom prst="rect">
            <a:avLst/>
          </a:prstGeom>
        </p:spPr>
      </p:pic>
      <p:pic>
        <p:nvPicPr>
          <p:cNvPr id="54" name="Picture 5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5428" y="3080284"/>
            <a:ext cx="397698" cy="392818"/>
          </a:xfrm>
          <a:prstGeom prst="rect">
            <a:avLst/>
          </a:prstGeom>
        </p:spPr>
      </p:pic>
      <p:pic>
        <p:nvPicPr>
          <p:cNvPr id="55" name="Picture 5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8768" y="3088137"/>
            <a:ext cx="395110" cy="397579"/>
          </a:xfrm>
          <a:prstGeom prst="rect">
            <a:avLst/>
          </a:prstGeom>
        </p:spPr>
      </p:pic>
      <p:pic>
        <p:nvPicPr>
          <p:cNvPr id="56" name="Picture 5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50831" y="3081682"/>
            <a:ext cx="388683" cy="396063"/>
          </a:xfrm>
          <a:prstGeom prst="rect">
            <a:avLst/>
          </a:prstGeom>
        </p:spPr>
      </p:pic>
      <p:pic>
        <p:nvPicPr>
          <p:cNvPr id="57" name="Picture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7569" y="3855619"/>
            <a:ext cx="400983" cy="396063"/>
          </a:xfrm>
          <a:prstGeom prst="rect">
            <a:avLst/>
          </a:prstGeom>
        </p:spPr>
      </p:pic>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6952" y="3855617"/>
            <a:ext cx="400983" cy="396063"/>
          </a:xfrm>
          <a:prstGeom prst="rect">
            <a:avLst/>
          </a:prstGeom>
        </p:spPr>
      </p:pic>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3634" y="3855617"/>
            <a:ext cx="402518" cy="397579"/>
          </a:xfrm>
          <a:prstGeom prst="rect">
            <a:avLst/>
          </a:prstGeom>
        </p:spPr>
      </p:pic>
      <p:pic>
        <p:nvPicPr>
          <p:cNvPr id="60" name="Picture 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5484" y="3864854"/>
            <a:ext cx="397698" cy="392818"/>
          </a:xfrm>
          <a:prstGeom prst="rect">
            <a:avLst/>
          </a:prstGeom>
        </p:spPr>
      </p:pic>
      <p:pic>
        <p:nvPicPr>
          <p:cNvPr id="61" name="Picture 6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1939" y="3870918"/>
            <a:ext cx="395110" cy="397579"/>
          </a:xfrm>
          <a:prstGeom prst="rect">
            <a:avLst/>
          </a:prstGeom>
        </p:spPr>
      </p:pic>
      <p:pic>
        <p:nvPicPr>
          <p:cNvPr id="62" name="Picture 6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3855619"/>
            <a:ext cx="388683" cy="396063"/>
          </a:xfrm>
          <a:prstGeom prst="rect">
            <a:avLst/>
          </a:prstGeom>
        </p:spPr>
      </p:pic>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6936" y="4643235"/>
            <a:ext cx="400983" cy="396063"/>
          </a:xfrm>
          <a:prstGeom prst="rect">
            <a:avLst/>
          </a:prstGeom>
        </p:spPr>
      </p:pic>
      <p:pic>
        <p:nvPicPr>
          <p:cNvPr id="64" name="Picture 6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7585" y="4643233"/>
            <a:ext cx="400983" cy="396063"/>
          </a:xfrm>
          <a:prstGeom prst="rect">
            <a:avLst/>
          </a:prstGeom>
        </p:spPr>
      </p:pic>
      <p:pic>
        <p:nvPicPr>
          <p:cNvPr id="65" name="Picture 6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3001" y="4643233"/>
            <a:ext cx="402518" cy="397579"/>
          </a:xfrm>
          <a:prstGeom prst="rect">
            <a:avLst/>
          </a:prstGeom>
        </p:spPr>
      </p:pic>
      <p:pic>
        <p:nvPicPr>
          <p:cNvPr id="66" name="Picture 6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5484" y="4631204"/>
            <a:ext cx="397698" cy="392818"/>
          </a:xfrm>
          <a:prstGeom prst="rect">
            <a:avLst/>
          </a:prstGeom>
        </p:spPr>
      </p:pic>
      <p:pic>
        <p:nvPicPr>
          <p:cNvPr id="67" name="Picture 6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71939" y="4638524"/>
            <a:ext cx="395110" cy="397579"/>
          </a:xfrm>
          <a:prstGeom prst="rect">
            <a:avLst/>
          </a:prstGeom>
        </p:spPr>
      </p:pic>
      <p:pic>
        <p:nvPicPr>
          <p:cNvPr id="68" name="Picture 6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0887" y="4643235"/>
            <a:ext cx="388683" cy="396063"/>
          </a:xfrm>
          <a:prstGeom prst="rect">
            <a:avLst/>
          </a:prstGeom>
        </p:spPr>
      </p:pic>
      <p:pic>
        <p:nvPicPr>
          <p:cNvPr id="69" name="Picture 6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4813" y="5398341"/>
            <a:ext cx="400983" cy="396063"/>
          </a:xfrm>
          <a:prstGeom prst="rect">
            <a:avLst/>
          </a:prstGeom>
        </p:spPr>
      </p:pic>
      <p:pic>
        <p:nvPicPr>
          <p:cNvPr id="70" name="Picture 6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74196" y="5398339"/>
            <a:ext cx="400983" cy="396063"/>
          </a:xfrm>
          <a:prstGeom prst="rect">
            <a:avLst/>
          </a:prstGeom>
        </p:spPr>
      </p:pic>
      <p:pic>
        <p:nvPicPr>
          <p:cNvPr id="71" name="Picture 7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0878" y="5408972"/>
            <a:ext cx="402518" cy="397579"/>
          </a:xfrm>
          <a:prstGeom prst="rect">
            <a:avLst/>
          </a:prstGeom>
        </p:spPr>
      </p:pic>
      <p:pic>
        <p:nvPicPr>
          <p:cNvPr id="72" name="Picture 7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0710" y="5418820"/>
            <a:ext cx="397698" cy="392818"/>
          </a:xfrm>
          <a:prstGeom prst="rect">
            <a:avLst/>
          </a:prstGeom>
        </p:spPr>
      </p:pic>
      <p:pic>
        <p:nvPicPr>
          <p:cNvPr id="73" name="Picture 7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3821" y="5409540"/>
            <a:ext cx="395110" cy="397579"/>
          </a:xfrm>
          <a:prstGeom prst="rect">
            <a:avLst/>
          </a:prstGeom>
        </p:spPr>
      </p:pic>
      <p:pic>
        <p:nvPicPr>
          <p:cNvPr id="74" name="Picture 7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38764" y="5398341"/>
            <a:ext cx="388683" cy="396063"/>
          </a:xfrm>
          <a:prstGeom prst="rect">
            <a:avLst/>
          </a:prstGeom>
        </p:spPr>
      </p:pic>
      <p:sp>
        <p:nvSpPr>
          <p:cNvPr id="76" name="TextBox 75"/>
          <p:cNvSpPr txBox="1"/>
          <p:nvPr/>
        </p:nvSpPr>
        <p:spPr>
          <a:xfrm>
            <a:off x="2796363" y="594202"/>
            <a:ext cx="2642885" cy="707886"/>
          </a:xfrm>
          <a:prstGeom prst="rect">
            <a:avLst/>
          </a:prstGeom>
          <a:noFill/>
        </p:spPr>
        <p:txBody>
          <a:bodyPr wrap="square" rtlCol="0">
            <a:spAutoFit/>
          </a:bodyPr>
          <a:lstStyle/>
          <a:p>
            <a:r>
              <a:rPr lang="en-US" sz="2000" b="1" dirty="0">
                <a:solidFill>
                  <a:schemeClr val="accent5"/>
                </a:solidFill>
              </a:rPr>
              <a:t>Three cases where the dice add up to 4</a:t>
            </a:r>
          </a:p>
        </p:txBody>
      </p:sp>
    </p:spTree>
    <p:extLst>
      <p:ext uri="{BB962C8B-B14F-4D97-AF65-F5344CB8AC3E}">
        <p14:creationId xmlns:p14="http://schemas.microsoft.com/office/powerpoint/2010/main" val="32067808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5" name="Picture 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1" name="Picture 10"/>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6" name="Picture 15"/>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0" name="Picture 1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4" name="Picture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27" name="Picture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28" name="Picture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29" name="Picture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0" name="Picture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3" name="Picture 3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4" name="Picture 3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37" name="Picture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39" name="Picture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0"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1" name="Picture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2" name="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3" name="Picture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5" name="Picture 4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6" name="Picture 4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47" name="Picture 4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48" name="Picture 4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0" name="Picture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1" name="Picture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3" name="Picture 5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4" name="Picture 5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5" name="Picture 5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6" name="Picture 5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57" name="Picture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0" name="Picture 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1" name="Picture 6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2" name="Picture 6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4" name="Picture 6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5" name="Picture 6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6" name="Picture 6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67" name="Picture 6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68" name="Picture 6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69" name="Picture 6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0" name="Picture 6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1" name="Picture 7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2" name="Picture 7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3" name="Picture 7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4" name="Picture 7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
        <p:nvSpPr>
          <p:cNvPr id="2" name="TextBox 1"/>
          <p:cNvSpPr txBox="1"/>
          <p:nvPr/>
        </p:nvSpPr>
        <p:spPr>
          <a:xfrm>
            <a:off x="594174" y="1530934"/>
            <a:ext cx="2630359" cy="646331"/>
          </a:xfrm>
          <a:prstGeom prst="rect">
            <a:avLst/>
          </a:prstGeom>
          <a:noFill/>
        </p:spPr>
        <p:txBody>
          <a:bodyPr wrap="square" rtlCol="0">
            <a:spAutoFit/>
          </a:bodyPr>
          <a:lstStyle/>
          <a:p>
            <a:r>
              <a:rPr lang="en-US" b="1" dirty="0">
                <a:solidFill>
                  <a:schemeClr val="accent5"/>
                </a:solidFill>
              </a:rPr>
              <a:t>The three cases where the result adds up to 4</a:t>
            </a:r>
          </a:p>
        </p:txBody>
      </p:sp>
      <p:cxnSp>
        <p:nvCxnSpPr>
          <p:cNvPr id="76" name="Straight Arrow Connector 75"/>
          <p:cNvCxnSpPr/>
          <p:nvPr/>
        </p:nvCxnSpPr>
        <p:spPr>
          <a:xfrm>
            <a:off x="2698123" y="2221298"/>
            <a:ext cx="2713" cy="3197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2796403" y="527918"/>
            <a:ext cx="4305297" cy="400110"/>
          </a:xfrm>
          <a:prstGeom prst="rect">
            <a:avLst/>
          </a:prstGeom>
          <a:noFill/>
        </p:spPr>
        <p:txBody>
          <a:bodyPr wrap="square" rtlCol="0">
            <a:spAutoFit/>
          </a:bodyPr>
          <a:lstStyle/>
          <a:p>
            <a:r>
              <a:rPr lang="en-US" sz="2000" b="1" dirty="0"/>
              <a:t>All 36 cases </a:t>
            </a:r>
            <a:r>
              <a:rPr lang="en-US" sz="2000" b="1" dirty="0" err="1"/>
              <a:t>organised</a:t>
            </a:r>
            <a:r>
              <a:rPr lang="en-US" sz="2000" b="1" dirty="0"/>
              <a:t> by outcome</a:t>
            </a:r>
          </a:p>
        </p:txBody>
      </p:sp>
    </p:spTree>
    <p:extLst>
      <p:ext uri="{BB962C8B-B14F-4D97-AF65-F5344CB8AC3E}">
        <p14:creationId xmlns:p14="http://schemas.microsoft.com/office/powerpoint/2010/main" val="40127171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5" name="Picture 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1" name="Picture 10"/>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6" name="Picture 15"/>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0" name="Picture 1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2" name="Picture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4" name="Picture 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5" name="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6" name="Picture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27" name="Picture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28" name="Picture 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29" name="Picture 2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0" name="Picture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1" name="Picture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2" name="Picture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3" name="Picture 3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4" name="Picture 3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6" name="Picture 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37" name="Picture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39" name="Picture 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0" name="Picture 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1" name="Picture 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2" name="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3" name="Picture 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5" name="Picture 4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6" name="Picture 4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47" name="Picture 4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48" name="Picture 4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0" name="Picture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1" name="Picture 5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3" name="Picture 5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4" name="Picture 5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5" name="Picture 5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6" name="Picture 5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57" name="Picture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0" name="Picture 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1" name="Picture 6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2" name="Picture 6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4" name="Picture 6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5" name="Picture 6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6" name="Picture 6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67" name="Picture 6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68" name="Picture 6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69" name="Picture 6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0" name="Picture 6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1" name="Picture 7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2" name="Picture 7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3" name="Picture 7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4" name="Picture 7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aphicFrame>
        <p:nvGraphicFramePr>
          <p:cNvPr id="90" name="Table 89"/>
          <p:cNvGraphicFramePr>
            <a:graphicFrameLocks noGrp="1"/>
          </p:cNvGraphicFramePr>
          <p:nvPr/>
        </p:nvGraphicFramePr>
        <p:xfrm>
          <a:off x="212645" y="3926867"/>
          <a:ext cx="8682672" cy="741680"/>
        </p:xfrm>
        <a:graphic>
          <a:graphicData uri="http://schemas.openxmlformats.org/drawingml/2006/table">
            <a:tbl>
              <a:tblPr firstRow="1" bandRow="1">
                <a:tableStyleId>{073A0DAA-6AF3-43AB-8588-CEC1D06C72B9}</a:tableStyleId>
              </a:tblPr>
              <a:tblGrid>
                <a:gridCol w="723556">
                  <a:extLst>
                    <a:ext uri="{9D8B030D-6E8A-4147-A177-3AD203B41FA5}">
                      <a16:colId xmlns:a16="http://schemas.microsoft.com/office/drawing/2014/main" val="20000"/>
                    </a:ext>
                  </a:extLst>
                </a:gridCol>
                <a:gridCol w="723556">
                  <a:extLst>
                    <a:ext uri="{9D8B030D-6E8A-4147-A177-3AD203B41FA5}">
                      <a16:colId xmlns:a16="http://schemas.microsoft.com/office/drawing/2014/main" val="20001"/>
                    </a:ext>
                  </a:extLst>
                </a:gridCol>
                <a:gridCol w="723556">
                  <a:extLst>
                    <a:ext uri="{9D8B030D-6E8A-4147-A177-3AD203B41FA5}">
                      <a16:colId xmlns:a16="http://schemas.microsoft.com/office/drawing/2014/main" val="20002"/>
                    </a:ext>
                  </a:extLst>
                </a:gridCol>
                <a:gridCol w="723556">
                  <a:extLst>
                    <a:ext uri="{9D8B030D-6E8A-4147-A177-3AD203B41FA5}">
                      <a16:colId xmlns:a16="http://schemas.microsoft.com/office/drawing/2014/main" val="20003"/>
                    </a:ext>
                  </a:extLst>
                </a:gridCol>
                <a:gridCol w="723556">
                  <a:extLst>
                    <a:ext uri="{9D8B030D-6E8A-4147-A177-3AD203B41FA5}">
                      <a16:colId xmlns:a16="http://schemas.microsoft.com/office/drawing/2014/main" val="20004"/>
                    </a:ext>
                  </a:extLst>
                </a:gridCol>
                <a:gridCol w="723556">
                  <a:extLst>
                    <a:ext uri="{9D8B030D-6E8A-4147-A177-3AD203B41FA5}">
                      <a16:colId xmlns:a16="http://schemas.microsoft.com/office/drawing/2014/main" val="20005"/>
                    </a:ext>
                  </a:extLst>
                </a:gridCol>
                <a:gridCol w="723556">
                  <a:extLst>
                    <a:ext uri="{9D8B030D-6E8A-4147-A177-3AD203B41FA5}">
                      <a16:colId xmlns:a16="http://schemas.microsoft.com/office/drawing/2014/main" val="20006"/>
                    </a:ext>
                  </a:extLst>
                </a:gridCol>
                <a:gridCol w="723556">
                  <a:extLst>
                    <a:ext uri="{9D8B030D-6E8A-4147-A177-3AD203B41FA5}">
                      <a16:colId xmlns:a16="http://schemas.microsoft.com/office/drawing/2014/main" val="20007"/>
                    </a:ext>
                  </a:extLst>
                </a:gridCol>
                <a:gridCol w="723556">
                  <a:extLst>
                    <a:ext uri="{9D8B030D-6E8A-4147-A177-3AD203B41FA5}">
                      <a16:colId xmlns:a16="http://schemas.microsoft.com/office/drawing/2014/main" val="20008"/>
                    </a:ext>
                  </a:extLst>
                </a:gridCol>
                <a:gridCol w="723556">
                  <a:extLst>
                    <a:ext uri="{9D8B030D-6E8A-4147-A177-3AD203B41FA5}">
                      <a16:colId xmlns:a16="http://schemas.microsoft.com/office/drawing/2014/main" val="20009"/>
                    </a:ext>
                  </a:extLst>
                </a:gridCol>
                <a:gridCol w="723556">
                  <a:extLst>
                    <a:ext uri="{9D8B030D-6E8A-4147-A177-3AD203B41FA5}">
                      <a16:colId xmlns:a16="http://schemas.microsoft.com/office/drawing/2014/main" val="20010"/>
                    </a:ext>
                  </a:extLst>
                </a:gridCol>
                <a:gridCol w="723556">
                  <a:extLst>
                    <a:ext uri="{9D8B030D-6E8A-4147-A177-3AD203B41FA5}">
                      <a16:colId xmlns:a16="http://schemas.microsoft.com/office/drawing/2014/main" val="20011"/>
                    </a:ext>
                  </a:extLst>
                </a:gridCol>
              </a:tblGrid>
              <a:tr h="370840">
                <a:tc>
                  <a:txBody>
                    <a:bodyPr/>
                    <a:lstStyle/>
                    <a:p>
                      <a:r>
                        <a:rPr lang="en-US" dirty="0"/>
                        <a:t>Roll</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tc>
                  <a:txBody>
                    <a:bodyPr/>
                    <a:lstStyle/>
                    <a:p>
                      <a:pPr algn="ctr"/>
                      <a:r>
                        <a:rPr lang="en-US" dirty="0"/>
                        <a:t>5</a:t>
                      </a:r>
                    </a:p>
                  </a:txBody>
                  <a:tcPr/>
                </a:tc>
                <a:tc>
                  <a:txBody>
                    <a:bodyPr/>
                    <a:lstStyle/>
                    <a:p>
                      <a:pPr algn="ctr"/>
                      <a:r>
                        <a:rPr lang="en-US" dirty="0"/>
                        <a:t>6</a:t>
                      </a:r>
                    </a:p>
                  </a:txBody>
                  <a:tcPr/>
                </a:tc>
                <a:tc>
                  <a:txBody>
                    <a:bodyPr/>
                    <a:lstStyle/>
                    <a:p>
                      <a:pPr algn="ctr"/>
                      <a:r>
                        <a:rPr lang="en-US" dirty="0"/>
                        <a:t>7</a:t>
                      </a:r>
                    </a:p>
                  </a:txBody>
                  <a:tcPr/>
                </a:tc>
                <a:tc>
                  <a:txBody>
                    <a:bodyPr/>
                    <a:lstStyle/>
                    <a:p>
                      <a:pPr algn="ctr"/>
                      <a:r>
                        <a:rPr lang="en-US" dirty="0"/>
                        <a:t>8</a:t>
                      </a:r>
                    </a:p>
                  </a:txBody>
                  <a:tcPr/>
                </a:tc>
                <a:tc>
                  <a:txBody>
                    <a:bodyPr/>
                    <a:lstStyle/>
                    <a:p>
                      <a:pPr algn="ctr"/>
                      <a:r>
                        <a:rPr lang="en-US" dirty="0"/>
                        <a:t>9</a:t>
                      </a:r>
                    </a:p>
                  </a:txBody>
                  <a:tcPr/>
                </a:tc>
                <a:tc>
                  <a:txBody>
                    <a:bodyPr/>
                    <a:lstStyle/>
                    <a:p>
                      <a:pPr algn="ctr"/>
                      <a:r>
                        <a:rPr lang="en-US" dirty="0"/>
                        <a:t>10</a:t>
                      </a:r>
                    </a:p>
                  </a:txBody>
                  <a:tcPr/>
                </a:tc>
                <a:tc>
                  <a:txBody>
                    <a:bodyPr/>
                    <a:lstStyle/>
                    <a:p>
                      <a:pPr algn="ctr"/>
                      <a:r>
                        <a:rPr lang="en-US" dirty="0"/>
                        <a:t>11</a:t>
                      </a:r>
                    </a:p>
                  </a:txBody>
                  <a:tcPr/>
                </a:tc>
                <a:tc>
                  <a:txBody>
                    <a:bodyPr/>
                    <a:lstStyle/>
                    <a:p>
                      <a:pPr algn="ctr"/>
                      <a:r>
                        <a:rPr lang="en-US" dirty="0"/>
                        <a:t>12</a:t>
                      </a:r>
                    </a:p>
                  </a:txBody>
                  <a:tcPr/>
                </a:tc>
                <a:extLst>
                  <a:ext uri="{0D108BD9-81ED-4DB2-BD59-A6C34878D82A}">
                    <a16:rowId xmlns:a16="http://schemas.microsoft.com/office/drawing/2014/main" val="10000"/>
                  </a:ext>
                </a:extLst>
              </a:tr>
              <a:tr h="370840">
                <a:tc>
                  <a:txBody>
                    <a:bodyPr/>
                    <a:lstStyle/>
                    <a:p>
                      <a:r>
                        <a:rPr lang="en-US" b="1" dirty="0"/>
                        <a:t>N</a:t>
                      </a:r>
                    </a:p>
                  </a:txBody>
                  <a:tcPr>
                    <a:solidFill>
                      <a:schemeClr val="bg1"/>
                    </a:solidFill>
                  </a:tcPr>
                </a:tc>
                <a:tc>
                  <a:txBody>
                    <a:bodyPr/>
                    <a:lstStyle/>
                    <a:p>
                      <a:pPr algn="ctr"/>
                      <a:r>
                        <a:rPr lang="en-US" b="1" dirty="0"/>
                        <a:t>1</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3</a:t>
                      </a:r>
                    </a:p>
                  </a:txBody>
                  <a:tcPr>
                    <a:solidFill>
                      <a:schemeClr val="bg1"/>
                    </a:solidFill>
                  </a:tcPr>
                </a:tc>
                <a:tc>
                  <a:txBody>
                    <a:bodyPr/>
                    <a:lstStyle/>
                    <a:p>
                      <a:pPr algn="ctr"/>
                      <a:r>
                        <a:rPr lang="en-US" b="1" dirty="0"/>
                        <a:t>4</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6</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4</a:t>
                      </a:r>
                    </a:p>
                  </a:txBody>
                  <a:tcPr>
                    <a:solidFill>
                      <a:schemeClr val="bg1"/>
                    </a:solidFill>
                  </a:tcPr>
                </a:tc>
                <a:tc>
                  <a:txBody>
                    <a:bodyPr/>
                    <a:lstStyle/>
                    <a:p>
                      <a:pPr algn="ctr"/>
                      <a:r>
                        <a:rPr lang="en-US" b="1" dirty="0"/>
                        <a:t>3</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1</a:t>
                      </a:r>
                    </a:p>
                  </a:txBody>
                  <a:tcP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515775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 name="Table 89"/>
          <p:cNvGraphicFramePr>
            <a:graphicFrameLocks noGrp="1"/>
          </p:cNvGraphicFramePr>
          <p:nvPr>
            <p:extLst/>
          </p:nvPr>
        </p:nvGraphicFramePr>
        <p:xfrm>
          <a:off x="212645" y="3926867"/>
          <a:ext cx="8682672" cy="1112520"/>
        </p:xfrm>
        <a:graphic>
          <a:graphicData uri="http://schemas.openxmlformats.org/drawingml/2006/table">
            <a:tbl>
              <a:tblPr firstRow="1" bandRow="1">
                <a:tableStyleId>{073A0DAA-6AF3-43AB-8588-CEC1D06C72B9}</a:tableStyleId>
              </a:tblPr>
              <a:tblGrid>
                <a:gridCol w="723556">
                  <a:extLst>
                    <a:ext uri="{9D8B030D-6E8A-4147-A177-3AD203B41FA5}">
                      <a16:colId xmlns:a16="http://schemas.microsoft.com/office/drawing/2014/main" val="20000"/>
                    </a:ext>
                  </a:extLst>
                </a:gridCol>
                <a:gridCol w="723556">
                  <a:extLst>
                    <a:ext uri="{9D8B030D-6E8A-4147-A177-3AD203B41FA5}">
                      <a16:colId xmlns:a16="http://schemas.microsoft.com/office/drawing/2014/main" val="20001"/>
                    </a:ext>
                  </a:extLst>
                </a:gridCol>
                <a:gridCol w="723556">
                  <a:extLst>
                    <a:ext uri="{9D8B030D-6E8A-4147-A177-3AD203B41FA5}">
                      <a16:colId xmlns:a16="http://schemas.microsoft.com/office/drawing/2014/main" val="20002"/>
                    </a:ext>
                  </a:extLst>
                </a:gridCol>
                <a:gridCol w="723556">
                  <a:extLst>
                    <a:ext uri="{9D8B030D-6E8A-4147-A177-3AD203B41FA5}">
                      <a16:colId xmlns:a16="http://schemas.microsoft.com/office/drawing/2014/main" val="20003"/>
                    </a:ext>
                  </a:extLst>
                </a:gridCol>
                <a:gridCol w="723556">
                  <a:extLst>
                    <a:ext uri="{9D8B030D-6E8A-4147-A177-3AD203B41FA5}">
                      <a16:colId xmlns:a16="http://schemas.microsoft.com/office/drawing/2014/main" val="20004"/>
                    </a:ext>
                  </a:extLst>
                </a:gridCol>
                <a:gridCol w="723556">
                  <a:extLst>
                    <a:ext uri="{9D8B030D-6E8A-4147-A177-3AD203B41FA5}">
                      <a16:colId xmlns:a16="http://schemas.microsoft.com/office/drawing/2014/main" val="20005"/>
                    </a:ext>
                  </a:extLst>
                </a:gridCol>
                <a:gridCol w="723556">
                  <a:extLst>
                    <a:ext uri="{9D8B030D-6E8A-4147-A177-3AD203B41FA5}">
                      <a16:colId xmlns:a16="http://schemas.microsoft.com/office/drawing/2014/main" val="20006"/>
                    </a:ext>
                  </a:extLst>
                </a:gridCol>
                <a:gridCol w="723556">
                  <a:extLst>
                    <a:ext uri="{9D8B030D-6E8A-4147-A177-3AD203B41FA5}">
                      <a16:colId xmlns:a16="http://schemas.microsoft.com/office/drawing/2014/main" val="20007"/>
                    </a:ext>
                  </a:extLst>
                </a:gridCol>
                <a:gridCol w="723556">
                  <a:extLst>
                    <a:ext uri="{9D8B030D-6E8A-4147-A177-3AD203B41FA5}">
                      <a16:colId xmlns:a16="http://schemas.microsoft.com/office/drawing/2014/main" val="20008"/>
                    </a:ext>
                  </a:extLst>
                </a:gridCol>
                <a:gridCol w="723556">
                  <a:extLst>
                    <a:ext uri="{9D8B030D-6E8A-4147-A177-3AD203B41FA5}">
                      <a16:colId xmlns:a16="http://schemas.microsoft.com/office/drawing/2014/main" val="20009"/>
                    </a:ext>
                  </a:extLst>
                </a:gridCol>
                <a:gridCol w="723556">
                  <a:extLst>
                    <a:ext uri="{9D8B030D-6E8A-4147-A177-3AD203B41FA5}">
                      <a16:colId xmlns:a16="http://schemas.microsoft.com/office/drawing/2014/main" val="20010"/>
                    </a:ext>
                  </a:extLst>
                </a:gridCol>
                <a:gridCol w="723556">
                  <a:extLst>
                    <a:ext uri="{9D8B030D-6E8A-4147-A177-3AD203B41FA5}">
                      <a16:colId xmlns:a16="http://schemas.microsoft.com/office/drawing/2014/main" val="20011"/>
                    </a:ext>
                  </a:extLst>
                </a:gridCol>
              </a:tblGrid>
              <a:tr h="370840">
                <a:tc>
                  <a:txBody>
                    <a:bodyPr/>
                    <a:lstStyle/>
                    <a:p>
                      <a:r>
                        <a:rPr lang="en-US" dirty="0"/>
                        <a:t>Roll</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solidFill>
                            <a:schemeClr val="accent1">
                              <a:lumMod val="20000"/>
                              <a:lumOff val="80000"/>
                            </a:schemeClr>
                          </a:solidFill>
                        </a:rPr>
                        <a:t>4</a:t>
                      </a:r>
                    </a:p>
                  </a:txBody>
                  <a:tcPr/>
                </a:tc>
                <a:tc>
                  <a:txBody>
                    <a:bodyPr/>
                    <a:lstStyle/>
                    <a:p>
                      <a:pPr algn="ctr"/>
                      <a:r>
                        <a:rPr lang="en-US" dirty="0"/>
                        <a:t>5</a:t>
                      </a:r>
                    </a:p>
                  </a:txBody>
                  <a:tcPr/>
                </a:tc>
                <a:tc>
                  <a:txBody>
                    <a:bodyPr/>
                    <a:lstStyle/>
                    <a:p>
                      <a:pPr algn="ctr"/>
                      <a:r>
                        <a:rPr lang="en-US" dirty="0"/>
                        <a:t>6</a:t>
                      </a:r>
                    </a:p>
                  </a:txBody>
                  <a:tcPr/>
                </a:tc>
                <a:tc>
                  <a:txBody>
                    <a:bodyPr/>
                    <a:lstStyle/>
                    <a:p>
                      <a:pPr algn="ctr"/>
                      <a:r>
                        <a:rPr lang="en-US" dirty="0"/>
                        <a:t>7</a:t>
                      </a:r>
                    </a:p>
                  </a:txBody>
                  <a:tcPr/>
                </a:tc>
                <a:tc>
                  <a:txBody>
                    <a:bodyPr/>
                    <a:lstStyle/>
                    <a:p>
                      <a:pPr algn="ctr"/>
                      <a:r>
                        <a:rPr lang="en-US" dirty="0"/>
                        <a:t>8</a:t>
                      </a:r>
                    </a:p>
                  </a:txBody>
                  <a:tcPr/>
                </a:tc>
                <a:tc>
                  <a:txBody>
                    <a:bodyPr/>
                    <a:lstStyle/>
                    <a:p>
                      <a:pPr algn="ctr"/>
                      <a:r>
                        <a:rPr lang="en-US" dirty="0"/>
                        <a:t>9</a:t>
                      </a:r>
                    </a:p>
                  </a:txBody>
                  <a:tcPr/>
                </a:tc>
                <a:tc>
                  <a:txBody>
                    <a:bodyPr/>
                    <a:lstStyle/>
                    <a:p>
                      <a:pPr algn="ctr"/>
                      <a:r>
                        <a:rPr lang="en-US" dirty="0"/>
                        <a:t>10</a:t>
                      </a:r>
                    </a:p>
                  </a:txBody>
                  <a:tcPr/>
                </a:tc>
                <a:tc>
                  <a:txBody>
                    <a:bodyPr/>
                    <a:lstStyle/>
                    <a:p>
                      <a:pPr algn="ctr"/>
                      <a:r>
                        <a:rPr lang="en-US" dirty="0"/>
                        <a:t>11</a:t>
                      </a:r>
                    </a:p>
                  </a:txBody>
                  <a:tcPr/>
                </a:tc>
                <a:tc>
                  <a:txBody>
                    <a:bodyPr/>
                    <a:lstStyle/>
                    <a:p>
                      <a:pPr algn="ctr"/>
                      <a:r>
                        <a:rPr lang="en-US" dirty="0"/>
                        <a:t>12</a:t>
                      </a:r>
                    </a:p>
                  </a:txBody>
                  <a:tcPr/>
                </a:tc>
                <a:extLst>
                  <a:ext uri="{0D108BD9-81ED-4DB2-BD59-A6C34878D82A}">
                    <a16:rowId xmlns:a16="http://schemas.microsoft.com/office/drawing/2014/main" val="10000"/>
                  </a:ext>
                </a:extLst>
              </a:tr>
              <a:tr h="370840">
                <a:tc>
                  <a:txBody>
                    <a:bodyPr/>
                    <a:lstStyle/>
                    <a:p>
                      <a:r>
                        <a:rPr lang="en-US" b="1" dirty="0"/>
                        <a:t>N</a:t>
                      </a:r>
                    </a:p>
                  </a:txBody>
                  <a:tcPr>
                    <a:solidFill>
                      <a:schemeClr val="bg1"/>
                    </a:solidFill>
                  </a:tcPr>
                </a:tc>
                <a:tc>
                  <a:txBody>
                    <a:bodyPr/>
                    <a:lstStyle/>
                    <a:p>
                      <a:pPr algn="ctr"/>
                      <a:r>
                        <a:rPr lang="en-US" b="1" dirty="0"/>
                        <a:t>1</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3</a:t>
                      </a:r>
                    </a:p>
                  </a:txBody>
                  <a:tcPr>
                    <a:solidFill>
                      <a:schemeClr val="accent1">
                        <a:lumMod val="20000"/>
                        <a:lumOff val="80000"/>
                      </a:schemeClr>
                    </a:solidFill>
                  </a:tcPr>
                </a:tc>
                <a:tc>
                  <a:txBody>
                    <a:bodyPr/>
                    <a:lstStyle/>
                    <a:p>
                      <a:pPr algn="ctr"/>
                      <a:r>
                        <a:rPr lang="en-US" b="1" dirty="0"/>
                        <a:t>4</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6</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4</a:t>
                      </a:r>
                    </a:p>
                  </a:txBody>
                  <a:tcPr>
                    <a:solidFill>
                      <a:schemeClr val="bg1"/>
                    </a:solidFill>
                  </a:tcPr>
                </a:tc>
                <a:tc>
                  <a:txBody>
                    <a:bodyPr/>
                    <a:lstStyle/>
                    <a:p>
                      <a:pPr algn="ctr"/>
                      <a:r>
                        <a:rPr lang="en-US" b="1" dirty="0"/>
                        <a:t>3</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1</a:t>
                      </a:r>
                    </a:p>
                  </a:txBody>
                  <a:tcPr>
                    <a:solidFill>
                      <a:schemeClr val="bg1"/>
                    </a:solidFill>
                  </a:tcPr>
                </a:tc>
                <a:extLst>
                  <a:ext uri="{0D108BD9-81ED-4DB2-BD59-A6C34878D82A}">
                    <a16:rowId xmlns:a16="http://schemas.microsoft.com/office/drawing/2014/main" val="10001"/>
                  </a:ext>
                </a:extLst>
              </a:tr>
              <a:tr h="370840">
                <a:tc>
                  <a:txBody>
                    <a:bodyPr/>
                    <a:lstStyle/>
                    <a:p>
                      <a:r>
                        <a:rPr lang="en-US" b="1" dirty="0" err="1"/>
                        <a:t>Prob</a:t>
                      </a:r>
                      <a:endParaRPr lang="en-US" b="1" dirty="0"/>
                    </a:p>
                  </a:txBody>
                  <a:tcPr>
                    <a:solidFill>
                      <a:schemeClr val="bg1"/>
                    </a:solidFill>
                  </a:tcPr>
                </a:tc>
                <a:tc>
                  <a:txBody>
                    <a:bodyPr/>
                    <a:lstStyle/>
                    <a:p>
                      <a:pPr algn="ctr"/>
                      <a:r>
                        <a:rPr lang="en-US" b="1" dirty="0"/>
                        <a:t>.028</a:t>
                      </a:r>
                    </a:p>
                  </a:txBody>
                  <a:tcPr>
                    <a:solidFill>
                      <a:schemeClr val="bg1"/>
                    </a:solidFill>
                  </a:tcPr>
                </a:tc>
                <a:tc>
                  <a:txBody>
                    <a:bodyPr/>
                    <a:lstStyle/>
                    <a:p>
                      <a:pPr algn="ctr"/>
                      <a:r>
                        <a:rPr lang="en-US" b="1" dirty="0"/>
                        <a:t>.056</a:t>
                      </a:r>
                    </a:p>
                  </a:txBody>
                  <a:tcPr>
                    <a:solidFill>
                      <a:schemeClr val="bg1"/>
                    </a:solidFill>
                  </a:tcPr>
                </a:tc>
                <a:tc>
                  <a:txBody>
                    <a:bodyPr/>
                    <a:lstStyle/>
                    <a:p>
                      <a:pPr algn="ctr"/>
                      <a:r>
                        <a:rPr lang="en-US" b="1" dirty="0"/>
                        <a:t>.083</a:t>
                      </a:r>
                    </a:p>
                  </a:txBody>
                  <a:tcPr>
                    <a:solidFill>
                      <a:schemeClr val="accent1">
                        <a:lumMod val="20000"/>
                        <a:lumOff val="80000"/>
                      </a:schemeClr>
                    </a:solidFill>
                  </a:tcPr>
                </a:tc>
                <a:tc>
                  <a:txBody>
                    <a:bodyPr/>
                    <a:lstStyle/>
                    <a:p>
                      <a:pPr algn="ctr"/>
                      <a:r>
                        <a:rPr lang="en-US" b="1" dirty="0"/>
                        <a:t>.111</a:t>
                      </a:r>
                    </a:p>
                  </a:txBody>
                  <a:tcPr>
                    <a:solidFill>
                      <a:schemeClr val="bg1"/>
                    </a:solidFill>
                  </a:tcPr>
                </a:tc>
                <a:tc>
                  <a:txBody>
                    <a:bodyPr/>
                    <a:lstStyle/>
                    <a:p>
                      <a:pPr algn="ctr"/>
                      <a:r>
                        <a:rPr lang="en-US" b="1" dirty="0"/>
                        <a:t>.139</a:t>
                      </a:r>
                    </a:p>
                  </a:txBody>
                  <a:tcPr>
                    <a:solidFill>
                      <a:schemeClr val="bg1"/>
                    </a:solidFill>
                  </a:tcPr>
                </a:tc>
                <a:tc>
                  <a:txBody>
                    <a:bodyPr/>
                    <a:lstStyle/>
                    <a:p>
                      <a:pPr algn="ctr"/>
                      <a:r>
                        <a:rPr lang="en-US" b="1" dirty="0"/>
                        <a:t>.167</a:t>
                      </a:r>
                    </a:p>
                  </a:txBody>
                  <a:tcPr>
                    <a:solidFill>
                      <a:schemeClr val="bg1"/>
                    </a:solidFill>
                  </a:tcPr>
                </a:tc>
                <a:tc>
                  <a:txBody>
                    <a:bodyPr/>
                    <a:lstStyle/>
                    <a:p>
                      <a:pPr algn="ctr"/>
                      <a:r>
                        <a:rPr lang="en-US" b="1" dirty="0"/>
                        <a:t>.139</a:t>
                      </a:r>
                    </a:p>
                  </a:txBody>
                  <a:tcPr>
                    <a:solidFill>
                      <a:schemeClr val="bg1"/>
                    </a:solidFill>
                  </a:tcPr>
                </a:tc>
                <a:tc>
                  <a:txBody>
                    <a:bodyPr/>
                    <a:lstStyle/>
                    <a:p>
                      <a:pPr algn="ctr"/>
                      <a:r>
                        <a:rPr lang="en-US" b="1" dirty="0"/>
                        <a:t>.111</a:t>
                      </a:r>
                    </a:p>
                  </a:txBody>
                  <a:tcPr>
                    <a:solidFill>
                      <a:schemeClr val="bg1"/>
                    </a:solidFill>
                  </a:tcPr>
                </a:tc>
                <a:tc>
                  <a:txBody>
                    <a:bodyPr/>
                    <a:lstStyle/>
                    <a:p>
                      <a:pPr algn="ctr"/>
                      <a:r>
                        <a:rPr lang="en-US" b="1" dirty="0"/>
                        <a:t>.083</a:t>
                      </a:r>
                    </a:p>
                  </a:txBody>
                  <a:tcPr>
                    <a:solidFill>
                      <a:schemeClr val="bg1"/>
                    </a:solidFill>
                  </a:tcPr>
                </a:tc>
                <a:tc>
                  <a:txBody>
                    <a:bodyPr/>
                    <a:lstStyle/>
                    <a:p>
                      <a:pPr algn="ctr"/>
                      <a:r>
                        <a:rPr lang="en-US" b="1" dirty="0"/>
                        <a:t>.056</a:t>
                      </a:r>
                    </a:p>
                  </a:txBody>
                  <a:tcPr>
                    <a:solidFill>
                      <a:schemeClr val="bg1"/>
                    </a:solidFill>
                  </a:tcPr>
                </a:tc>
                <a:tc>
                  <a:txBody>
                    <a:bodyPr/>
                    <a:lstStyle/>
                    <a:p>
                      <a:pPr algn="ctr"/>
                      <a:r>
                        <a:rPr lang="en-US" b="1" dirty="0"/>
                        <a:t>.028</a:t>
                      </a:r>
                    </a:p>
                  </a:txBody>
                  <a:tcPr>
                    <a:solidFill>
                      <a:schemeClr val="bg1"/>
                    </a:solidFill>
                  </a:tcPr>
                </a:tc>
                <a:extLst>
                  <a:ext uri="{0D108BD9-81ED-4DB2-BD59-A6C34878D82A}">
                    <a16:rowId xmlns:a16="http://schemas.microsoft.com/office/drawing/2014/main" val="10002"/>
                  </a:ext>
                </a:extLst>
              </a:tr>
            </a:tbl>
          </a:graphicData>
        </a:graphic>
      </p:graphicFrame>
      <p:sp>
        <p:nvSpPr>
          <p:cNvPr id="76" name="TextBox 75"/>
          <p:cNvSpPr txBox="1"/>
          <p:nvPr/>
        </p:nvSpPr>
        <p:spPr>
          <a:xfrm>
            <a:off x="1376758" y="5713701"/>
            <a:ext cx="3211517" cy="369332"/>
          </a:xfrm>
          <a:prstGeom prst="rect">
            <a:avLst/>
          </a:prstGeom>
          <a:noFill/>
        </p:spPr>
        <p:txBody>
          <a:bodyPr wrap="square" rtlCol="0">
            <a:spAutoFit/>
          </a:bodyPr>
          <a:lstStyle/>
          <a:p>
            <a:r>
              <a:rPr lang="en-US" b="1" dirty="0">
                <a:solidFill>
                  <a:schemeClr val="accent5"/>
                </a:solidFill>
              </a:rPr>
              <a:t>Probability = 3/36 = .083</a:t>
            </a:r>
          </a:p>
        </p:txBody>
      </p:sp>
      <p:cxnSp>
        <p:nvCxnSpPr>
          <p:cNvPr id="77" name="Straight Arrow Connector 76"/>
          <p:cNvCxnSpPr/>
          <p:nvPr/>
        </p:nvCxnSpPr>
        <p:spPr>
          <a:xfrm flipV="1">
            <a:off x="2774069" y="5222001"/>
            <a:ext cx="0" cy="4028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23922" y="617715"/>
            <a:ext cx="4467120" cy="923330"/>
          </a:xfrm>
          <a:prstGeom prst="rect">
            <a:avLst/>
          </a:prstGeom>
          <a:noFill/>
        </p:spPr>
        <p:txBody>
          <a:bodyPr wrap="none" rtlCol="0">
            <a:spAutoFit/>
          </a:bodyPr>
          <a:lstStyle/>
          <a:p>
            <a:pPr marL="285750" indent="-285750">
              <a:buFont typeface="Arial" charset="0"/>
              <a:buChar char="•"/>
            </a:pPr>
            <a:r>
              <a:rPr lang="en-US" dirty="0"/>
              <a:t>Probabilities are numbers between 0 and 1</a:t>
            </a:r>
          </a:p>
          <a:p>
            <a:pPr marL="285750" indent="-285750">
              <a:buFont typeface="Arial" charset="0"/>
              <a:buChar char="•"/>
            </a:pPr>
            <a:r>
              <a:rPr lang="en-US" dirty="0"/>
              <a:t>Probability = 0 means “impossible”</a:t>
            </a:r>
          </a:p>
          <a:p>
            <a:pPr marL="285750" indent="-285750">
              <a:buFont typeface="Arial" charset="0"/>
              <a:buChar char="•"/>
            </a:pPr>
            <a:r>
              <a:rPr lang="en-US" dirty="0"/>
              <a:t>Probability = 1 means “certain”</a:t>
            </a:r>
          </a:p>
        </p:txBody>
      </p:sp>
      <p:pic>
        <p:nvPicPr>
          <p:cNvPr id="79" name="Picture 7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80" name="Picture 7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1" name="Picture 80"/>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82" name="Picture 8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83" name="Picture 8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4" name="Picture 8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85" name="Picture 8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86" name="Picture 8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87" name="Picture 8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88" name="Picture 8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89" name="Picture 8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91" name="Picture 9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92" name="Picture 9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93" name="Picture 9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94" name="Picture 9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95" name="Picture 9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96" name="Picture 9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97" name="Picture 9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98" name="Picture 9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99" name="Picture 9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100" name="Picture 9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01" name="Picture 10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02" name="Picture 10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03" name="Picture 10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04" name="Picture 10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05" name="Picture 10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06" name="Picture 10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07" name="Picture 10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08" name="Picture 10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09" name="Picture 10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10" name="Picture 10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11" name="Picture 1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12" name="Picture 1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13" name="Picture 1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14" name="Picture 1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15" name="Picture 1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16" name="Picture 1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117" name="Picture 1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118" name="Picture 1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119" name="Picture 1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120" name="Picture 1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121" name="Picture 1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122" name="Picture 12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123" name="Picture 1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124" name="Picture 1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125" name="Picture 12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126" name="Picture 12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127" name="Picture 1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128" name="Picture 1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129" name="Picture 1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130" name="Picture 1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131" name="Picture 1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132" name="Picture 13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133" name="Picture 13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134" name="Picture 1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135" name="Picture 1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136" name="Picture 1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137" name="Picture 13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138" name="Picture 1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139" name="Picture 13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140" name="Picture 1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141" name="Picture 1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142" name="Picture 1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143" name="Picture 1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144" name="Picture 1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145" name="Picture 14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146" name="Picture 14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47" name="Picture 14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48" name="Picture 14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49" name="Picture 14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50" name="Picture 14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51" name="Picture 15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Tree>
    <p:extLst>
      <p:ext uri="{BB962C8B-B14F-4D97-AF65-F5344CB8AC3E}">
        <p14:creationId xmlns:p14="http://schemas.microsoft.com/office/powerpoint/2010/main" val="20705683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 name="Table 89"/>
          <p:cNvGraphicFramePr>
            <a:graphicFrameLocks noGrp="1"/>
          </p:cNvGraphicFramePr>
          <p:nvPr>
            <p:extLst/>
          </p:nvPr>
        </p:nvGraphicFramePr>
        <p:xfrm>
          <a:off x="212645" y="3926867"/>
          <a:ext cx="8682672" cy="1112520"/>
        </p:xfrm>
        <a:graphic>
          <a:graphicData uri="http://schemas.openxmlformats.org/drawingml/2006/table">
            <a:tbl>
              <a:tblPr firstRow="1" bandRow="1">
                <a:tableStyleId>{073A0DAA-6AF3-43AB-8588-CEC1D06C72B9}</a:tableStyleId>
              </a:tblPr>
              <a:tblGrid>
                <a:gridCol w="723556">
                  <a:extLst>
                    <a:ext uri="{9D8B030D-6E8A-4147-A177-3AD203B41FA5}">
                      <a16:colId xmlns:a16="http://schemas.microsoft.com/office/drawing/2014/main" val="20000"/>
                    </a:ext>
                  </a:extLst>
                </a:gridCol>
                <a:gridCol w="723556">
                  <a:extLst>
                    <a:ext uri="{9D8B030D-6E8A-4147-A177-3AD203B41FA5}">
                      <a16:colId xmlns:a16="http://schemas.microsoft.com/office/drawing/2014/main" val="20001"/>
                    </a:ext>
                  </a:extLst>
                </a:gridCol>
                <a:gridCol w="723556">
                  <a:extLst>
                    <a:ext uri="{9D8B030D-6E8A-4147-A177-3AD203B41FA5}">
                      <a16:colId xmlns:a16="http://schemas.microsoft.com/office/drawing/2014/main" val="20002"/>
                    </a:ext>
                  </a:extLst>
                </a:gridCol>
                <a:gridCol w="723556">
                  <a:extLst>
                    <a:ext uri="{9D8B030D-6E8A-4147-A177-3AD203B41FA5}">
                      <a16:colId xmlns:a16="http://schemas.microsoft.com/office/drawing/2014/main" val="20003"/>
                    </a:ext>
                  </a:extLst>
                </a:gridCol>
                <a:gridCol w="723556">
                  <a:extLst>
                    <a:ext uri="{9D8B030D-6E8A-4147-A177-3AD203B41FA5}">
                      <a16:colId xmlns:a16="http://schemas.microsoft.com/office/drawing/2014/main" val="20004"/>
                    </a:ext>
                  </a:extLst>
                </a:gridCol>
                <a:gridCol w="723556">
                  <a:extLst>
                    <a:ext uri="{9D8B030D-6E8A-4147-A177-3AD203B41FA5}">
                      <a16:colId xmlns:a16="http://schemas.microsoft.com/office/drawing/2014/main" val="20005"/>
                    </a:ext>
                  </a:extLst>
                </a:gridCol>
                <a:gridCol w="723556">
                  <a:extLst>
                    <a:ext uri="{9D8B030D-6E8A-4147-A177-3AD203B41FA5}">
                      <a16:colId xmlns:a16="http://schemas.microsoft.com/office/drawing/2014/main" val="20006"/>
                    </a:ext>
                  </a:extLst>
                </a:gridCol>
                <a:gridCol w="723556">
                  <a:extLst>
                    <a:ext uri="{9D8B030D-6E8A-4147-A177-3AD203B41FA5}">
                      <a16:colId xmlns:a16="http://schemas.microsoft.com/office/drawing/2014/main" val="20007"/>
                    </a:ext>
                  </a:extLst>
                </a:gridCol>
                <a:gridCol w="723556">
                  <a:extLst>
                    <a:ext uri="{9D8B030D-6E8A-4147-A177-3AD203B41FA5}">
                      <a16:colId xmlns:a16="http://schemas.microsoft.com/office/drawing/2014/main" val="20008"/>
                    </a:ext>
                  </a:extLst>
                </a:gridCol>
                <a:gridCol w="723556">
                  <a:extLst>
                    <a:ext uri="{9D8B030D-6E8A-4147-A177-3AD203B41FA5}">
                      <a16:colId xmlns:a16="http://schemas.microsoft.com/office/drawing/2014/main" val="20009"/>
                    </a:ext>
                  </a:extLst>
                </a:gridCol>
                <a:gridCol w="723556">
                  <a:extLst>
                    <a:ext uri="{9D8B030D-6E8A-4147-A177-3AD203B41FA5}">
                      <a16:colId xmlns:a16="http://schemas.microsoft.com/office/drawing/2014/main" val="20010"/>
                    </a:ext>
                  </a:extLst>
                </a:gridCol>
                <a:gridCol w="723556">
                  <a:extLst>
                    <a:ext uri="{9D8B030D-6E8A-4147-A177-3AD203B41FA5}">
                      <a16:colId xmlns:a16="http://schemas.microsoft.com/office/drawing/2014/main" val="20011"/>
                    </a:ext>
                  </a:extLst>
                </a:gridCol>
              </a:tblGrid>
              <a:tr h="370840">
                <a:tc>
                  <a:txBody>
                    <a:bodyPr/>
                    <a:lstStyle/>
                    <a:p>
                      <a:r>
                        <a:rPr lang="en-US" dirty="0"/>
                        <a:t>Roll</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tc>
                  <a:txBody>
                    <a:bodyPr/>
                    <a:lstStyle/>
                    <a:p>
                      <a:pPr algn="ctr"/>
                      <a:r>
                        <a:rPr lang="en-US" dirty="0"/>
                        <a:t>5</a:t>
                      </a:r>
                    </a:p>
                  </a:txBody>
                  <a:tcPr/>
                </a:tc>
                <a:tc>
                  <a:txBody>
                    <a:bodyPr/>
                    <a:lstStyle/>
                    <a:p>
                      <a:pPr algn="ctr"/>
                      <a:r>
                        <a:rPr lang="en-US" dirty="0"/>
                        <a:t>6</a:t>
                      </a:r>
                    </a:p>
                  </a:txBody>
                  <a:tcPr/>
                </a:tc>
                <a:tc>
                  <a:txBody>
                    <a:bodyPr/>
                    <a:lstStyle/>
                    <a:p>
                      <a:pPr algn="ctr"/>
                      <a:r>
                        <a:rPr lang="en-US" dirty="0"/>
                        <a:t>7</a:t>
                      </a:r>
                    </a:p>
                  </a:txBody>
                  <a:tcPr/>
                </a:tc>
                <a:tc>
                  <a:txBody>
                    <a:bodyPr/>
                    <a:lstStyle/>
                    <a:p>
                      <a:pPr algn="ctr"/>
                      <a:r>
                        <a:rPr lang="en-US" dirty="0"/>
                        <a:t>8</a:t>
                      </a:r>
                    </a:p>
                  </a:txBody>
                  <a:tcPr/>
                </a:tc>
                <a:tc>
                  <a:txBody>
                    <a:bodyPr/>
                    <a:lstStyle/>
                    <a:p>
                      <a:pPr algn="ctr"/>
                      <a:r>
                        <a:rPr lang="en-US" dirty="0"/>
                        <a:t>9</a:t>
                      </a:r>
                    </a:p>
                  </a:txBody>
                  <a:tcPr/>
                </a:tc>
                <a:tc>
                  <a:txBody>
                    <a:bodyPr/>
                    <a:lstStyle/>
                    <a:p>
                      <a:pPr algn="ctr"/>
                      <a:r>
                        <a:rPr lang="en-US" dirty="0"/>
                        <a:t>10</a:t>
                      </a:r>
                    </a:p>
                  </a:txBody>
                  <a:tcPr/>
                </a:tc>
                <a:tc>
                  <a:txBody>
                    <a:bodyPr/>
                    <a:lstStyle/>
                    <a:p>
                      <a:pPr algn="ctr"/>
                      <a:r>
                        <a:rPr lang="en-US" dirty="0"/>
                        <a:t>11</a:t>
                      </a:r>
                    </a:p>
                  </a:txBody>
                  <a:tcPr/>
                </a:tc>
                <a:tc>
                  <a:txBody>
                    <a:bodyPr/>
                    <a:lstStyle/>
                    <a:p>
                      <a:pPr algn="ctr"/>
                      <a:r>
                        <a:rPr lang="en-US" dirty="0"/>
                        <a:t>12</a:t>
                      </a:r>
                    </a:p>
                  </a:txBody>
                  <a:tcPr/>
                </a:tc>
                <a:extLst>
                  <a:ext uri="{0D108BD9-81ED-4DB2-BD59-A6C34878D82A}">
                    <a16:rowId xmlns:a16="http://schemas.microsoft.com/office/drawing/2014/main" val="10000"/>
                  </a:ext>
                </a:extLst>
              </a:tr>
              <a:tr h="370840">
                <a:tc>
                  <a:txBody>
                    <a:bodyPr/>
                    <a:lstStyle/>
                    <a:p>
                      <a:r>
                        <a:rPr lang="en-US" b="1" dirty="0"/>
                        <a:t>N</a:t>
                      </a:r>
                    </a:p>
                  </a:txBody>
                  <a:tcPr>
                    <a:solidFill>
                      <a:schemeClr val="bg1"/>
                    </a:solidFill>
                  </a:tcPr>
                </a:tc>
                <a:tc>
                  <a:txBody>
                    <a:bodyPr/>
                    <a:lstStyle/>
                    <a:p>
                      <a:pPr algn="ctr"/>
                      <a:r>
                        <a:rPr lang="en-US" b="1" dirty="0"/>
                        <a:t>1</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3</a:t>
                      </a:r>
                    </a:p>
                  </a:txBody>
                  <a:tcPr>
                    <a:solidFill>
                      <a:schemeClr val="bg1"/>
                    </a:solidFill>
                  </a:tcPr>
                </a:tc>
                <a:tc>
                  <a:txBody>
                    <a:bodyPr/>
                    <a:lstStyle/>
                    <a:p>
                      <a:pPr algn="ctr"/>
                      <a:r>
                        <a:rPr lang="en-US" b="1" dirty="0"/>
                        <a:t>4</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6</a:t>
                      </a:r>
                    </a:p>
                  </a:txBody>
                  <a:tcPr>
                    <a:solidFill>
                      <a:schemeClr val="bg1"/>
                    </a:solidFill>
                  </a:tcPr>
                </a:tc>
                <a:tc>
                  <a:txBody>
                    <a:bodyPr/>
                    <a:lstStyle/>
                    <a:p>
                      <a:pPr algn="ctr"/>
                      <a:r>
                        <a:rPr lang="en-US" b="1" dirty="0"/>
                        <a:t>5</a:t>
                      </a:r>
                    </a:p>
                  </a:txBody>
                  <a:tcPr>
                    <a:solidFill>
                      <a:schemeClr val="bg1"/>
                    </a:solidFill>
                  </a:tcPr>
                </a:tc>
                <a:tc>
                  <a:txBody>
                    <a:bodyPr/>
                    <a:lstStyle/>
                    <a:p>
                      <a:pPr algn="ctr"/>
                      <a:r>
                        <a:rPr lang="en-US" b="1" dirty="0"/>
                        <a:t>4</a:t>
                      </a:r>
                    </a:p>
                  </a:txBody>
                  <a:tcPr>
                    <a:solidFill>
                      <a:schemeClr val="bg1"/>
                    </a:solidFill>
                  </a:tcPr>
                </a:tc>
                <a:tc>
                  <a:txBody>
                    <a:bodyPr/>
                    <a:lstStyle/>
                    <a:p>
                      <a:pPr algn="ctr"/>
                      <a:r>
                        <a:rPr lang="en-US" b="1" dirty="0"/>
                        <a:t>3</a:t>
                      </a:r>
                    </a:p>
                  </a:txBody>
                  <a:tcPr>
                    <a:solidFill>
                      <a:schemeClr val="bg1"/>
                    </a:solidFill>
                  </a:tcPr>
                </a:tc>
                <a:tc>
                  <a:txBody>
                    <a:bodyPr/>
                    <a:lstStyle/>
                    <a:p>
                      <a:pPr algn="ctr"/>
                      <a:r>
                        <a:rPr lang="en-US" b="1" dirty="0"/>
                        <a:t>2</a:t>
                      </a:r>
                    </a:p>
                  </a:txBody>
                  <a:tcPr>
                    <a:solidFill>
                      <a:schemeClr val="bg1"/>
                    </a:solidFill>
                  </a:tcPr>
                </a:tc>
                <a:tc>
                  <a:txBody>
                    <a:bodyPr/>
                    <a:lstStyle/>
                    <a:p>
                      <a:pPr algn="ctr"/>
                      <a:r>
                        <a:rPr lang="en-US" b="1" dirty="0"/>
                        <a:t>1</a:t>
                      </a:r>
                    </a:p>
                  </a:txBody>
                  <a:tcPr>
                    <a:solidFill>
                      <a:schemeClr val="bg1"/>
                    </a:solidFill>
                  </a:tcPr>
                </a:tc>
                <a:extLst>
                  <a:ext uri="{0D108BD9-81ED-4DB2-BD59-A6C34878D82A}">
                    <a16:rowId xmlns:a16="http://schemas.microsoft.com/office/drawing/2014/main" val="10001"/>
                  </a:ext>
                </a:extLst>
              </a:tr>
              <a:tr h="370840">
                <a:tc>
                  <a:txBody>
                    <a:bodyPr/>
                    <a:lstStyle/>
                    <a:p>
                      <a:r>
                        <a:rPr lang="en-US" b="1" dirty="0" err="1"/>
                        <a:t>Prob</a:t>
                      </a:r>
                      <a:endParaRPr lang="en-US" b="1" dirty="0"/>
                    </a:p>
                  </a:txBody>
                  <a:tcPr>
                    <a:solidFill>
                      <a:schemeClr val="bg1"/>
                    </a:solidFill>
                  </a:tcPr>
                </a:tc>
                <a:tc>
                  <a:txBody>
                    <a:bodyPr/>
                    <a:lstStyle/>
                    <a:p>
                      <a:pPr algn="ctr"/>
                      <a:r>
                        <a:rPr lang="en-US" b="1" dirty="0"/>
                        <a:t>.028</a:t>
                      </a:r>
                    </a:p>
                  </a:txBody>
                  <a:tcPr>
                    <a:solidFill>
                      <a:schemeClr val="bg1"/>
                    </a:solidFill>
                  </a:tcPr>
                </a:tc>
                <a:tc>
                  <a:txBody>
                    <a:bodyPr/>
                    <a:lstStyle/>
                    <a:p>
                      <a:pPr algn="ctr"/>
                      <a:r>
                        <a:rPr lang="en-US" b="1" dirty="0"/>
                        <a:t>.056</a:t>
                      </a:r>
                    </a:p>
                  </a:txBody>
                  <a:tcPr>
                    <a:solidFill>
                      <a:schemeClr val="bg1"/>
                    </a:solidFill>
                  </a:tcPr>
                </a:tc>
                <a:tc>
                  <a:txBody>
                    <a:bodyPr/>
                    <a:lstStyle/>
                    <a:p>
                      <a:pPr algn="ctr"/>
                      <a:r>
                        <a:rPr lang="en-US" b="1" dirty="0"/>
                        <a:t>.083</a:t>
                      </a:r>
                    </a:p>
                  </a:txBody>
                  <a:tcPr>
                    <a:solidFill>
                      <a:schemeClr val="bg1"/>
                    </a:solidFill>
                  </a:tcPr>
                </a:tc>
                <a:tc>
                  <a:txBody>
                    <a:bodyPr/>
                    <a:lstStyle/>
                    <a:p>
                      <a:pPr algn="ctr"/>
                      <a:r>
                        <a:rPr lang="en-US" b="1" dirty="0"/>
                        <a:t>.111</a:t>
                      </a:r>
                    </a:p>
                  </a:txBody>
                  <a:tcPr>
                    <a:solidFill>
                      <a:schemeClr val="bg1"/>
                    </a:solidFill>
                  </a:tcPr>
                </a:tc>
                <a:tc>
                  <a:txBody>
                    <a:bodyPr/>
                    <a:lstStyle/>
                    <a:p>
                      <a:pPr algn="ctr"/>
                      <a:r>
                        <a:rPr lang="en-US" b="1" dirty="0"/>
                        <a:t>.139</a:t>
                      </a:r>
                    </a:p>
                  </a:txBody>
                  <a:tcPr>
                    <a:solidFill>
                      <a:schemeClr val="bg1"/>
                    </a:solidFill>
                  </a:tcPr>
                </a:tc>
                <a:tc>
                  <a:txBody>
                    <a:bodyPr/>
                    <a:lstStyle/>
                    <a:p>
                      <a:pPr algn="ctr"/>
                      <a:r>
                        <a:rPr lang="en-US" b="1" dirty="0"/>
                        <a:t>.167</a:t>
                      </a:r>
                    </a:p>
                  </a:txBody>
                  <a:tcPr>
                    <a:solidFill>
                      <a:schemeClr val="bg1"/>
                    </a:solidFill>
                  </a:tcPr>
                </a:tc>
                <a:tc>
                  <a:txBody>
                    <a:bodyPr/>
                    <a:lstStyle/>
                    <a:p>
                      <a:pPr algn="ctr"/>
                      <a:r>
                        <a:rPr lang="en-US" b="1" dirty="0"/>
                        <a:t>.139</a:t>
                      </a:r>
                    </a:p>
                  </a:txBody>
                  <a:tcPr>
                    <a:solidFill>
                      <a:schemeClr val="bg1"/>
                    </a:solidFill>
                  </a:tcPr>
                </a:tc>
                <a:tc>
                  <a:txBody>
                    <a:bodyPr/>
                    <a:lstStyle/>
                    <a:p>
                      <a:pPr algn="ctr"/>
                      <a:r>
                        <a:rPr lang="en-US" b="1" dirty="0"/>
                        <a:t>.111</a:t>
                      </a:r>
                    </a:p>
                  </a:txBody>
                  <a:tcPr>
                    <a:solidFill>
                      <a:schemeClr val="bg1"/>
                    </a:solidFill>
                  </a:tcPr>
                </a:tc>
                <a:tc>
                  <a:txBody>
                    <a:bodyPr/>
                    <a:lstStyle/>
                    <a:p>
                      <a:pPr algn="ctr"/>
                      <a:r>
                        <a:rPr lang="en-US" b="1" dirty="0"/>
                        <a:t>.083</a:t>
                      </a:r>
                    </a:p>
                  </a:txBody>
                  <a:tcPr>
                    <a:solidFill>
                      <a:schemeClr val="bg1"/>
                    </a:solidFill>
                  </a:tcPr>
                </a:tc>
                <a:tc>
                  <a:txBody>
                    <a:bodyPr/>
                    <a:lstStyle/>
                    <a:p>
                      <a:pPr algn="ctr"/>
                      <a:r>
                        <a:rPr lang="en-US" b="1" dirty="0"/>
                        <a:t>.056</a:t>
                      </a:r>
                    </a:p>
                  </a:txBody>
                  <a:tcPr>
                    <a:solidFill>
                      <a:schemeClr val="bg1"/>
                    </a:solidFill>
                  </a:tcPr>
                </a:tc>
                <a:tc>
                  <a:txBody>
                    <a:bodyPr/>
                    <a:lstStyle/>
                    <a:p>
                      <a:pPr algn="ctr"/>
                      <a:r>
                        <a:rPr lang="en-US" b="1" dirty="0"/>
                        <a:t>.028</a:t>
                      </a:r>
                    </a:p>
                  </a:txBody>
                  <a:tcPr>
                    <a:solidFill>
                      <a:schemeClr val="bg1"/>
                    </a:solidFill>
                  </a:tcPr>
                </a:tc>
                <a:extLst>
                  <a:ext uri="{0D108BD9-81ED-4DB2-BD59-A6C34878D82A}">
                    <a16:rowId xmlns:a16="http://schemas.microsoft.com/office/drawing/2014/main" val="10002"/>
                  </a:ext>
                </a:extLst>
              </a:tr>
            </a:tbl>
          </a:graphicData>
        </a:graphic>
      </p:graphicFrame>
      <p:sp>
        <p:nvSpPr>
          <p:cNvPr id="76" name="TextBox 75"/>
          <p:cNvSpPr txBox="1"/>
          <p:nvPr/>
        </p:nvSpPr>
        <p:spPr>
          <a:xfrm>
            <a:off x="4501246" y="5612455"/>
            <a:ext cx="4024621" cy="646331"/>
          </a:xfrm>
          <a:prstGeom prst="rect">
            <a:avLst/>
          </a:prstGeom>
          <a:noFill/>
        </p:spPr>
        <p:txBody>
          <a:bodyPr wrap="square" rtlCol="0">
            <a:spAutoFit/>
          </a:bodyPr>
          <a:lstStyle/>
          <a:p>
            <a:r>
              <a:rPr lang="en-US" dirty="0"/>
              <a:t>.028 + .056 + .083 + .111 + .139 + .167 + .139 + .111 + .083 + .056 + .028     = 1</a:t>
            </a:r>
          </a:p>
        </p:txBody>
      </p:sp>
      <p:cxnSp>
        <p:nvCxnSpPr>
          <p:cNvPr id="77" name="Straight Arrow Connector 76"/>
          <p:cNvCxnSpPr/>
          <p:nvPr/>
        </p:nvCxnSpPr>
        <p:spPr>
          <a:xfrm flipV="1">
            <a:off x="6608823" y="5117152"/>
            <a:ext cx="0" cy="4028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598813" y="310070"/>
            <a:ext cx="2833661" cy="923330"/>
          </a:xfrm>
          <a:prstGeom prst="rect">
            <a:avLst/>
          </a:prstGeom>
          <a:noFill/>
        </p:spPr>
        <p:txBody>
          <a:bodyPr wrap="none" rtlCol="0">
            <a:spAutoFit/>
          </a:bodyPr>
          <a:lstStyle/>
          <a:p>
            <a:pPr marL="285750" indent="-285750">
              <a:buFont typeface="Arial" charset="0"/>
              <a:buChar char="•"/>
            </a:pPr>
            <a:r>
              <a:rPr lang="en-US" dirty="0"/>
              <a:t>Probabilities sum to 1</a:t>
            </a:r>
          </a:p>
          <a:p>
            <a:pPr marL="285750" indent="-285750">
              <a:buFont typeface="Arial" charset="0"/>
              <a:buChar char="•"/>
            </a:pPr>
            <a:r>
              <a:rPr lang="en-US" dirty="0"/>
              <a:t>“Law of total probability”</a:t>
            </a:r>
          </a:p>
          <a:p>
            <a:pPr marL="285750" indent="-285750">
              <a:buFont typeface="Arial" charset="0"/>
              <a:buChar char="•"/>
            </a:pPr>
            <a:r>
              <a:rPr lang="en-US" dirty="0"/>
              <a:t>“Conservation of belief”</a:t>
            </a:r>
          </a:p>
        </p:txBody>
      </p:sp>
      <p:pic>
        <p:nvPicPr>
          <p:cNvPr id="80" name="Picture 7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81" name="Picture 8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2" name="Picture 8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83" name="Picture 8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84" name="Picture 8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5" name="Picture 8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86" name="Picture 8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87" name="Picture 8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88" name="Picture 8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89" name="Picture 8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91" name="Picture 9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92" name="Picture 9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93" name="Picture 9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94" name="Picture 9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95" name="Picture 9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96" name="Picture 9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97" name="Picture 9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98" name="Picture 9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99" name="Picture 9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100" name="Picture 9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101" name="Picture 10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02" name="Picture 10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03" name="Picture 10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04" name="Picture 10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05" name="Picture 10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06" name="Picture 10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07" name="Picture 10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08" name="Picture 10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09" name="Picture 10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10" name="Picture 10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11" name="Picture 1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12" name="Picture 1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13" name="Picture 1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14" name="Picture 1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15" name="Picture 1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16" name="Picture 1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17" name="Picture 1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118" name="Picture 1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119" name="Picture 1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120" name="Picture 1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121" name="Picture 1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122" name="Picture 1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123" name="Picture 1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124" name="Picture 1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125" name="Picture 1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126" name="Picture 1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127" name="Picture 12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128" name="Picture 12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129" name="Picture 1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130" name="Picture 1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131" name="Picture 1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132" name="Picture 13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133" name="Picture 13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134" name="Picture 13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135" name="Picture 1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136" name="Picture 1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137" name="Picture 1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138" name="Picture 1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139" name="Picture 1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140" name="Picture 13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141" name="Picture 14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142" name="Picture 14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143" name="Picture 14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144" name="Picture 14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145" name="Picture 14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146" name="Picture 14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147" name="Picture 1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48" name="Picture 1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49" name="Picture 14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50" name="Picture 14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51" name="Picture 15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52" name="Picture 15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
        <p:nvSpPr>
          <p:cNvPr id="2" name="Rectangle 1"/>
          <p:cNvSpPr/>
          <p:nvPr/>
        </p:nvSpPr>
        <p:spPr>
          <a:xfrm>
            <a:off x="0" y="1258012"/>
            <a:ext cx="9016409" cy="342031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image6.png"/>
          <p:cNvPicPr>
            <a:picLocks noChangeAspect="1"/>
          </p:cNvPicPr>
          <p:nvPr/>
        </p:nvPicPr>
        <p:blipFill>
          <a:blip r:embed="rId8">
            <a:extLst/>
          </a:blip>
          <a:stretch>
            <a:fillRect/>
          </a:stretch>
        </p:blipFill>
        <p:spPr>
          <a:xfrm>
            <a:off x="1139263" y="1311047"/>
            <a:ext cx="1665864" cy="697497"/>
          </a:xfrm>
          <a:prstGeom prst="rect">
            <a:avLst/>
          </a:prstGeom>
          <a:ln w="12700"/>
        </p:spPr>
      </p:pic>
    </p:spTree>
    <p:extLst>
      <p:ext uri="{BB962C8B-B14F-4D97-AF65-F5344CB8AC3E}">
        <p14:creationId xmlns:p14="http://schemas.microsoft.com/office/powerpoint/2010/main" val="305729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pic>
        <p:nvPicPr>
          <p:cNvPr id="79" name="Picture 78"/>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4980" y="627783"/>
            <a:ext cx="622300" cy="342900"/>
          </a:xfrm>
          <a:prstGeom prst="rect">
            <a:avLst/>
          </a:prstGeom>
        </p:spPr>
      </p:pic>
      <p:sp>
        <p:nvSpPr>
          <p:cNvPr id="80" name="TextBox 79"/>
          <p:cNvSpPr txBox="1"/>
          <p:nvPr/>
        </p:nvSpPr>
        <p:spPr>
          <a:xfrm>
            <a:off x="1492984" y="445290"/>
            <a:ext cx="3306536" cy="707886"/>
          </a:xfrm>
          <a:prstGeom prst="rect">
            <a:avLst/>
          </a:prstGeom>
          <a:noFill/>
        </p:spPr>
        <p:txBody>
          <a:bodyPr wrap="square" rtlCol="0">
            <a:spAutoFit/>
          </a:bodyPr>
          <a:lstStyle/>
          <a:p>
            <a:r>
              <a:rPr lang="en-US" sz="2000" dirty="0"/>
              <a:t>“not A” means “something other than A happens”</a:t>
            </a:r>
          </a:p>
        </p:txBody>
      </p:sp>
      <p:pic>
        <p:nvPicPr>
          <p:cNvPr id="81" name="Picture 8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220603" y="5147356"/>
            <a:ext cx="2869943" cy="359959"/>
          </a:xfrm>
          <a:prstGeom prst="rect">
            <a:avLst/>
          </a:prstGeom>
        </p:spPr>
      </p:pic>
      <p:sp>
        <p:nvSpPr>
          <p:cNvPr id="82" name="TextBox 81"/>
          <p:cNvSpPr txBox="1"/>
          <p:nvPr/>
        </p:nvSpPr>
        <p:spPr>
          <a:xfrm>
            <a:off x="2433993" y="4162289"/>
            <a:ext cx="4902020" cy="707886"/>
          </a:xfrm>
          <a:prstGeom prst="rect">
            <a:avLst/>
          </a:prstGeom>
          <a:noFill/>
        </p:spPr>
        <p:txBody>
          <a:bodyPr wrap="square" rtlCol="0">
            <a:spAutoFit/>
          </a:bodyPr>
          <a:lstStyle/>
          <a:p>
            <a:r>
              <a:rPr lang="en-US" sz="2000" dirty="0"/>
              <a:t>The probability of “not rolling a four” equals one minus the probability of rolling a four</a:t>
            </a:r>
          </a:p>
        </p:txBody>
      </p:sp>
      <p:sp>
        <p:nvSpPr>
          <p:cNvPr id="83" name="TextBox 82"/>
          <p:cNvSpPr txBox="1"/>
          <p:nvPr/>
        </p:nvSpPr>
        <p:spPr>
          <a:xfrm>
            <a:off x="7754694" y="406043"/>
            <a:ext cx="915187" cy="461665"/>
          </a:xfrm>
          <a:prstGeom prst="rect">
            <a:avLst/>
          </a:prstGeom>
          <a:noFill/>
        </p:spPr>
        <p:txBody>
          <a:bodyPr wrap="none" rtlCol="0">
            <a:spAutoFit/>
          </a:bodyPr>
          <a:lstStyle/>
          <a:p>
            <a:r>
              <a:rPr lang="en-US" sz="2400" b="1" dirty="0"/>
              <a:t>NOT</a:t>
            </a:r>
          </a:p>
        </p:txBody>
      </p:sp>
      <p:sp>
        <p:nvSpPr>
          <p:cNvPr id="84" name="Rectangle 83"/>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28029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
        <p:nvSpPr>
          <p:cNvPr id="79" name="TextBox 78"/>
          <p:cNvSpPr txBox="1"/>
          <p:nvPr/>
        </p:nvSpPr>
        <p:spPr>
          <a:xfrm>
            <a:off x="1972195" y="399937"/>
            <a:ext cx="6494425" cy="584775"/>
          </a:xfrm>
          <a:prstGeom prst="rect">
            <a:avLst/>
          </a:prstGeom>
          <a:noFill/>
        </p:spPr>
        <p:txBody>
          <a:bodyPr wrap="square" rtlCol="0">
            <a:spAutoFit/>
          </a:bodyPr>
          <a:lstStyle/>
          <a:p>
            <a:r>
              <a:rPr lang="en-US" sz="3200" dirty="0"/>
              <a:t>A = “at least one die has a value of 2”</a:t>
            </a:r>
          </a:p>
        </p:txBody>
      </p:sp>
      <p:pic>
        <p:nvPicPr>
          <p:cNvPr id="83" name="Picture 82"/>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592467" y="4298253"/>
            <a:ext cx="2519370" cy="703522"/>
          </a:xfrm>
          <a:prstGeom prst="rect">
            <a:avLst/>
          </a:prstGeom>
        </p:spPr>
      </p:pic>
    </p:spTree>
    <p:extLst>
      <p:ext uri="{BB962C8B-B14F-4D97-AF65-F5344CB8AC3E}">
        <p14:creationId xmlns:p14="http://schemas.microsoft.com/office/powerpoint/2010/main" val="12645116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78734" y="1335777"/>
            <a:ext cx="7824295" cy="2422275"/>
            <a:chOff x="978734" y="1335777"/>
            <a:chExt cx="7824295" cy="2422275"/>
          </a:xfrm>
        </p:grpSpPr>
        <p:pic>
          <p:nvPicPr>
            <p:cNvPr id="6" name="Picture 5"/>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2"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79" name="TextBox 78"/>
          <p:cNvSpPr txBox="1"/>
          <p:nvPr/>
        </p:nvSpPr>
        <p:spPr>
          <a:xfrm>
            <a:off x="2631554" y="442589"/>
            <a:ext cx="5605612" cy="584775"/>
          </a:xfrm>
          <a:prstGeom prst="rect">
            <a:avLst/>
          </a:prstGeom>
          <a:noFill/>
        </p:spPr>
        <p:txBody>
          <a:bodyPr wrap="square" rtlCol="0">
            <a:spAutoFit/>
          </a:bodyPr>
          <a:lstStyle/>
          <a:p>
            <a:r>
              <a:rPr lang="en-US" sz="3200" dirty="0"/>
              <a:t>B = “the total is at least six”</a:t>
            </a:r>
          </a:p>
        </p:txBody>
      </p:sp>
      <p:pic>
        <p:nvPicPr>
          <p:cNvPr id="78" name="Picture 77"/>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636822" y="4290225"/>
            <a:ext cx="2466266" cy="680984"/>
          </a:xfrm>
          <a:prstGeom prst="rect">
            <a:avLst/>
          </a:prstGeom>
        </p:spPr>
      </p:pic>
    </p:spTree>
    <p:extLst>
      <p:ext uri="{BB962C8B-B14F-4D97-AF65-F5344CB8AC3E}">
        <p14:creationId xmlns:p14="http://schemas.microsoft.com/office/powerpoint/2010/main" val="18408394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355972" y="305911"/>
            <a:ext cx="6171475" cy="707886"/>
          </a:xfrm>
          <a:prstGeom prst="rect">
            <a:avLst/>
          </a:prstGeom>
          <a:noFill/>
        </p:spPr>
        <p:txBody>
          <a:bodyPr wrap="square" rtlCol="0">
            <a:spAutoFit/>
          </a:bodyPr>
          <a:lstStyle/>
          <a:p>
            <a:r>
              <a:rPr lang="en-US" sz="2000" dirty="0"/>
              <a:t>A = “at least one die has value 2”</a:t>
            </a:r>
          </a:p>
          <a:p>
            <a:r>
              <a:rPr lang="en-US" sz="2000" dirty="0"/>
              <a:t>B = “the total is at least six”</a:t>
            </a:r>
          </a:p>
        </p:txBody>
      </p:sp>
      <p:pic>
        <p:nvPicPr>
          <p:cNvPr id="80" name="Picture 7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81" name="Picture 8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2" name="Picture 8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83" name="Picture 8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84" name="Picture 8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5" name="Picture 8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86" name="Picture 8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87" name="Picture 8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88" name="Picture 8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89" name="Picture 8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90" name="Picture 8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91" name="Picture 9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92" name="Picture 9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93" name="Picture 9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94" name="Picture 9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95" name="Picture 9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96" name="Picture 9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97" name="Picture 9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98" name="Picture 9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99" name="Picture 98"/>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100" name="Picture 9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01" name="Picture 10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02" name="Picture 10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03" name="Picture 10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04" name="Picture 10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05" name="Picture 10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06" name="Picture 10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07" name="Picture 10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08" name="Picture 10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09" name="Picture 10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10" name="Picture 10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11" name="Picture 1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12" name="Picture 11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13" name="Picture 1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14" name="Picture 1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15" name="Picture 1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16" name="Picture 1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117" name="Picture 11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118" name="Picture 1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119" name="Picture 1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120" name="Picture 1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121" name="Picture 1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122" name="Picture 1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123" name="Picture 1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124" name="Picture 12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125" name="Picture 12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126" name="Picture 12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127" name="Picture 1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128" name="Picture 1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129" name="Picture 1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130" name="Picture 1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131" name="Picture 1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132" name="Picture 13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133" name="Picture 13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134" name="Picture 13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135" name="Picture 1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136" name="Picture 1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137" name="Picture 13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138" name="Picture 13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139" name="Picture 13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140" name="Picture 13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141" name="Picture 1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142" name="Picture 1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143" name="Picture 1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144" name="Picture 1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145" name="Picture 14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146" name="Picture 14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47" name="Picture 14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48" name="Picture 14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49" name="Picture 14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50" name="Picture 14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51" name="Picture 15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
        <p:nvSpPr>
          <p:cNvPr id="152" name="TextBox 151"/>
          <p:cNvSpPr txBox="1"/>
          <p:nvPr/>
        </p:nvSpPr>
        <p:spPr>
          <a:xfrm>
            <a:off x="7754694" y="406043"/>
            <a:ext cx="931665" cy="461665"/>
          </a:xfrm>
          <a:prstGeom prst="rect">
            <a:avLst/>
          </a:prstGeom>
          <a:noFill/>
        </p:spPr>
        <p:txBody>
          <a:bodyPr wrap="none" rtlCol="0">
            <a:spAutoFit/>
          </a:bodyPr>
          <a:lstStyle/>
          <a:p>
            <a:r>
              <a:rPr lang="en-US" sz="2400" b="1" dirty="0"/>
              <a:t>AND</a:t>
            </a:r>
          </a:p>
        </p:txBody>
      </p:sp>
      <p:sp>
        <p:nvSpPr>
          <p:cNvPr id="153" name="Rectangle 152"/>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408049" y="5566207"/>
            <a:ext cx="2542703" cy="646331"/>
          </a:xfrm>
          <a:prstGeom prst="rect">
            <a:avLst/>
          </a:prstGeom>
          <a:noFill/>
        </p:spPr>
        <p:txBody>
          <a:bodyPr wrap="square" rtlCol="0">
            <a:spAutoFit/>
          </a:bodyPr>
          <a:lstStyle/>
          <a:p>
            <a:r>
              <a:rPr lang="en-US" dirty="0"/>
              <a:t>The </a:t>
            </a:r>
            <a:r>
              <a:rPr lang="en-US" i="1" u="sng" dirty="0"/>
              <a:t>joint probability</a:t>
            </a:r>
            <a:r>
              <a:rPr lang="en-US" dirty="0"/>
              <a:t> that “A and B” both occur</a:t>
            </a:r>
          </a:p>
        </p:txBody>
      </p:sp>
      <p:cxnSp>
        <p:nvCxnSpPr>
          <p:cNvPr id="5" name="Straight Arrow Connector 4"/>
          <p:cNvCxnSpPr/>
          <p:nvPr/>
        </p:nvCxnSpPr>
        <p:spPr>
          <a:xfrm flipV="1">
            <a:off x="3151192" y="4967344"/>
            <a:ext cx="592549" cy="533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56" name="Picture 155"/>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726856" y="6211473"/>
            <a:ext cx="1360046" cy="340012"/>
          </a:xfrm>
          <a:prstGeom prst="rect">
            <a:avLst/>
          </a:prstGeom>
        </p:spPr>
      </p:pic>
      <p:pic>
        <p:nvPicPr>
          <p:cNvPr id="157" name="Picture 156"/>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692659" y="4225808"/>
            <a:ext cx="3148061" cy="744270"/>
          </a:xfrm>
          <a:prstGeom prst="rect">
            <a:avLst/>
          </a:prstGeom>
        </p:spPr>
      </p:pic>
      <p:cxnSp>
        <p:nvCxnSpPr>
          <p:cNvPr id="158" name="Straight Arrow Connector 157"/>
          <p:cNvCxnSpPr/>
          <p:nvPr/>
        </p:nvCxnSpPr>
        <p:spPr>
          <a:xfrm>
            <a:off x="3662686" y="6023813"/>
            <a:ext cx="781708" cy="357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85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view from “above”</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970257"/>
            <a:ext cx="3771900" cy="3740727"/>
          </a:xfrm>
          <a:prstGeom prst="rect">
            <a:avLst/>
          </a:prstGeom>
        </p:spPr>
      </p:pic>
      <p:sp>
        <p:nvSpPr>
          <p:cNvPr id="9" name="TextBox 8"/>
          <p:cNvSpPr txBox="1"/>
          <p:nvPr/>
        </p:nvSpPr>
        <p:spPr>
          <a:xfrm>
            <a:off x="4341896" y="4055790"/>
            <a:ext cx="4173454" cy="1938992"/>
          </a:xfrm>
          <a:prstGeom prst="rect">
            <a:avLst/>
          </a:prstGeom>
          <a:noFill/>
        </p:spPr>
        <p:txBody>
          <a:bodyPr wrap="square" rtlCol="0">
            <a:spAutoFit/>
          </a:bodyPr>
          <a:lstStyle/>
          <a:p>
            <a:r>
              <a:rPr lang="en-US" sz="2400" dirty="0"/>
              <a:t>Cognition is a feature of intelligent agents, and our theories of cognition should be informed by understanding what intelligent agents do </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62418" y="1289050"/>
            <a:ext cx="1914648" cy="2374900"/>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8521" y="2040959"/>
            <a:ext cx="1276761" cy="127676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95281" y="1624249"/>
            <a:ext cx="2101560" cy="1782881"/>
          </a:xfrm>
          <a:prstGeom prst="rect">
            <a:avLst/>
          </a:prstGeom>
        </p:spPr>
      </p:pic>
      <p:sp>
        <p:nvSpPr>
          <p:cNvPr id="12" name="Rectangle 11"/>
          <p:cNvSpPr/>
          <p:nvPr/>
        </p:nvSpPr>
        <p:spPr>
          <a:xfrm>
            <a:off x="3003633" y="1384300"/>
            <a:ext cx="5911767" cy="218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6681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sp>
        <p:nvSpPr>
          <p:cNvPr id="78" name="TextBox 77"/>
          <p:cNvSpPr txBox="1"/>
          <p:nvPr/>
        </p:nvSpPr>
        <p:spPr>
          <a:xfrm>
            <a:off x="7905984" y="396949"/>
            <a:ext cx="662361" cy="461665"/>
          </a:xfrm>
          <a:prstGeom prst="rect">
            <a:avLst/>
          </a:prstGeom>
          <a:noFill/>
        </p:spPr>
        <p:txBody>
          <a:bodyPr wrap="none" rtlCol="0">
            <a:spAutoFit/>
          </a:bodyPr>
          <a:lstStyle/>
          <a:p>
            <a:r>
              <a:rPr lang="en-US" sz="2400" b="1"/>
              <a:t>OR</a:t>
            </a:r>
            <a:endParaRPr lang="en-US" sz="2400" b="1" dirty="0"/>
          </a:p>
        </p:txBody>
      </p:sp>
      <p:sp>
        <p:nvSpPr>
          <p:cNvPr id="80" name="Rectangle 79"/>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Box 82"/>
          <p:cNvSpPr txBox="1"/>
          <p:nvPr/>
        </p:nvSpPr>
        <p:spPr>
          <a:xfrm>
            <a:off x="355972" y="305911"/>
            <a:ext cx="6171475" cy="707886"/>
          </a:xfrm>
          <a:prstGeom prst="rect">
            <a:avLst/>
          </a:prstGeom>
          <a:noFill/>
        </p:spPr>
        <p:txBody>
          <a:bodyPr wrap="square" rtlCol="0">
            <a:spAutoFit/>
          </a:bodyPr>
          <a:lstStyle/>
          <a:p>
            <a:r>
              <a:rPr lang="en-US" sz="2000" dirty="0"/>
              <a:t>A = “at least one die has value 2”</a:t>
            </a:r>
          </a:p>
          <a:p>
            <a:r>
              <a:rPr lang="en-US" sz="2000" dirty="0"/>
              <a:t>B = “the total is at least six”</a:t>
            </a:r>
          </a:p>
        </p:txBody>
      </p:sp>
      <p:pic>
        <p:nvPicPr>
          <p:cNvPr id="84" name="Picture 83"/>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963582" y="4299544"/>
            <a:ext cx="3214866" cy="708036"/>
          </a:xfrm>
          <a:prstGeom prst="rect">
            <a:avLst/>
          </a:prstGeom>
        </p:spPr>
      </p:pic>
      <p:sp>
        <p:nvSpPr>
          <p:cNvPr id="86" name="TextBox 85"/>
          <p:cNvSpPr txBox="1"/>
          <p:nvPr/>
        </p:nvSpPr>
        <p:spPr>
          <a:xfrm>
            <a:off x="1298026" y="5588291"/>
            <a:ext cx="3107971" cy="646331"/>
          </a:xfrm>
          <a:prstGeom prst="rect">
            <a:avLst/>
          </a:prstGeom>
          <a:noFill/>
        </p:spPr>
        <p:txBody>
          <a:bodyPr wrap="square" rtlCol="0">
            <a:spAutoFit/>
          </a:bodyPr>
          <a:lstStyle/>
          <a:p>
            <a:r>
              <a:rPr lang="en-US" dirty="0"/>
              <a:t>The probability that</a:t>
            </a:r>
            <a:r>
              <a:rPr lang="en-US" b="1" dirty="0"/>
              <a:t> at least</a:t>
            </a:r>
            <a:r>
              <a:rPr lang="en-US" dirty="0"/>
              <a:t> one of A or B occurs</a:t>
            </a:r>
          </a:p>
        </p:txBody>
      </p:sp>
      <p:cxnSp>
        <p:nvCxnSpPr>
          <p:cNvPr id="87" name="Straight Arrow Connector 86"/>
          <p:cNvCxnSpPr/>
          <p:nvPr/>
        </p:nvCxnSpPr>
        <p:spPr>
          <a:xfrm flipV="1">
            <a:off x="2963582" y="4986324"/>
            <a:ext cx="592549" cy="533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84744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8" name="Pictur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23" name="Picture 2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33" name="Picture 32"/>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8" name="Picture 37"/>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48" name="Picture 4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3" name="Picture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60" name="Picture 59"/>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6" name="Picture 65"/>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72" name="Picture 71"/>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sp>
        <p:nvSpPr>
          <p:cNvPr id="78" name="TextBox 77"/>
          <p:cNvSpPr txBox="1"/>
          <p:nvPr/>
        </p:nvSpPr>
        <p:spPr>
          <a:xfrm>
            <a:off x="8012314" y="396949"/>
            <a:ext cx="473206" cy="461665"/>
          </a:xfrm>
          <a:prstGeom prst="rect">
            <a:avLst/>
          </a:prstGeom>
          <a:noFill/>
        </p:spPr>
        <p:txBody>
          <a:bodyPr wrap="none" rtlCol="0">
            <a:spAutoFit/>
          </a:bodyPr>
          <a:lstStyle/>
          <a:p>
            <a:r>
              <a:rPr lang="en-US" sz="2400" b="1"/>
              <a:t>IF</a:t>
            </a:r>
            <a:endParaRPr lang="en-US" sz="2400" b="1" dirty="0"/>
          </a:p>
        </p:txBody>
      </p:sp>
      <p:sp>
        <p:nvSpPr>
          <p:cNvPr id="80" name="Rectangle 79"/>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p:cNvSpPr txBox="1"/>
          <p:nvPr/>
        </p:nvSpPr>
        <p:spPr>
          <a:xfrm>
            <a:off x="355972" y="305911"/>
            <a:ext cx="6171475" cy="707886"/>
          </a:xfrm>
          <a:prstGeom prst="rect">
            <a:avLst/>
          </a:prstGeom>
          <a:noFill/>
        </p:spPr>
        <p:txBody>
          <a:bodyPr wrap="square" rtlCol="0">
            <a:spAutoFit/>
          </a:bodyPr>
          <a:lstStyle/>
          <a:p>
            <a:r>
              <a:rPr lang="en-US" sz="2000" dirty="0"/>
              <a:t>A = “at least one die has value 2”</a:t>
            </a:r>
          </a:p>
          <a:p>
            <a:r>
              <a:rPr lang="en-US" sz="2000" dirty="0"/>
              <a:t>B = “the total is at least six”</a:t>
            </a:r>
          </a:p>
        </p:txBody>
      </p:sp>
      <p:sp>
        <p:nvSpPr>
          <p:cNvPr id="83" name="TextBox 82"/>
          <p:cNvSpPr txBox="1"/>
          <p:nvPr/>
        </p:nvSpPr>
        <p:spPr>
          <a:xfrm>
            <a:off x="1283124" y="5603091"/>
            <a:ext cx="3736136" cy="646331"/>
          </a:xfrm>
          <a:prstGeom prst="rect">
            <a:avLst/>
          </a:prstGeom>
          <a:noFill/>
        </p:spPr>
        <p:txBody>
          <a:bodyPr wrap="square" rtlCol="0">
            <a:spAutoFit/>
          </a:bodyPr>
          <a:lstStyle/>
          <a:p>
            <a:r>
              <a:rPr lang="en-US" dirty="0"/>
              <a:t>The </a:t>
            </a:r>
            <a:r>
              <a:rPr lang="en-US" i="1" u="sng" dirty="0"/>
              <a:t>conditional probability</a:t>
            </a:r>
            <a:r>
              <a:rPr lang="en-US" dirty="0"/>
              <a:t> that B occurs </a:t>
            </a:r>
            <a:r>
              <a:rPr lang="en-US" b="1" dirty="0"/>
              <a:t>given</a:t>
            </a:r>
            <a:r>
              <a:rPr lang="en-US" dirty="0"/>
              <a:t> that A occurs</a:t>
            </a:r>
          </a:p>
        </p:txBody>
      </p:sp>
      <p:cxnSp>
        <p:nvCxnSpPr>
          <p:cNvPr id="84" name="Straight Arrow Connector 83"/>
          <p:cNvCxnSpPr/>
          <p:nvPr/>
        </p:nvCxnSpPr>
        <p:spPr>
          <a:xfrm flipV="1">
            <a:off x="2978207" y="5017349"/>
            <a:ext cx="592549" cy="533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5" name="Picture 84"/>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86" name="Picture 8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912270" y="4228460"/>
            <a:ext cx="3051190" cy="737869"/>
          </a:xfrm>
          <a:prstGeom prst="rect">
            <a:avLst/>
          </a:prstGeom>
        </p:spPr>
      </p:pic>
    </p:spTree>
    <p:extLst>
      <p:ext uri="{BB962C8B-B14F-4D97-AF65-F5344CB8AC3E}">
        <p14:creationId xmlns:p14="http://schemas.microsoft.com/office/powerpoint/2010/main" val="19555940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68548" y="3260821"/>
            <a:ext cx="4776961" cy="420828"/>
          </a:xfrm>
          <a:prstGeom prst="rect">
            <a:avLst/>
          </a:prstGeom>
        </p:spPr>
      </p:pic>
      <p:grpSp>
        <p:nvGrpSpPr>
          <p:cNvPr id="78" name="Group 77"/>
          <p:cNvGrpSpPr/>
          <p:nvPr/>
        </p:nvGrpSpPr>
        <p:grpSpPr>
          <a:xfrm>
            <a:off x="595968" y="858614"/>
            <a:ext cx="4608578" cy="1426741"/>
            <a:chOff x="978734" y="1335777"/>
            <a:chExt cx="7824295" cy="2422275"/>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grpSp>
        <p:nvGrpSpPr>
          <p:cNvPr id="151" name="Group 150"/>
          <p:cNvGrpSpPr/>
          <p:nvPr/>
        </p:nvGrpSpPr>
        <p:grpSpPr>
          <a:xfrm>
            <a:off x="395822" y="4818867"/>
            <a:ext cx="4815643" cy="1490846"/>
            <a:chOff x="978734" y="1335777"/>
            <a:chExt cx="7824295" cy="2422275"/>
          </a:xfrm>
        </p:grpSpPr>
        <p:pic>
          <p:nvPicPr>
            <p:cNvPr id="79" name="Picture 7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80" name="Picture 7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1" name="Picture 8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82" name="Picture 8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83" name="Picture 8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4" name="Picture 8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85" name="Picture 8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86" name="Picture 8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87" name="Picture 8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88" name="Picture 8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89" name="Picture 8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90" name="Picture 8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91" name="Picture 9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92" name="Picture 9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93" name="Picture 9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94" name="Picture 9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95" name="Picture 9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96" name="Picture 9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97" name="Picture 96"/>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98" name="Picture 97"/>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99" name="Picture 98"/>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00" name="Picture 9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01" name="Picture 10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02" name="Picture 10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03" name="Picture 10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04" name="Picture 10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05" name="Picture 10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06" name="Picture 10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07" name="Picture 10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08" name="Picture 10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09" name="Picture 10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10" name="Picture 10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11" name="Picture 11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12" name="Picture 11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13" name="Picture 11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14" name="Picture 11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15" name="Picture 11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116" name="Picture 11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117" name="Picture 11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118" name="Picture 11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119" name="Picture 11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120" name="Picture 11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121" name="Picture 12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122" name="Picture 121"/>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123" name="Picture 122"/>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124" name="Picture 123"/>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125" name="Picture 12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126" name="Picture 12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127" name="Picture 126"/>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128" name="Picture 12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129" name="Picture 1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130" name="Picture 12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131" name="Picture 13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132" name="Picture 13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133" name="Picture 13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134" name="Picture 13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135" name="Picture 13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136" name="Picture 1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137" name="Picture 13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138" name="Picture 13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139" name="Picture 13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140" name="Picture 13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141" name="Picture 14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142" name="Picture 14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143" name="Picture 14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144" name="Picture 14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145" name="Picture 144"/>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46" name="Picture 14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47" name="Picture 14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48" name="Picture 14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49" name="Picture 14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50" name="Picture 14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cxnSp>
        <p:nvCxnSpPr>
          <p:cNvPr id="152" name="Straight Arrow Connector 151"/>
          <p:cNvCxnSpPr/>
          <p:nvPr/>
        </p:nvCxnSpPr>
        <p:spPr>
          <a:xfrm flipV="1">
            <a:off x="2416413" y="2537326"/>
            <a:ext cx="7845" cy="5541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1832220" y="2708034"/>
            <a:ext cx="595035" cy="369332"/>
          </a:xfrm>
          <a:prstGeom prst="rect">
            <a:avLst/>
          </a:prstGeom>
          <a:noFill/>
        </p:spPr>
        <p:txBody>
          <a:bodyPr wrap="none" rtlCol="0">
            <a:spAutoFit/>
          </a:bodyPr>
          <a:lstStyle/>
          <a:p>
            <a:r>
              <a:rPr lang="en-US" dirty="0"/>
              <a:t>6/36</a:t>
            </a:r>
          </a:p>
        </p:txBody>
      </p:sp>
      <p:sp>
        <p:nvSpPr>
          <p:cNvPr id="155" name="TextBox 154"/>
          <p:cNvSpPr txBox="1"/>
          <p:nvPr/>
        </p:nvSpPr>
        <p:spPr>
          <a:xfrm>
            <a:off x="3825916" y="3975169"/>
            <a:ext cx="710451" cy="369332"/>
          </a:xfrm>
          <a:prstGeom prst="rect">
            <a:avLst/>
          </a:prstGeom>
          <a:noFill/>
        </p:spPr>
        <p:txBody>
          <a:bodyPr wrap="none" rtlCol="0">
            <a:spAutoFit/>
          </a:bodyPr>
          <a:lstStyle/>
          <a:p>
            <a:r>
              <a:rPr lang="en-US" dirty="0"/>
              <a:t>11/36</a:t>
            </a:r>
          </a:p>
        </p:txBody>
      </p:sp>
      <p:cxnSp>
        <p:nvCxnSpPr>
          <p:cNvPr id="156" name="Straight Arrow Connector 155"/>
          <p:cNvCxnSpPr/>
          <p:nvPr/>
        </p:nvCxnSpPr>
        <p:spPr>
          <a:xfrm flipH="1">
            <a:off x="3179563" y="3837344"/>
            <a:ext cx="888664" cy="8969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a:off x="5955029" y="3837344"/>
            <a:ext cx="977196" cy="1016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4" name="TextBox 183"/>
          <p:cNvSpPr txBox="1"/>
          <p:nvPr/>
        </p:nvSpPr>
        <p:spPr>
          <a:xfrm>
            <a:off x="5622438" y="3986997"/>
            <a:ext cx="595035" cy="369332"/>
          </a:xfrm>
          <a:prstGeom prst="rect">
            <a:avLst/>
          </a:prstGeom>
          <a:noFill/>
        </p:spPr>
        <p:txBody>
          <a:bodyPr wrap="none" rtlCol="0">
            <a:spAutoFit/>
          </a:bodyPr>
          <a:lstStyle/>
          <a:p>
            <a:r>
              <a:rPr lang="en-US" dirty="0"/>
              <a:t>6/11</a:t>
            </a:r>
          </a:p>
        </p:txBody>
      </p:sp>
      <p:sp>
        <p:nvSpPr>
          <p:cNvPr id="185" name="TextBox 184"/>
          <p:cNvSpPr txBox="1"/>
          <p:nvPr/>
        </p:nvSpPr>
        <p:spPr>
          <a:xfrm>
            <a:off x="8012314" y="396949"/>
            <a:ext cx="473206" cy="461665"/>
          </a:xfrm>
          <a:prstGeom prst="rect">
            <a:avLst/>
          </a:prstGeom>
          <a:noFill/>
        </p:spPr>
        <p:txBody>
          <a:bodyPr wrap="none" rtlCol="0">
            <a:spAutoFit/>
          </a:bodyPr>
          <a:lstStyle/>
          <a:p>
            <a:r>
              <a:rPr lang="en-US" sz="2400" b="1"/>
              <a:t>IF</a:t>
            </a:r>
            <a:endParaRPr lang="en-US" sz="2400" b="1" dirty="0"/>
          </a:p>
        </p:txBody>
      </p:sp>
      <p:sp>
        <p:nvSpPr>
          <p:cNvPr id="186" name="Rectangle 185"/>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TextBox 186"/>
          <p:cNvSpPr txBox="1"/>
          <p:nvPr/>
        </p:nvSpPr>
        <p:spPr>
          <a:xfrm>
            <a:off x="6366361" y="409357"/>
            <a:ext cx="931665" cy="461665"/>
          </a:xfrm>
          <a:prstGeom prst="rect">
            <a:avLst/>
          </a:prstGeom>
          <a:noFill/>
        </p:spPr>
        <p:txBody>
          <a:bodyPr wrap="none" rtlCol="0">
            <a:spAutoFit/>
          </a:bodyPr>
          <a:lstStyle/>
          <a:p>
            <a:r>
              <a:rPr lang="en-US" sz="2400" b="1" dirty="0"/>
              <a:t>AND</a:t>
            </a:r>
          </a:p>
        </p:txBody>
      </p:sp>
      <p:sp>
        <p:nvSpPr>
          <p:cNvPr id="188" name="Rectangle 187"/>
          <p:cNvSpPr/>
          <p:nvPr/>
        </p:nvSpPr>
        <p:spPr>
          <a:xfrm>
            <a:off x="6247205" y="262713"/>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3" name="Group 212"/>
          <p:cNvGrpSpPr/>
          <p:nvPr/>
        </p:nvGrpSpPr>
        <p:grpSpPr>
          <a:xfrm>
            <a:off x="5948493" y="4628352"/>
            <a:ext cx="2601441" cy="1232376"/>
            <a:chOff x="4456501" y="4536347"/>
            <a:chExt cx="4217303" cy="1997856"/>
          </a:xfrm>
        </p:grpSpPr>
        <p:pic>
          <p:nvPicPr>
            <p:cNvPr id="191" name="Picture 19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58240" y="6256372"/>
              <a:ext cx="281282" cy="277831"/>
            </a:xfrm>
            <a:prstGeom prst="rect">
              <a:avLst/>
            </a:prstGeom>
          </p:spPr>
        </p:pic>
        <p:pic>
          <p:nvPicPr>
            <p:cNvPr id="192" name="Picture 19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5253" y="6245739"/>
              <a:ext cx="272654" cy="277831"/>
            </a:xfrm>
            <a:prstGeom prst="rect">
              <a:avLst/>
            </a:prstGeom>
          </p:spPr>
        </p:pic>
        <p:pic>
          <p:nvPicPr>
            <p:cNvPr id="193" name="Picture 19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456501" y="5841012"/>
              <a:ext cx="281282" cy="277831"/>
            </a:xfrm>
            <a:prstGeom prst="rect">
              <a:avLst/>
            </a:prstGeom>
          </p:spPr>
        </p:pic>
        <p:pic>
          <p:nvPicPr>
            <p:cNvPr id="194" name="Picture 19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02886" y="5848663"/>
              <a:ext cx="281282" cy="277831"/>
            </a:xfrm>
            <a:prstGeom prst="rect">
              <a:avLst/>
            </a:prstGeom>
          </p:spPr>
        </p:pic>
        <p:pic>
          <p:nvPicPr>
            <p:cNvPr id="195" name="Picture 19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937237" y="5421812"/>
              <a:ext cx="281282" cy="277831"/>
            </a:xfrm>
            <a:prstGeom prst="rect">
              <a:avLst/>
            </a:prstGeom>
          </p:spPr>
        </p:pic>
        <p:pic>
          <p:nvPicPr>
            <p:cNvPr id="196" name="Picture 195"/>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29060" y="5001433"/>
              <a:ext cx="282359" cy="278894"/>
            </a:xfrm>
            <a:prstGeom prst="rect">
              <a:avLst/>
            </a:prstGeom>
          </p:spPr>
        </p:pic>
        <p:pic>
          <p:nvPicPr>
            <p:cNvPr id="197" name="Picture 196"/>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77652" y="4544650"/>
              <a:ext cx="278977" cy="275554"/>
            </a:xfrm>
            <a:prstGeom prst="rect">
              <a:avLst/>
            </a:prstGeom>
          </p:spPr>
        </p:pic>
        <p:pic>
          <p:nvPicPr>
            <p:cNvPr id="198" name="Picture 197"/>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060088" y="4541642"/>
              <a:ext cx="277162" cy="278894"/>
            </a:xfrm>
            <a:prstGeom prst="rect">
              <a:avLst/>
            </a:prstGeom>
          </p:spPr>
        </p:pic>
        <p:pic>
          <p:nvPicPr>
            <p:cNvPr id="199" name="Picture 19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41419" y="5866133"/>
              <a:ext cx="281282" cy="277831"/>
            </a:xfrm>
            <a:prstGeom prst="rect">
              <a:avLst/>
            </a:prstGeom>
          </p:spPr>
        </p:pic>
        <p:pic>
          <p:nvPicPr>
            <p:cNvPr id="200" name="Picture 19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35794" y="5885018"/>
              <a:ext cx="281282" cy="277831"/>
            </a:xfrm>
            <a:prstGeom prst="rect">
              <a:avLst/>
            </a:prstGeom>
          </p:spPr>
        </p:pic>
        <p:pic>
          <p:nvPicPr>
            <p:cNvPr id="201" name="Picture 20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401544" y="5881905"/>
              <a:ext cx="281282" cy="277831"/>
            </a:xfrm>
            <a:prstGeom prst="rect">
              <a:avLst/>
            </a:prstGeom>
          </p:spPr>
        </p:pic>
        <p:pic>
          <p:nvPicPr>
            <p:cNvPr id="202" name="Picture 20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12719" y="5849173"/>
              <a:ext cx="281282" cy="277831"/>
            </a:xfrm>
            <a:prstGeom prst="rect">
              <a:avLst/>
            </a:prstGeom>
          </p:spPr>
        </p:pic>
        <p:pic>
          <p:nvPicPr>
            <p:cNvPr id="203" name="Picture 20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248504" y="5859806"/>
              <a:ext cx="281282" cy="277831"/>
            </a:xfrm>
            <a:prstGeom prst="rect">
              <a:avLst/>
            </a:prstGeom>
          </p:spPr>
        </p:pic>
        <p:pic>
          <p:nvPicPr>
            <p:cNvPr id="204" name="Picture 203"/>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41551" y="5878692"/>
              <a:ext cx="282359" cy="278894"/>
            </a:xfrm>
            <a:prstGeom prst="rect">
              <a:avLst/>
            </a:prstGeom>
          </p:spPr>
        </p:pic>
        <p:pic>
          <p:nvPicPr>
            <p:cNvPr id="205" name="Picture 204"/>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713514" y="5884815"/>
              <a:ext cx="278977" cy="275554"/>
            </a:xfrm>
            <a:prstGeom prst="rect">
              <a:avLst/>
            </a:prstGeom>
          </p:spPr>
        </p:pic>
        <p:pic>
          <p:nvPicPr>
            <p:cNvPr id="206" name="Picture 20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761789" y="5834687"/>
              <a:ext cx="272654" cy="277831"/>
            </a:xfrm>
            <a:prstGeom prst="rect">
              <a:avLst/>
            </a:prstGeom>
          </p:spPr>
        </p:pic>
        <p:pic>
          <p:nvPicPr>
            <p:cNvPr id="207" name="Picture 20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237871" y="5435864"/>
              <a:ext cx="281282" cy="277831"/>
            </a:xfrm>
            <a:prstGeom prst="rect">
              <a:avLst/>
            </a:prstGeom>
          </p:spPr>
        </p:pic>
        <p:pic>
          <p:nvPicPr>
            <p:cNvPr id="208" name="Picture 20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7891" y="5003458"/>
              <a:ext cx="281282" cy="277831"/>
            </a:xfrm>
            <a:prstGeom prst="rect">
              <a:avLst/>
            </a:prstGeom>
          </p:spPr>
        </p:pic>
        <p:pic>
          <p:nvPicPr>
            <p:cNvPr id="209" name="Picture 20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681681" y="4536347"/>
              <a:ext cx="281282" cy="277831"/>
            </a:xfrm>
            <a:prstGeom prst="rect">
              <a:avLst/>
            </a:prstGeom>
          </p:spPr>
        </p:pic>
        <p:pic>
          <p:nvPicPr>
            <p:cNvPr id="210" name="Picture 20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82627" y="4537792"/>
              <a:ext cx="281282" cy="277831"/>
            </a:xfrm>
            <a:prstGeom prst="rect">
              <a:avLst/>
            </a:prstGeom>
          </p:spPr>
        </p:pic>
        <p:pic>
          <p:nvPicPr>
            <p:cNvPr id="211" name="Picture 21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112499" y="6239260"/>
              <a:ext cx="281282" cy="277831"/>
            </a:xfrm>
            <a:prstGeom prst="rect">
              <a:avLst/>
            </a:prstGeom>
          </p:spPr>
        </p:pic>
        <p:pic>
          <p:nvPicPr>
            <p:cNvPr id="212" name="Picture 21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96642" y="6240368"/>
              <a:ext cx="277162" cy="278894"/>
            </a:xfrm>
            <a:prstGeom prst="rect">
              <a:avLst/>
            </a:prstGeom>
          </p:spPr>
        </p:pic>
      </p:grpSp>
    </p:spTree>
    <p:extLst>
      <p:ext uri="{BB962C8B-B14F-4D97-AF65-F5344CB8AC3E}">
        <p14:creationId xmlns:p14="http://schemas.microsoft.com/office/powerpoint/2010/main" val="541978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2" name="Straight Arrow Connector 151"/>
          <p:cNvCxnSpPr/>
          <p:nvPr/>
        </p:nvCxnSpPr>
        <p:spPr>
          <a:xfrm flipV="1">
            <a:off x="2268863" y="1816200"/>
            <a:ext cx="19633" cy="14242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1573343" y="2794303"/>
            <a:ext cx="710451" cy="369332"/>
          </a:xfrm>
          <a:prstGeom prst="rect">
            <a:avLst/>
          </a:prstGeom>
          <a:noFill/>
        </p:spPr>
        <p:txBody>
          <a:bodyPr wrap="none" rtlCol="0">
            <a:spAutoFit/>
          </a:bodyPr>
          <a:lstStyle/>
          <a:p>
            <a:r>
              <a:rPr lang="en-US" dirty="0"/>
              <a:t>31/36</a:t>
            </a:r>
          </a:p>
        </p:txBody>
      </p:sp>
      <p:sp>
        <p:nvSpPr>
          <p:cNvPr id="155" name="TextBox 154"/>
          <p:cNvSpPr txBox="1"/>
          <p:nvPr/>
        </p:nvSpPr>
        <p:spPr>
          <a:xfrm>
            <a:off x="3041536" y="4021082"/>
            <a:ext cx="710451" cy="369332"/>
          </a:xfrm>
          <a:prstGeom prst="rect">
            <a:avLst/>
          </a:prstGeom>
          <a:noFill/>
        </p:spPr>
        <p:txBody>
          <a:bodyPr wrap="none" rtlCol="0">
            <a:spAutoFit/>
          </a:bodyPr>
          <a:lstStyle/>
          <a:p>
            <a:r>
              <a:rPr lang="en-US" dirty="0"/>
              <a:t>11/36</a:t>
            </a:r>
          </a:p>
        </p:txBody>
      </p:sp>
      <p:cxnSp>
        <p:nvCxnSpPr>
          <p:cNvPr id="156" name="Straight Arrow Connector 155"/>
          <p:cNvCxnSpPr/>
          <p:nvPr/>
        </p:nvCxnSpPr>
        <p:spPr>
          <a:xfrm flipH="1">
            <a:off x="3411871" y="3841286"/>
            <a:ext cx="420205" cy="16785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7789029" y="396949"/>
            <a:ext cx="931665" cy="461665"/>
          </a:xfrm>
          <a:prstGeom prst="rect">
            <a:avLst/>
          </a:prstGeom>
          <a:noFill/>
        </p:spPr>
        <p:txBody>
          <a:bodyPr wrap="none" rtlCol="0">
            <a:spAutoFit/>
          </a:bodyPr>
          <a:lstStyle/>
          <a:p>
            <a:r>
              <a:rPr lang="en-US" sz="2400" b="1"/>
              <a:t>AND</a:t>
            </a:r>
            <a:endParaRPr lang="en-US" sz="2400" b="1" dirty="0"/>
          </a:p>
        </p:txBody>
      </p:sp>
      <p:sp>
        <p:nvSpPr>
          <p:cNvPr id="186" name="Rectangle 185"/>
          <p:cNvSpPr/>
          <p:nvPr/>
        </p:nvSpPr>
        <p:spPr>
          <a:xfrm>
            <a:off x="7635538" y="259399"/>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TextBox 186"/>
          <p:cNvSpPr txBox="1"/>
          <p:nvPr/>
        </p:nvSpPr>
        <p:spPr>
          <a:xfrm>
            <a:off x="6549458" y="396948"/>
            <a:ext cx="662361" cy="461665"/>
          </a:xfrm>
          <a:prstGeom prst="rect">
            <a:avLst/>
          </a:prstGeom>
          <a:noFill/>
        </p:spPr>
        <p:txBody>
          <a:bodyPr wrap="none" rtlCol="0">
            <a:spAutoFit/>
          </a:bodyPr>
          <a:lstStyle/>
          <a:p>
            <a:r>
              <a:rPr lang="en-US" sz="2400" b="1"/>
              <a:t>OR</a:t>
            </a:r>
            <a:endParaRPr lang="en-US" sz="2400" b="1" dirty="0"/>
          </a:p>
        </p:txBody>
      </p:sp>
      <p:sp>
        <p:nvSpPr>
          <p:cNvPr id="188" name="Rectangle 187"/>
          <p:cNvSpPr/>
          <p:nvPr/>
        </p:nvSpPr>
        <p:spPr>
          <a:xfrm>
            <a:off x="6247205" y="262713"/>
            <a:ext cx="1203255" cy="7367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52843" y="232051"/>
            <a:ext cx="4682204" cy="1449534"/>
            <a:chOff x="978734" y="1335777"/>
            <a:chExt cx="7824295" cy="2422275"/>
          </a:xfrm>
        </p:grpSpPr>
        <p:pic>
          <p:nvPicPr>
            <p:cNvPr id="182" name="Picture 18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183" name="Picture 18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189" name="Picture 18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190" name="Picture 18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91" name="Picture 19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92" name="Picture 19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93" name="Picture 19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94" name="Picture 193"/>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95" name="Picture 19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96" name="Picture 19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97" name="Picture 196"/>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98" name="Picture 197"/>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99" name="Picture 19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200" name="Picture 19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1" name="Picture 20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02" name="Picture 201"/>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03" name="Picture 202"/>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04" name="Picture 20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05" name="Picture 20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06" name="Picture 20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07" name="Picture 20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08" name="Picture 20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09" name="Picture 20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10" name="Picture 209"/>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211" name="Picture 210"/>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212" name="Picture 211"/>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213" name="Picture 212"/>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214" name="Picture 21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215" name="Picture 21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216" name="Picture 21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217" name="Picture 21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218" name="Picture 21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219" name="Picture 21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220" name="Picture 219"/>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221" name="Picture 220"/>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222" name="Picture 221"/>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223" name="Picture 222"/>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224" name="Picture 22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225" name="Picture 224"/>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226" name="Picture 225"/>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227" name="Picture 226"/>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228" name="Picture 227"/>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229" name="Picture 22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230" name="Picture 229"/>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231" name="Picture 230"/>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232" name="Picture 231"/>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233" name="Picture 232"/>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234" name="Picture 233"/>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235" name="Picture 23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236" name="Picture 235"/>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237" name="Picture 236"/>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238" name="Picture 237"/>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239" name="Picture 238"/>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240" name="Picture 23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241" name="Picture 240"/>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242" name="Picture 241"/>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243" name="Picture 242"/>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244" name="Picture 243"/>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245" name="Picture 244"/>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246" name="Picture 24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247" name="Picture 24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248" name="Picture 247"/>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249" name="Picture 248"/>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250" name="Picture 24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251" name="Picture 25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252" name="Picture 251"/>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253" name="Picture 25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254" name="Picture 25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255" name="Picture 25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256" name="Picture 25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257" name="Picture 25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258" name="Picture 257"/>
            <p:cNvPicPr>
              <a:picLocks noChangeAspect="1"/>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grpSp>
        <p:nvGrpSpPr>
          <p:cNvPr id="259" name="Group 258"/>
          <p:cNvGrpSpPr/>
          <p:nvPr/>
        </p:nvGrpSpPr>
        <p:grpSpPr>
          <a:xfrm>
            <a:off x="180065" y="5236623"/>
            <a:ext cx="4591184" cy="1421357"/>
            <a:chOff x="978734" y="1335777"/>
            <a:chExt cx="7824295" cy="2422275"/>
          </a:xfrm>
        </p:grpSpPr>
        <p:pic>
          <p:nvPicPr>
            <p:cNvPr id="260" name="Picture 25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261" name="Picture 260"/>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262" name="Picture 26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263" name="Picture 26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264" name="Picture 26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265" name="Picture 26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266" name="Picture 26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267" name="Picture 26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268" name="Picture 26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269" name="Picture 26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270" name="Picture 26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271" name="Picture 27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272" name="Picture 27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273" name="Picture 27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74" name="Picture 27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75" name="Picture 27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76" name="Picture 27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77" name="Picture 276"/>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78" name="Picture 27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79" name="Picture 278"/>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80" name="Picture 27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81" name="Picture 28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2" name="Picture 28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83" name="Picture 28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284" name="Picture 28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285" name="Picture 28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286" name="Picture 28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287" name="Picture 286"/>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288" name="Picture 28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289" name="Picture 28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290" name="Picture 28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291" name="Picture 29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292" name="Picture 29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293" name="Picture 29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294" name="Picture 29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295" name="Picture 29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296" name="Picture 29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297" name="Picture 296"/>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298" name="Picture 29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299" name="Picture 29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300" name="Picture 29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301" name="Picture 30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302" name="Picture 30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303" name="Picture 30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304" name="Picture 303"/>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305" name="Picture 30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306" name="Picture 30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307" name="Picture 30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308" name="Picture 30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309" name="Picture 30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310" name="Picture 30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311" name="Picture 3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312" name="Picture 3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313" name="Picture 3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314" name="Picture 313"/>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315" name="Picture 3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316" name="Picture 3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317" name="Picture 3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318" name="Picture 3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319" name="Picture 3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320" name="Picture 319"/>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321" name="Picture 3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322" name="Picture 32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323" name="Picture 3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324" name="Picture 32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325" name="Picture 3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326" name="Picture 32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327" name="Picture 32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328" name="Picture 32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329" name="Picture 32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330" name="Picture 32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331" name="Picture 33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pic>
        <p:nvPicPr>
          <p:cNvPr id="355" name="Picture 354"/>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287308" y="3432917"/>
            <a:ext cx="6248991" cy="383437"/>
          </a:xfrm>
          <a:prstGeom prst="rect">
            <a:avLst/>
          </a:prstGeom>
        </p:spPr>
      </p:pic>
      <p:grpSp>
        <p:nvGrpSpPr>
          <p:cNvPr id="179" name="Group 178"/>
          <p:cNvGrpSpPr/>
          <p:nvPr/>
        </p:nvGrpSpPr>
        <p:grpSpPr>
          <a:xfrm>
            <a:off x="4058116" y="1240435"/>
            <a:ext cx="4932968" cy="1527167"/>
            <a:chOff x="978734" y="1335777"/>
            <a:chExt cx="7824295" cy="2422275"/>
          </a:xfrm>
        </p:grpSpPr>
        <p:pic>
          <p:nvPicPr>
            <p:cNvPr id="358" name="Picture 35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359" name="Picture 35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360" name="Picture 35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361" name="Picture 360"/>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362" name="Picture 361"/>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363" name="Picture 362"/>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364" name="Picture 36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365" name="Picture 36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366" name="Picture 36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367" name="Picture 366"/>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368" name="Picture 36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369" name="Picture 36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370" name="Picture 36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371" name="Picture 37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372" name="Picture 371"/>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373" name="Picture 372"/>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374" name="Picture 37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375" name="Picture 37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376" name="Picture 37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377" name="Picture 376"/>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378" name="Picture 377"/>
            <p:cNvPicPr>
              <a:picLocks noChangeAspect="1"/>
            </p:cNvPicPr>
            <p:nvPr/>
          </p:nvPicPr>
          <p:blipFill>
            <a:blip r:embed="rId1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379" name="Picture 378"/>
            <p:cNvPicPr>
              <a:picLocks noChangeAspect="1"/>
            </p:cNvPicPr>
            <p:nvPr/>
          </p:nvPicPr>
          <p:blipFill>
            <a:blip r:embed="rId1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380" name="Picture 37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381" name="Picture 38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82" name="Picture 381"/>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83" name="Picture 382"/>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84" name="Picture 38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85" name="Picture 38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86" name="Picture 38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87" name="Picture 386"/>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88" name="Picture 387"/>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89" name="Picture 388"/>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90" name="Picture 38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1" name="Picture 39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392" name="Picture 391"/>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393" name="Picture 392"/>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394" name="Picture 39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395" name="Picture 39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396" name="Picture 39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397" name="Picture 396"/>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398" name="Picture 397"/>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399" name="Picture 398"/>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00" name="Picture 39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01" name="Picture 40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402" name="Picture 401"/>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403" name="Picture 402"/>
            <p:cNvPicPr>
              <a:picLocks noChangeAspect="1"/>
            </p:cNvPicPr>
            <p:nvPr/>
          </p:nvPicPr>
          <p:blipFill>
            <a:blip r:embed="rId1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404" name="Picture 403"/>
            <p:cNvPicPr>
              <a:picLocks noChangeAspect="1"/>
            </p:cNvPicPr>
            <p:nvPr/>
          </p:nvPicPr>
          <p:blipFill>
            <a:blip r:embed="rId1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405" name="Picture 40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406" name="Picture 405"/>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407" name="Picture 406"/>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408" name="Picture 407"/>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409" name="Picture 408"/>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410" name="Picture 409"/>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411" name="Picture 4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412" name="Picture 41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413" name="Picture 41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414" name="Picture 413"/>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415" name="Picture 414"/>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416" name="Picture 415"/>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417" name="Picture 416"/>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418" name="Picture 417"/>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419" name="Picture 418"/>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420" name="Picture 419"/>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421" name="Picture 420"/>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422" name="Picture 421"/>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423" name="Picture 4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424" name="Picture 42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425" name="Picture 42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426" name="Picture 425"/>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427" name="Picture 426"/>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428" name="Picture 427"/>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429" name="Picture 42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cxnSp>
        <p:nvCxnSpPr>
          <p:cNvPr id="431" name="Straight Arrow Connector 430"/>
          <p:cNvCxnSpPr/>
          <p:nvPr/>
        </p:nvCxnSpPr>
        <p:spPr>
          <a:xfrm flipV="1">
            <a:off x="6928798" y="2849928"/>
            <a:ext cx="0" cy="4756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4" name="TextBox 433"/>
          <p:cNvSpPr txBox="1"/>
          <p:nvPr/>
        </p:nvSpPr>
        <p:spPr>
          <a:xfrm>
            <a:off x="6914301" y="2924358"/>
            <a:ext cx="595035" cy="369332"/>
          </a:xfrm>
          <a:prstGeom prst="rect">
            <a:avLst/>
          </a:prstGeom>
          <a:noFill/>
        </p:spPr>
        <p:txBody>
          <a:bodyPr wrap="none" rtlCol="0">
            <a:spAutoFit/>
          </a:bodyPr>
          <a:lstStyle/>
          <a:p>
            <a:r>
              <a:rPr lang="en-US" dirty="0"/>
              <a:t>6/36</a:t>
            </a:r>
          </a:p>
        </p:txBody>
      </p:sp>
      <p:grpSp>
        <p:nvGrpSpPr>
          <p:cNvPr id="507" name="Group 506"/>
          <p:cNvGrpSpPr/>
          <p:nvPr/>
        </p:nvGrpSpPr>
        <p:grpSpPr>
          <a:xfrm>
            <a:off x="4257205" y="4417174"/>
            <a:ext cx="4571560" cy="1415281"/>
            <a:chOff x="978734" y="1335777"/>
            <a:chExt cx="7824295" cy="2422275"/>
          </a:xfrm>
        </p:grpSpPr>
        <p:pic>
          <p:nvPicPr>
            <p:cNvPr id="435" name="Picture 434"/>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436" name="Picture 435"/>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437" name="Picture 436"/>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438" name="Picture 437"/>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439" name="Picture 438"/>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440" name="Picture 43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441" name="Picture 440"/>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442" name="Picture 441"/>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443" name="Picture 442"/>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444" name="Picture 443"/>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445" name="Picture 444"/>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446" name="Picture 445"/>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447" name="Picture 446"/>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448" name="Picture 447"/>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449" name="Picture 448"/>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450" name="Picture 449"/>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451" name="Picture 45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452" name="Picture 451"/>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453" name="Picture 452"/>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454" name="Picture 453"/>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455" name="Picture 454"/>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456" name="Picture 45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457" name="Picture 456"/>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458" name="Picture 45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459" name="Picture 458"/>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460" name="Picture 459"/>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461" name="Picture 46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462" name="Picture 46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463" name="Picture 46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464" name="Picture 463"/>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465" name="Picture 464"/>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466" name="Picture 46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467" name="Picture 466"/>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468" name="Picture 46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69" name="Picture 468"/>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70" name="Picture 469"/>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71" name="Picture 47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72" name="Picture 47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73" name="Picture 47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74" name="Picture 473"/>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75" name="Picture 474"/>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6" name="Picture 47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77" name="Picture 476"/>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78" name="Picture 477"/>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479" name="Picture 478"/>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480" name="Picture 479"/>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481" name="Picture 48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482" name="Picture 481"/>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483" name="Picture 482"/>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484" name="Picture 483"/>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485" name="Picture 484"/>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486" name="Picture 485"/>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487" name="Picture 48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488" name="Picture 487"/>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489" name="Picture 488"/>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490" name="Picture 48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491" name="Picture 490"/>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492" name="Picture 491"/>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493" name="Picture 492"/>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494" name="Picture 493"/>
            <p:cNvPicPr>
              <a:picLocks noChangeAspect="1"/>
            </p:cNvPicPr>
            <p:nvPr/>
          </p:nvPicPr>
          <p:blipFill>
            <a:blip r:embed="rId8"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495" name="Picture 494"/>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496" name="Picture 49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497" name="Picture 496"/>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498" name="Picture 497"/>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499" name="Picture 498"/>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500" name="Picture 499"/>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501" name="Picture 500"/>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502" name="Picture 501"/>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503" name="Picture 502"/>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504" name="Picture 503"/>
            <p:cNvPicPr>
              <a:picLocks noChangeAspect="1"/>
            </p:cNvPicPr>
            <p:nvPr/>
          </p:nvPicPr>
          <p:blipFill>
            <a:blip r:embed="rId1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505" name="Picture 504"/>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506" name="Picture 505"/>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cxnSp>
        <p:nvCxnSpPr>
          <p:cNvPr id="509" name="Straight Arrow Connector 508"/>
          <p:cNvCxnSpPr/>
          <p:nvPr/>
        </p:nvCxnSpPr>
        <p:spPr>
          <a:xfrm>
            <a:off x="5173413" y="3833810"/>
            <a:ext cx="159040" cy="11749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2" name="TextBox 511"/>
          <p:cNvSpPr txBox="1"/>
          <p:nvPr/>
        </p:nvSpPr>
        <p:spPr>
          <a:xfrm>
            <a:off x="4562891" y="4002928"/>
            <a:ext cx="710451" cy="369332"/>
          </a:xfrm>
          <a:prstGeom prst="rect">
            <a:avLst/>
          </a:prstGeom>
          <a:noFill/>
        </p:spPr>
        <p:txBody>
          <a:bodyPr wrap="none" rtlCol="0">
            <a:spAutoFit/>
          </a:bodyPr>
          <a:lstStyle/>
          <a:p>
            <a:r>
              <a:rPr lang="en-US" dirty="0"/>
              <a:t>26/36</a:t>
            </a:r>
          </a:p>
        </p:txBody>
      </p:sp>
    </p:spTree>
    <p:extLst>
      <p:ext uri="{BB962C8B-B14F-4D97-AF65-F5344CB8AC3E}">
        <p14:creationId xmlns:p14="http://schemas.microsoft.com/office/powerpoint/2010/main" val="111231469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title"/>
          </p:nvPr>
        </p:nvSpPr>
        <p:spPr>
          <a:xfrm>
            <a:off x="892965" y="2546749"/>
            <a:ext cx="7358063" cy="685550"/>
          </a:xfrm>
          <a:prstGeom prst="rect">
            <a:avLst/>
          </a:prstGeom>
        </p:spPr>
        <p:txBody>
          <a:bodyPr/>
          <a:lstStyle/>
          <a:p>
            <a:pPr algn="ctr"/>
            <a:r>
              <a:rPr lang="en-AU"/>
              <a:t>Discovering Bayes</a:t>
            </a:r>
            <a:r>
              <a:rPr lang="en-AU" dirty="0"/>
              <a:t>’ rule</a:t>
            </a:r>
            <a:endParaRPr dirty="0"/>
          </a:p>
        </p:txBody>
      </p:sp>
    </p:spTree>
    <p:extLst>
      <p:ext uri="{BB962C8B-B14F-4D97-AF65-F5344CB8AC3E}">
        <p14:creationId xmlns:p14="http://schemas.microsoft.com/office/powerpoint/2010/main" val="3471778448"/>
      </p:ext>
    </p:extLst>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68548" y="3260821"/>
            <a:ext cx="4776961" cy="420828"/>
          </a:xfrm>
          <a:prstGeom prst="rect">
            <a:avLst/>
          </a:prstGeom>
        </p:spPr>
      </p:pic>
      <p:grpSp>
        <p:nvGrpSpPr>
          <p:cNvPr id="78" name="Group 77"/>
          <p:cNvGrpSpPr/>
          <p:nvPr/>
        </p:nvGrpSpPr>
        <p:grpSpPr>
          <a:xfrm>
            <a:off x="595968" y="858614"/>
            <a:ext cx="4608578" cy="1426741"/>
            <a:chOff x="978734" y="1335777"/>
            <a:chExt cx="7824295" cy="2422275"/>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grpSp>
        <p:nvGrpSpPr>
          <p:cNvPr id="151" name="Group 150"/>
          <p:cNvGrpSpPr/>
          <p:nvPr/>
        </p:nvGrpSpPr>
        <p:grpSpPr>
          <a:xfrm>
            <a:off x="395822" y="4818867"/>
            <a:ext cx="4815643" cy="1490846"/>
            <a:chOff x="978734" y="1335777"/>
            <a:chExt cx="7824295" cy="2422275"/>
          </a:xfrm>
        </p:grpSpPr>
        <p:pic>
          <p:nvPicPr>
            <p:cNvPr id="79" name="Picture 7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80" name="Picture 7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1" name="Picture 8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82" name="Picture 8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83" name="Picture 8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84" name="Picture 8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85" name="Picture 8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86" name="Picture 8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87" name="Picture 8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88" name="Picture 8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89" name="Picture 8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90" name="Picture 8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91" name="Picture 9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92" name="Picture 9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93" name="Picture 9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94" name="Picture 9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95" name="Picture 9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96" name="Picture 9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97" name="Picture 96"/>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98" name="Picture 97"/>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99" name="Picture 98"/>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00" name="Picture 9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01" name="Picture 10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02" name="Picture 10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03" name="Picture 10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04" name="Picture 10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05" name="Picture 10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06" name="Picture 10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07" name="Picture 10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08" name="Picture 10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09" name="Picture 10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10" name="Picture 10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11" name="Picture 11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12" name="Picture 11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13" name="Picture 11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14" name="Picture 11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15" name="Picture 11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116" name="Picture 11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117" name="Picture 11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118" name="Picture 11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119" name="Picture 11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120" name="Picture 11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121" name="Picture 12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122" name="Picture 121"/>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123" name="Picture 122"/>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124" name="Picture 123"/>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125" name="Picture 12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126" name="Picture 12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127" name="Picture 126"/>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128" name="Picture 12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129" name="Picture 1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130" name="Picture 12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131" name="Picture 13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132" name="Picture 13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133" name="Picture 13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134" name="Picture 13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135" name="Picture 13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136" name="Picture 1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137" name="Picture 13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138" name="Picture 13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139" name="Picture 13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140" name="Picture 13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141" name="Picture 14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142" name="Picture 14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143" name="Picture 14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144" name="Picture 14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145" name="Picture 144"/>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46" name="Picture 14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47" name="Picture 14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48" name="Picture 14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49" name="Picture 14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50" name="Picture 14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cxnSp>
        <p:nvCxnSpPr>
          <p:cNvPr id="152" name="Straight Arrow Connector 151"/>
          <p:cNvCxnSpPr/>
          <p:nvPr/>
        </p:nvCxnSpPr>
        <p:spPr>
          <a:xfrm flipV="1">
            <a:off x="2416413" y="2537326"/>
            <a:ext cx="7845" cy="5541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1832220" y="2708034"/>
            <a:ext cx="595035" cy="369332"/>
          </a:xfrm>
          <a:prstGeom prst="rect">
            <a:avLst/>
          </a:prstGeom>
          <a:noFill/>
        </p:spPr>
        <p:txBody>
          <a:bodyPr wrap="none" rtlCol="0">
            <a:spAutoFit/>
          </a:bodyPr>
          <a:lstStyle/>
          <a:p>
            <a:r>
              <a:rPr lang="en-US" dirty="0"/>
              <a:t>6/36</a:t>
            </a:r>
          </a:p>
        </p:txBody>
      </p:sp>
      <p:sp>
        <p:nvSpPr>
          <p:cNvPr id="155" name="TextBox 154"/>
          <p:cNvSpPr txBox="1"/>
          <p:nvPr/>
        </p:nvSpPr>
        <p:spPr>
          <a:xfrm>
            <a:off x="3825916" y="3975169"/>
            <a:ext cx="710451" cy="369332"/>
          </a:xfrm>
          <a:prstGeom prst="rect">
            <a:avLst/>
          </a:prstGeom>
          <a:noFill/>
        </p:spPr>
        <p:txBody>
          <a:bodyPr wrap="none" rtlCol="0">
            <a:spAutoFit/>
          </a:bodyPr>
          <a:lstStyle/>
          <a:p>
            <a:r>
              <a:rPr lang="en-US" dirty="0"/>
              <a:t>11/36</a:t>
            </a:r>
          </a:p>
        </p:txBody>
      </p:sp>
      <p:cxnSp>
        <p:nvCxnSpPr>
          <p:cNvPr id="156" name="Straight Arrow Connector 155"/>
          <p:cNvCxnSpPr/>
          <p:nvPr/>
        </p:nvCxnSpPr>
        <p:spPr>
          <a:xfrm flipH="1">
            <a:off x="3179563" y="3837344"/>
            <a:ext cx="888664" cy="8969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a:off x="5955029" y="3837344"/>
            <a:ext cx="977196" cy="1016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4" name="TextBox 183"/>
          <p:cNvSpPr txBox="1"/>
          <p:nvPr/>
        </p:nvSpPr>
        <p:spPr>
          <a:xfrm>
            <a:off x="5622438" y="3986997"/>
            <a:ext cx="595035" cy="369332"/>
          </a:xfrm>
          <a:prstGeom prst="rect">
            <a:avLst/>
          </a:prstGeom>
          <a:noFill/>
        </p:spPr>
        <p:txBody>
          <a:bodyPr wrap="none" rtlCol="0">
            <a:spAutoFit/>
          </a:bodyPr>
          <a:lstStyle/>
          <a:p>
            <a:r>
              <a:rPr lang="en-US" dirty="0"/>
              <a:t>6/11</a:t>
            </a:r>
          </a:p>
        </p:txBody>
      </p:sp>
      <p:grpSp>
        <p:nvGrpSpPr>
          <p:cNvPr id="213" name="Group 212"/>
          <p:cNvGrpSpPr/>
          <p:nvPr/>
        </p:nvGrpSpPr>
        <p:grpSpPr>
          <a:xfrm>
            <a:off x="5948493" y="4628352"/>
            <a:ext cx="2601441" cy="1232376"/>
            <a:chOff x="4456501" y="4536347"/>
            <a:chExt cx="4217303" cy="1997856"/>
          </a:xfrm>
        </p:grpSpPr>
        <p:pic>
          <p:nvPicPr>
            <p:cNvPr id="191" name="Picture 19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58240" y="6256372"/>
              <a:ext cx="281282" cy="277831"/>
            </a:xfrm>
            <a:prstGeom prst="rect">
              <a:avLst/>
            </a:prstGeom>
          </p:spPr>
        </p:pic>
        <p:pic>
          <p:nvPicPr>
            <p:cNvPr id="192" name="Picture 19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5253" y="6245739"/>
              <a:ext cx="272654" cy="277831"/>
            </a:xfrm>
            <a:prstGeom prst="rect">
              <a:avLst/>
            </a:prstGeom>
          </p:spPr>
        </p:pic>
        <p:pic>
          <p:nvPicPr>
            <p:cNvPr id="193" name="Picture 19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456501" y="5841012"/>
              <a:ext cx="281282" cy="277831"/>
            </a:xfrm>
            <a:prstGeom prst="rect">
              <a:avLst/>
            </a:prstGeom>
          </p:spPr>
        </p:pic>
        <p:pic>
          <p:nvPicPr>
            <p:cNvPr id="194" name="Picture 19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02886" y="5848663"/>
              <a:ext cx="281282" cy="277831"/>
            </a:xfrm>
            <a:prstGeom prst="rect">
              <a:avLst/>
            </a:prstGeom>
          </p:spPr>
        </p:pic>
        <p:pic>
          <p:nvPicPr>
            <p:cNvPr id="195" name="Picture 19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937237" y="5421812"/>
              <a:ext cx="281282" cy="277831"/>
            </a:xfrm>
            <a:prstGeom prst="rect">
              <a:avLst/>
            </a:prstGeom>
          </p:spPr>
        </p:pic>
        <p:pic>
          <p:nvPicPr>
            <p:cNvPr id="196" name="Picture 195"/>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29060" y="5001433"/>
              <a:ext cx="282359" cy="278894"/>
            </a:xfrm>
            <a:prstGeom prst="rect">
              <a:avLst/>
            </a:prstGeom>
          </p:spPr>
        </p:pic>
        <p:pic>
          <p:nvPicPr>
            <p:cNvPr id="197" name="Picture 196"/>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77652" y="4544650"/>
              <a:ext cx="278977" cy="275554"/>
            </a:xfrm>
            <a:prstGeom prst="rect">
              <a:avLst/>
            </a:prstGeom>
          </p:spPr>
        </p:pic>
        <p:pic>
          <p:nvPicPr>
            <p:cNvPr id="198" name="Picture 197"/>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060088" y="4541642"/>
              <a:ext cx="277162" cy="278894"/>
            </a:xfrm>
            <a:prstGeom prst="rect">
              <a:avLst/>
            </a:prstGeom>
          </p:spPr>
        </p:pic>
        <p:pic>
          <p:nvPicPr>
            <p:cNvPr id="199" name="Picture 19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41419" y="5866133"/>
              <a:ext cx="281282" cy="277831"/>
            </a:xfrm>
            <a:prstGeom prst="rect">
              <a:avLst/>
            </a:prstGeom>
          </p:spPr>
        </p:pic>
        <p:pic>
          <p:nvPicPr>
            <p:cNvPr id="200" name="Picture 19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35794" y="5885018"/>
              <a:ext cx="281282" cy="277831"/>
            </a:xfrm>
            <a:prstGeom prst="rect">
              <a:avLst/>
            </a:prstGeom>
          </p:spPr>
        </p:pic>
        <p:pic>
          <p:nvPicPr>
            <p:cNvPr id="201" name="Picture 20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401544" y="5881905"/>
              <a:ext cx="281282" cy="277831"/>
            </a:xfrm>
            <a:prstGeom prst="rect">
              <a:avLst/>
            </a:prstGeom>
          </p:spPr>
        </p:pic>
        <p:pic>
          <p:nvPicPr>
            <p:cNvPr id="202" name="Picture 20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12719" y="5849173"/>
              <a:ext cx="281282" cy="277831"/>
            </a:xfrm>
            <a:prstGeom prst="rect">
              <a:avLst/>
            </a:prstGeom>
          </p:spPr>
        </p:pic>
        <p:pic>
          <p:nvPicPr>
            <p:cNvPr id="203" name="Picture 20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248504" y="5859806"/>
              <a:ext cx="281282" cy="277831"/>
            </a:xfrm>
            <a:prstGeom prst="rect">
              <a:avLst/>
            </a:prstGeom>
          </p:spPr>
        </p:pic>
        <p:pic>
          <p:nvPicPr>
            <p:cNvPr id="204" name="Picture 203"/>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41551" y="5878692"/>
              <a:ext cx="282359" cy="278894"/>
            </a:xfrm>
            <a:prstGeom prst="rect">
              <a:avLst/>
            </a:prstGeom>
          </p:spPr>
        </p:pic>
        <p:pic>
          <p:nvPicPr>
            <p:cNvPr id="205" name="Picture 204"/>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713514" y="5884815"/>
              <a:ext cx="278977" cy="275554"/>
            </a:xfrm>
            <a:prstGeom prst="rect">
              <a:avLst/>
            </a:prstGeom>
          </p:spPr>
        </p:pic>
        <p:pic>
          <p:nvPicPr>
            <p:cNvPr id="206" name="Picture 20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761789" y="5834687"/>
              <a:ext cx="272654" cy="277831"/>
            </a:xfrm>
            <a:prstGeom prst="rect">
              <a:avLst/>
            </a:prstGeom>
          </p:spPr>
        </p:pic>
        <p:pic>
          <p:nvPicPr>
            <p:cNvPr id="207" name="Picture 20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237871" y="5435864"/>
              <a:ext cx="281282" cy="277831"/>
            </a:xfrm>
            <a:prstGeom prst="rect">
              <a:avLst/>
            </a:prstGeom>
          </p:spPr>
        </p:pic>
        <p:pic>
          <p:nvPicPr>
            <p:cNvPr id="208" name="Picture 20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7891" y="5003458"/>
              <a:ext cx="281282" cy="277831"/>
            </a:xfrm>
            <a:prstGeom prst="rect">
              <a:avLst/>
            </a:prstGeom>
          </p:spPr>
        </p:pic>
        <p:pic>
          <p:nvPicPr>
            <p:cNvPr id="209" name="Picture 20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681681" y="4536347"/>
              <a:ext cx="281282" cy="277831"/>
            </a:xfrm>
            <a:prstGeom prst="rect">
              <a:avLst/>
            </a:prstGeom>
          </p:spPr>
        </p:pic>
        <p:pic>
          <p:nvPicPr>
            <p:cNvPr id="210" name="Picture 20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82627" y="4537792"/>
              <a:ext cx="281282" cy="277831"/>
            </a:xfrm>
            <a:prstGeom prst="rect">
              <a:avLst/>
            </a:prstGeom>
          </p:spPr>
        </p:pic>
        <p:pic>
          <p:nvPicPr>
            <p:cNvPr id="211" name="Picture 21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112499" y="6239260"/>
              <a:ext cx="281282" cy="277831"/>
            </a:xfrm>
            <a:prstGeom prst="rect">
              <a:avLst/>
            </a:prstGeom>
          </p:spPr>
        </p:pic>
        <p:pic>
          <p:nvPicPr>
            <p:cNvPr id="212" name="Picture 21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96642" y="6240368"/>
              <a:ext cx="277162" cy="278894"/>
            </a:xfrm>
            <a:prstGeom prst="rect">
              <a:avLst/>
            </a:prstGeom>
          </p:spPr>
        </p:pic>
      </p:grpSp>
      <p:sp>
        <p:nvSpPr>
          <p:cNvPr id="2" name="TextBox 1"/>
          <p:cNvSpPr txBox="1"/>
          <p:nvPr/>
        </p:nvSpPr>
        <p:spPr>
          <a:xfrm>
            <a:off x="5380786" y="353163"/>
            <a:ext cx="3352123" cy="830997"/>
          </a:xfrm>
          <a:prstGeom prst="rect">
            <a:avLst/>
          </a:prstGeom>
          <a:noFill/>
        </p:spPr>
        <p:txBody>
          <a:bodyPr wrap="square" rtlCol="0">
            <a:spAutoFit/>
          </a:bodyPr>
          <a:lstStyle/>
          <a:p>
            <a:r>
              <a:rPr lang="en-US" sz="2400" i="1" u="sng" dirty="0"/>
              <a:t>Exchangeability</a:t>
            </a:r>
            <a:r>
              <a:rPr lang="en-US" sz="2400" dirty="0"/>
              <a:t> – when the order doesn’t matter</a:t>
            </a:r>
          </a:p>
        </p:txBody>
      </p:sp>
      <p:sp>
        <p:nvSpPr>
          <p:cNvPr id="183" name="Rectangle 182"/>
          <p:cNvSpPr/>
          <p:nvPr/>
        </p:nvSpPr>
        <p:spPr>
          <a:xfrm>
            <a:off x="5242164" y="156857"/>
            <a:ext cx="3508428" cy="121942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40683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5968" y="858614"/>
            <a:ext cx="4608578" cy="1426741"/>
            <a:chOff x="978734" y="1335777"/>
            <a:chExt cx="7824295" cy="2422275"/>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2" name="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5" name="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 name="Picture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 name="Picture 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3" name="Picture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4" name="Picture 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5" name="Picture 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6" name="Picture 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7" name="Picture 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8" name="Picture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30" name="Picture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31" name="Picture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32" name="Picture 3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33" name="Picture 3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34" name="Picture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35" name="Picture 3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36" name="Picture 3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37" name="Picture 3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38" name="Picture 3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39" name="Picture 3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40" name="Picture 3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41" name="Picture 4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42" name="Picture 4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44" name="Picture 4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45" name="Picture 4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46" name="Picture 4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47" name="Picture 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48" name="Picture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49" name="Picture 4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50" name="Picture 4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53" name="Picture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54" name="Picture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55" name="Picture 5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56" name="Picture 5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57" name="Picture 5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58" name="Picture 5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59" name="Picture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60" name="Picture 59"/>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61" name="Picture 6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62" name="Picture 6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63" name="Picture 6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64" name="Picture 6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65" name="Picture 6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66" name="Picture 6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67" name="Picture 6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68" name="Picture 6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69" name="Picture 6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70" name="Picture 6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71" name="Picture 7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72" name="Picture 7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73" name="Picture 7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74" name="Picture 7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75" name="Picture 7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76" name="Picture 7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77" name="Picture 7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cxnSp>
        <p:nvCxnSpPr>
          <p:cNvPr id="152" name="Straight Arrow Connector 151"/>
          <p:cNvCxnSpPr/>
          <p:nvPr/>
        </p:nvCxnSpPr>
        <p:spPr>
          <a:xfrm flipV="1">
            <a:off x="2416413" y="2537326"/>
            <a:ext cx="7845" cy="5541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1832220" y="2708034"/>
            <a:ext cx="595035" cy="369332"/>
          </a:xfrm>
          <a:prstGeom prst="rect">
            <a:avLst/>
          </a:prstGeom>
          <a:noFill/>
        </p:spPr>
        <p:txBody>
          <a:bodyPr wrap="none" rtlCol="0">
            <a:spAutoFit/>
          </a:bodyPr>
          <a:lstStyle/>
          <a:p>
            <a:r>
              <a:rPr lang="en-US" dirty="0"/>
              <a:t>6/36</a:t>
            </a:r>
          </a:p>
        </p:txBody>
      </p:sp>
      <p:sp>
        <p:nvSpPr>
          <p:cNvPr id="155" name="TextBox 154"/>
          <p:cNvSpPr txBox="1"/>
          <p:nvPr/>
        </p:nvSpPr>
        <p:spPr>
          <a:xfrm>
            <a:off x="3825916" y="3975169"/>
            <a:ext cx="710451" cy="369332"/>
          </a:xfrm>
          <a:prstGeom prst="rect">
            <a:avLst/>
          </a:prstGeom>
          <a:noFill/>
        </p:spPr>
        <p:txBody>
          <a:bodyPr wrap="none" rtlCol="0">
            <a:spAutoFit/>
          </a:bodyPr>
          <a:lstStyle/>
          <a:p>
            <a:r>
              <a:rPr lang="en-US" dirty="0"/>
              <a:t>26/36</a:t>
            </a:r>
          </a:p>
        </p:txBody>
      </p:sp>
      <p:cxnSp>
        <p:nvCxnSpPr>
          <p:cNvPr id="156" name="Straight Arrow Connector 155"/>
          <p:cNvCxnSpPr/>
          <p:nvPr/>
        </p:nvCxnSpPr>
        <p:spPr>
          <a:xfrm flipH="1">
            <a:off x="3179563" y="3837344"/>
            <a:ext cx="888664" cy="8969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a:off x="5955029" y="3837344"/>
            <a:ext cx="977196" cy="1016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4" name="TextBox 183"/>
          <p:cNvSpPr txBox="1"/>
          <p:nvPr/>
        </p:nvSpPr>
        <p:spPr>
          <a:xfrm>
            <a:off x="5622438" y="3986997"/>
            <a:ext cx="595035" cy="369332"/>
          </a:xfrm>
          <a:prstGeom prst="rect">
            <a:avLst/>
          </a:prstGeom>
          <a:noFill/>
        </p:spPr>
        <p:txBody>
          <a:bodyPr wrap="none" rtlCol="0">
            <a:spAutoFit/>
          </a:bodyPr>
          <a:lstStyle/>
          <a:p>
            <a:r>
              <a:rPr lang="en-US" dirty="0"/>
              <a:t>6/26</a:t>
            </a:r>
          </a:p>
        </p:txBody>
      </p:sp>
      <p:sp>
        <p:nvSpPr>
          <p:cNvPr id="2" name="TextBox 1"/>
          <p:cNvSpPr txBox="1"/>
          <p:nvPr/>
        </p:nvSpPr>
        <p:spPr>
          <a:xfrm>
            <a:off x="5380786" y="353163"/>
            <a:ext cx="3352123" cy="830997"/>
          </a:xfrm>
          <a:prstGeom prst="rect">
            <a:avLst/>
          </a:prstGeom>
          <a:noFill/>
        </p:spPr>
        <p:txBody>
          <a:bodyPr wrap="square" rtlCol="0">
            <a:spAutoFit/>
          </a:bodyPr>
          <a:lstStyle/>
          <a:p>
            <a:r>
              <a:rPr lang="en-US" sz="2400" i="1" u="sng" dirty="0"/>
              <a:t>Exchangeability</a:t>
            </a:r>
            <a:r>
              <a:rPr lang="en-US" sz="2400" dirty="0"/>
              <a:t> – when the order doesn’t matter</a:t>
            </a:r>
          </a:p>
        </p:txBody>
      </p:sp>
      <p:sp>
        <p:nvSpPr>
          <p:cNvPr id="183" name="Rectangle 182"/>
          <p:cNvSpPr/>
          <p:nvPr/>
        </p:nvSpPr>
        <p:spPr>
          <a:xfrm>
            <a:off x="5242164" y="156857"/>
            <a:ext cx="3508428" cy="121942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1" name="Picture 180"/>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07959" y="3252179"/>
            <a:ext cx="4874442" cy="426370"/>
          </a:xfrm>
          <a:prstGeom prst="rect">
            <a:avLst/>
          </a:prstGeom>
        </p:spPr>
      </p:pic>
      <p:grpSp>
        <p:nvGrpSpPr>
          <p:cNvPr id="182" name="Group 181"/>
          <p:cNvGrpSpPr/>
          <p:nvPr/>
        </p:nvGrpSpPr>
        <p:grpSpPr>
          <a:xfrm>
            <a:off x="348096" y="4661714"/>
            <a:ext cx="4767191" cy="1475845"/>
            <a:chOff x="978734" y="1335777"/>
            <a:chExt cx="7824295" cy="2422275"/>
          </a:xfrm>
        </p:grpSpPr>
        <p:pic>
          <p:nvPicPr>
            <p:cNvPr id="185" name="Picture 184"/>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186" name="Picture 185"/>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187" name="Picture 186"/>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188" name="Picture 187"/>
            <p:cNvPicPr>
              <a:picLocks noChangeAspect="1"/>
            </p:cNvPicPr>
            <p:nvPr/>
          </p:nvPicPr>
          <p:blipFill>
            <a:blip r:embed="rId12"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89" name="Picture 188"/>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90" name="Picture 18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214" name="Picture 213"/>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215" name="Picture 214"/>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216" name="Picture 215"/>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217" name="Picture 216"/>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218" name="Picture 21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219" name="Picture 218"/>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220" name="Picture 219"/>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221" name="Picture 220"/>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222" name="Picture 221"/>
            <p:cNvPicPr>
              <a:picLocks noChangeAspect="1"/>
            </p:cNvPicPr>
            <p:nvPr/>
          </p:nvPicPr>
          <p:blipFill>
            <a:blip r:embed="rId12"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223" name="Picture 222"/>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224" name="Picture 22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225" name="Picture 224"/>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226" name="Picture 225"/>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227" name="Picture 22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228" name="Picture 227"/>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229" name="Picture 22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230" name="Picture 229"/>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231" name="Picture 230"/>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232" name="Picture 231"/>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233" name="Picture 232"/>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234" name="Picture 23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235" name="Picture 234"/>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236" name="Picture 235"/>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237" name="Picture 23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238" name="Picture 237"/>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239" name="Picture 23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240" name="Picture 239"/>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241" name="Picture 240"/>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242" name="Picture 241"/>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243" name="Picture 242"/>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244" name="Picture 24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245" name="Picture 244"/>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246" name="Picture 245"/>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247" name="Picture 24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248" name="Picture 247"/>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249" name="Picture 24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250" name="Picture 249"/>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251" name="Picture 250"/>
            <p:cNvPicPr>
              <a:picLocks noChangeAspect="1"/>
            </p:cNvPicPr>
            <p:nvPr/>
          </p:nvPicPr>
          <p:blipFill>
            <a:blip r:embed="rId11"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252" name="Picture 251"/>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253" name="Picture 252"/>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254" name="Picture 25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255" name="Picture 254"/>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256" name="Picture 255"/>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257" name="Picture 256"/>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258" name="Picture 257"/>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259" name="Picture 258"/>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260" name="Picture 25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261" name="Picture 260"/>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262" name="Picture 261"/>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263" name="Picture 262"/>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264" name="Picture 263"/>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265" name="Picture 264"/>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266" name="Picture 265"/>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267" name="Picture 266"/>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268" name="Picture 267"/>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269" name="Picture 268"/>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270" name="Picture 269"/>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271" name="Picture 270"/>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272" name="Picture 27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273" name="Picture 272"/>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274" name="Picture 273"/>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275" name="Picture 274"/>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276" name="Picture 275"/>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277" name="Picture 276"/>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278" name="Picture 277"/>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279" name="Picture 278"/>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grpSp>
        <p:nvGrpSpPr>
          <p:cNvPr id="5" name="Group 4"/>
          <p:cNvGrpSpPr/>
          <p:nvPr/>
        </p:nvGrpSpPr>
        <p:grpSpPr>
          <a:xfrm>
            <a:off x="5955029" y="5021209"/>
            <a:ext cx="2921492" cy="1426741"/>
            <a:chOff x="6468007" y="5275521"/>
            <a:chExt cx="2921492" cy="1426741"/>
          </a:xfrm>
        </p:grpSpPr>
        <p:pic>
          <p:nvPicPr>
            <p:cNvPr id="285" name="Picture 28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57905" y="6531729"/>
              <a:ext cx="164320" cy="162304"/>
            </a:xfrm>
            <a:prstGeom prst="rect">
              <a:avLst/>
            </a:prstGeom>
          </p:spPr>
        </p:pic>
        <p:pic>
          <p:nvPicPr>
            <p:cNvPr id="286" name="Picture 28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5969" y="6530836"/>
              <a:ext cx="163251" cy="164271"/>
            </a:xfrm>
            <a:prstGeom prst="rect">
              <a:avLst/>
            </a:prstGeom>
          </p:spPr>
        </p:pic>
        <p:pic>
          <p:nvPicPr>
            <p:cNvPr id="291" name="Picture 29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90612" y="6529817"/>
              <a:ext cx="160596" cy="163645"/>
            </a:xfrm>
            <a:prstGeom prst="rect">
              <a:avLst/>
            </a:prstGeom>
          </p:spPr>
        </p:pic>
        <p:pic>
          <p:nvPicPr>
            <p:cNvPr id="292" name="Picture 29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5533" y="6531728"/>
              <a:ext cx="160596" cy="163645"/>
            </a:xfrm>
            <a:prstGeom prst="rect">
              <a:avLst/>
            </a:prstGeom>
          </p:spPr>
        </p:pic>
        <p:pic>
          <p:nvPicPr>
            <p:cNvPr id="296" name="Picture 29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8877" y="5524331"/>
              <a:ext cx="164320" cy="162304"/>
            </a:xfrm>
            <a:prstGeom prst="rect">
              <a:avLst/>
            </a:prstGeom>
          </p:spPr>
        </p:pic>
        <p:pic>
          <p:nvPicPr>
            <p:cNvPr id="297" name="Picture 29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06972" y="5281815"/>
              <a:ext cx="163251" cy="164271"/>
            </a:xfrm>
            <a:prstGeom prst="rect">
              <a:avLst/>
            </a:prstGeom>
          </p:spPr>
        </p:pic>
        <p:pic>
          <p:nvPicPr>
            <p:cNvPr id="300" name="Picture 29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68007" y="5793185"/>
              <a:ext cx="166312" cy="164271"/>
            </a:xfrm>
            <a:prstGeom prst="rect">
              <a:avLst/>
            </a:prstGeom>
          </p:spPr>
        </p:pic>
        <p:pic>
          <p:nvPicPr>
            <p:cNvPr id="301" name="Picture 30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08935" y="5524136"/>
              <a:ext cx="164320" cy="162304"/>
            </a:xfrm>
            <a:prstGeom prst="rect">
              <a:avLst/>
            </a:prstGeom>
          </p:spPr>
        </p:pic>
        <p:pic>
          <p:nvPicPr>
            <p:cNvPr id="302" name="Picture 30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10895" y="5522364"/>
              <a:ext cx="163251" cy="164271"/>
            </a:xfrm>
            <a:prstGeom prst="rect">
              <a:avLst/>
            </a:prstGeom>
          </p:spPr>
        </p:pic>
        <p:pic>
          <p:nvPicPr>
            <p:cNvPr id="304" name="Picture 30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4500" y="6055822"/>
              <a:ext cx="165678" cy="163645"/>
            </a:xfrm>
            <a:prstGeom prst="rect">
              <a:avLst/>
            </a:prstGeom>
          </p:spPr>
        </p:pic>
        <p:pic>
          <p:nvPicPr>
            <p:cNvPr id="305" name="Picture 30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11396" y="5797104"/>
              <a:ext cx="166312" cy="164271"/>
            </a:xfrm>
            <a:prstGeom prst="rect">
              <a:avLst/>
            </a:prstGeom>
          </p:spPr>
        </p:pic>
        <p:pic>
          <p:nvPicPr>
            <p:cNvPr id="306" name="Picture 30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17788" y="5798317"/>
              <a:ext cx="164320" cy="162304"/>
            </a:xfrm>
            <a:prstGeom prst="rect">
              <a:avLst/>
            </a:prstGeom>
          </p:spPr>
        </p:pic>
        <p:pic>
          <p:nvPicPr>
            <p:cNvPr id="307" name="Picture 30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62450" y="5809606"/>
              <a:ext cx="163251" cy="164271"/>
            </a:xfrm>
            <a:prstGeom prst="rect">
              <a:avLst/>
            </a:prstGeom>
          </p:spPr>
        </p:pic>
        <p:pic>
          <p:nvPicPr>
            <p:cNvPr id="308" name="Picture 30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71974" y="6313624"/>
              <a:ext cx="165678" cy="163645"/>
            </a:xfrm>
            <a:prstGeom prst="rect">
              <a:avLst/>
            </a:prstGeom>
          </p:spPr>
        </p:pic>
        <p:pic>
          <p:nvPicPr>
            <p:cNvPr id="309" name="Picture 30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3007" y="6066594"/>
              <a:ext cx="165678" cy="163645"/>
            </a:xfrm>
            <a:prstGeom prst="rect">
              <a:avLst/>
            </a:prstGeom>
          </p:spPr>
        </p:pic>
        <p:pic>
          <p:nvPicPr>
            <p:cNvPr id="310" name="Picture 30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27260" y="6065780"/>
              <a:ext cx="166312" cy="164271"/>
            </a:xfrm>
            <a:prstGeom prst="rect">
              <a:avLst/>
            </a:prstGeom>
          </p:spPr>
        </p:pic>
        <p:pic>
          <p:nvPicPr>
            <p:cNvPr id="311" name="Picture 3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61438" y="6063039"/>
              <a:ext cx="164320" cy="162304"/>
            </a:xfrm>
            <a:prstGeom prst="rect">
              <a:avLst/>
            </a:prstGeom>
          </p:spPr>
        </p:pic>
        <p:pic>
          <p:nvPicPr>
            <p:cNvPr id="312" name="Picture 3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11215" y="6060385"/>
              <a:ext cx="163251" cy="164271"/>
            </a:xfrm>
            <a:prstGeom prst="rect">
              <a:avLst/>
            </a:prstGeom>
          </p:spPr>
        </p:pic>
        <p:pic>
          <p:nvPicPr>
            <p:cNvPr id="313" name="Picture 31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3007" y="6311790"/>
              <a:ext cx="165678" cy="163645"/>
            </a:xfrm>
            <a:prstGeom prst="rect">
              <a:avLst/>
            </a:prstGeom>
          </p:spPr>
        </p:pic>
        <p:pic>
          <p:nvPicPr>
            <p:cNvPr id="314" name="Picture 3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30794" y="6302951"/>
              <a:ext cx="165678" cy="163645"/>
            </a:xfrm>
            <a:prstGeom prst="rect">
              <a:avLst/>
            </a:prstGeom>
          </p:spPr>
        </p:pic>
        <p:pic>
          <p:nvPicPr>
            <p:cNvPr id="315" name="Picture 3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75568" y="6292376"/>
              <a:ext cx="166312" cy="164271"/>
            </a:xfrm>
            <a:prstGeom prst="rect">
              <a:avLst/>
            </a:prstGeom>
          </p:spPr>
        </p:pic>
        <p:pic>
          <p:nvPicPr>
            <p:cNvPr id="316" name="Picture 3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13330" y="6312690"/>
              <a:ext cx="164320" cy="162304"/>
            </a:xfrm>
            <a:prstGeom prst="rect">
              <a:avLst/>
            </a:prstGeom>
          </p:spPr>
        </p:pic>
        <p:pic>
          <p:nvPicPr>
            <p:cNvPr id="317" name="Picture 3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33096" y="6303445"/>
              <a:ext cx="163251" cy="164271"/>
            </a:xfrm>
            <a:prstGeom prst="rect">
              <a:avLst/>
            </a:prstGeom>
          </p:spPr>
        </p:pic>
        <p:pic>
          <p:nvPicPr>
            <p:cNvPr id="318" name="Picture 31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41766" y="6522276"/>
              <a:ext cx="165678" cy="163645"/>
            </a:xfrm>
            <a:prstGeom prst="rect">
              <a:avLst/>
            </a:prstGeom>
          </p:spPr>
        </p:pic>
        <p:pic>
          <p:nvPicPr>
            <p:cNvPr id="319" name="Picture 3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73858" y="6536200"/>
              <a:ext cx="165678" cy="163645"/>
            </a:xfrm>
            <a:prstGeom prst="rect">
              <a:avLst/>
            </a:prstGeom>
          </p:spPr>
        </p:pic>
        <p:pic>
          <p:nvPicPr>
            <p:cNvPr id="320" name="Picture 3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16790" y="6536285"/>
              <a:ext cx="166312" cy="164271"/>
            </a:xfrm>
            <a:prstGeom prst="rect">
              <a:avLst/>
            </a:prstGeom>
          </p:spPr>
        </p:pic>
        <p:pic>
          <p:nvPicPr>
            <p:cNvPr id="321" name="Picture 3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1702" y="6533069"/>
              <a:ext cx="164320" cy="162304"/>
            </a:xfrm>
            <a:prstGeom prst="rect">
              <a:avLst/>
            </a:prstGeom>
          </p:spPr>
        </p:pic>
        <p:pic>
          <p:nvPicPr>
            <p:cNvPr id="322" name="Picture 3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56201" y="6536200"/>
              <a:ext cx="163251" cy="164271"/>
            </a:xfrm>
            <a:prstGeom prst="rect">
              <a:avLst/>
            </a:prstGeom>
          </p:spPr>
        </p:pic>
        <p:pic>
          <p:nvPicPr>
            <p:cNvPr id="325" name="Picture 32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52067" y="6309898"/>
              <a:ext cx="166312" cy="164271"/>
            </a:xfrm>
            <a:prstGeom prst="rect">
              <a:avLst/>
            </a:prstGeom>
          </p:spPr>
        </p:pic>
        <p:pic>
          <p:nvPicPr>
            <p:cNvPr id="326" name="Picture 32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6760" y="6313504"/>
              <a:ext cx="164320" cy="162304"/>
            </a:xfrm>
            <a:prstGeom prst="rect">
              <a:avLst/>
            </a:prstGeom>
          </p:spPr>
        </p:pic>
        <p:pic>
          <p:nvPicPr>
            <p:cNvPr id="327" name="Picture 32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9129" y="6522928"/>
              <a:ext cx="163251" cy="164271"/>
            </a:xfrm>
            <a:prstGeom prst="rect">
              <a:avLst/>
            </a:prstGeom>
          </p:spPr>
        </p:pic>
        <p:pic>
          <p:nvPicPr>
            <p:cNvPr id="330" name="Picture 3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9957" y="6047546"/>
              <a:ext cx="165678" cy="163645"/>
            </a:xfrm>
            <a:prstGeom prst="rect">
              <a:avLst/>
            </a:prstGeom>
          </p:spPr>
        </p:pic>
        <p:pic>
          <p:nvPicPr>
            <p:cNvPr id="331" name="Picture 3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7683" y="6064581"/>
              <a:ext cx="166312" cy="164271"/>
            </a:xfrm>
            <a:prstGeom prst="rect">
              <a:avLst/>
            </a:prstGeom>
          </p:spPr>
        </p:pic>
        <p:pic>
          <p:nvPicPr>
            <p:cNvPr id="332" name="Picture 33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2866" y="6306378"/>
              <a:ext cx="164320" cy="162304"/>
            </a:xfrm>
            <a:prstGeom prst="rect">
              <a:avLst/>
            </a:prstGeom>
          </p:spPr>
        </p:pic>
        <p:pic>
          <p:nvPicPr>
            <p:cNvPr id="333" name="Picture 33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45225" y="6537991"/>
              <a:ext cx="163251" cy="164271"/>
            </a:xfrm>
            <a:prstGeom prst="rect">
              <a:avLst/>
            </a:prstGeom>
          </p:spPr>
        </p:pic>
        <p:pic>
          <p:nvPicPr>
            <p:cNvPr id="335" name="Picture 33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44022" y="5794378"/>
              <a:ext cx="165678" cy="163645"/>
            </a:xfrm>
            <a:prstGeom prst="rect">
              <a:avLst/>
            </a:prstGeom>
          </p:spPr>
        </p:pic>
        <p:pic>
          <p:nvPicPr>
            <p:cNvPr id="336" name="Picture 3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92054" y="5794269"/>
              <a:ext cx="165678" cy="163645"/>
            </a:xfrm>
            <a:prstGeom prst="rect">
              <a:avLst/>
            </a:prstGeom>
          </p:spPr>
        </p:pic>
        <p:pic>
          <p:nvPicPr>
            <p:cNvPr id="337" name="Picture 3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0874" y="6062946"/>
              <a:ext cx="166312" cy="164271"/>
            </a:xfrm>
            <a:prstGeom prst="rect">
              <a:avLst/>
            </a:prstGeom>
          </p:spPr>
        </p:pic>
        <p:pic>
          <p:nvPicPr>
            <p:cNvPr id="338" name="Picture 3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46578" y="6294982"/>
              <a:ext cx="164320" cy="162304"/>
            </a:xfrm>
            <a:prstGeom prst="rect">
              <a:avLst/>
            </a:prstGeom>
          </p:spPr>
        </p:pic>
        <p:pic>
          <p:nvPicPr>
            <p:cNvPr id="339" name="Picture 33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88557" y="6536200"/>
              <a:ext cx="163251" cy="164271"/>
            </a:xfrm>
            <a:prstGeom prst="rect">
              <a:avLst/>
            </a:prstGeom>
          </p:spPr>
        </p:pic>
        <p:pic>
          <p:nvPicPr>
            <p:cNvPr id="341" name="Picture 340"/>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88010" y="5519245"/>
              <a:ext cx="165678" cy="163645"/>
            </a:xfrm>
            <a:prstGeom prst="rect">
              <a:avLst/>
            </a:prstGeom>
          </p:spPr>
        </p:pic>
        <p:pic>
          <p:nvPicPr>
            <p:cNvPr id="342" name="Picture 34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1508" y="5795662"/>
              <a:ext cx="165678" cy="163645"/>
            </a:xfrm>
            <a:prstGeom prst="rect">
              <a:avLst/>
            </a:prstGeom>
          </p:spPr>
        </p:pic>
        <p:pic>
          <p:nvPicPr>
            <p:cNvPr id="343" name="Picture 34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38113" y="6060385"/>
              <a:ext cx="166312" cy="164271"/>
            </a:xfrm>
            <a:prstGeom prst="rect">
              <a:avLst/>
            </a:prstGeom>
          </p:spPr>
        </p:pic>
        <p:pic>
          <p:nvPicPr>
            <p:cNvPr id="344" name="Picture 34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87401" y="6309214"/>
              <a:ext cx="164320" cy="162304"/>
            </a:xfrm>
            <a:prstGeom prst="rect">
              <a:avLst/>
            </a:prstGeom>
          </p:spPr>
        </p:pic>
        <p:pic>
          <p:nvPicPr>
            <p:cNvPr id="345" name="Picture 34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00268" y="6527642"/>
              <a:ext cx="163251" cy="164271"/>
            </a:xfrm>
            <a:prstGeom prst="rect">
              <a:avLst/>
            </a:prstGeom>
          </p:spPr>
        </p:pic>
        <p:pic>
          <p:nvPicPr>
            <p:cNvPr id="346" name="Picture 34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39013" y="5521678"/>
              <a:ext cx="160596" cy="163645"/>
            </a:xfrm>
            <a:prstGeom prst="rect">
              <a:avLst/>
            </a:prstGeom>
          </p:spPr>
        </p:pic>
        <p:pic>
          <p:nvPicPr>
            <p:cNvPr id="347" name="Picture 34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0874" y="5520096"/>
              <a:ext cx="165678" cy="163645"/>
            </a:xfrm>
            <a:prstGeom prst="rect">
              <a:avLst/>
            </a:prstGeom>
          </p:spPr>
        </p:pic>
        <p:pic>
          <p:nvPicPr>
            <p:cNvPr id="348" name="Picture 3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2021" y="5803311"/>
              <a:ext cx="165678" cy="163645"/>
            </a:xfrm>
            <a:prstGeom prst="rect">
              <a:avLst/>
            </a:prstGeom>
          </p:spPr>
        </p:pic>
        <p:pic>
          <p:nvPicPr>
            <p:cNvPr id="349" name="Picture 34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6266" y="6060354"/>
              <a:ext cx="166312" cy="164271"/>
            </a:xfrm>
            <a:prstGeom prst="rect">
              <a:avLst/>
            </a:prstGeom>
          </p:spPr>
        </p:pic>
        <p:pic>
          <p:nvPicPr>
            <p:cNvPr id="350" name="Picture 34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10618" y="6302951"/>
              <a:ext cx="164320" cy="162304"/>
            </a:xfrm>
            <a:prstGeom prst="rect">
              <a:avLst/>
            </a:prstGeom>
          </p:spPr>
        </p:pic>
        <p:pic>
          <p:nvPicPr>
            <p:cNvPr id="351" name="Picture 35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6248" y="6536504"/>
              <a:ext cx="163251" cy="164271"/>
            </a:xfrm>
            <a:prstGeom prst="rect">
              <a:avLst/>
            </a:prstGeom>
          </p:spPr>
        </p:pic>
        <p:pic>
          <p:nvPicPr>
            <p:cNvPr id="352" name="Picture 35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88010" y="5275521"/>
              <a:ext cx="160596" cy="163645"/>
            </a:xfrm>
            <a:prstGeom prst="rect">
              <a:avLst/>
            </a:prstGeom>
          </p:spPr>
        </p:pic>
      </p:grpSp>
    </p:spTree>
    <p:extLst>
      <p:ext uri="{BB962C8B-B14F-4D97-AF65-F5344CB8AC3E}">
        <p14:creationId xmlns:p14="http://schemas.microsoft.com/office/powerpoint/2010/main" val="19667764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Rectangle 283"/>
          <p:cNvSpPr/>
          <p:nvPr/>
        </p:nvSpPr>
        <p:spPr>
          <a:xfrm>
            <a:off x="5037611" y="2086586"/>
            <a:ext cx="2886219" cy="49525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82"/>
          <p:cNvSpPr/>
          <p:nvPr/>
        </p:nvSpPr>
        <p:spPr>
          <a:xfrm>
            <a:off x="5017034" y="1300335"/>
            <a:ext cx="2886219" cy="49525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p:cNvSpPr/>
          <p:nvPr/>
        </p:nvSpPr>
        <p:spPr>
          <a:xfrm>
            <a:off x="1678411" y="2125730"/>
            <a:ext cx="2886219" cy="49525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tangle 280"/>
          <p:cNvSpPr/>
          <p:nvPr/>
        </p:nvSpPr>
        <p:spPr>
          <a:xfrm>
            <a:off x="5017034" y="706297"/>
            <a:ext cx="2886219" cy="49525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1" name="Picture 18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28811" y="1332234"/>
            <a:ext cx="4874442" cy="426370"/>
          </a:xfrm>
          <a:prstGeom prst="rect">
            <a:avLst/>
          </a:prstGeom>
        </p:spPr>
      </p:pic>
      <p:pic>
        <p:nvPicPr>
          <p:cNvPr id="210" name="Picture 20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5653" y="780725"/>
            <a:ext cx="4776961" cy="420828"/>
          </a:xfrm>
          <a:prstGeom prst="rect">
            <a:avLst/>
          </a:prstGeom>
        </p:spPr>
      </p:pic>
      <p:sp>
        <p:nvSpPr>
          <p:cNvPr id="3" name="TextBox 2"/>
          <p:cNvSpPr txBox="1"/>
          <p:nvPr/>
        </p:nvSpPr>
        <p:spPr>
          <a:xfrm>
            <a:off x="2151392" y="780725"/>
            <a:ext cx="744114" cy="369332"/>
          </a:xfrm>
          <a:prstGeom prst="rect">
            <a:avLst/>
          </a:prstGeom>
          <a:noFill/>
        </p:spPr>
        <p:txBody>
          <a:bodyPr wrap="none" rtlCol="0">
            <a:spAutoFit/>
          </a:bodyPr>
          <a:lstStyle/>
          <a:p>
            <a:r>
              <a:rPr lang="en-US" dirty="0"/>
              <a:t>So </a:t>
            </a:r>
            <a:r>
              <a:rPr lang="en-US" dirty="0" err="1"/>
              <a:t>i</a:t>
            </a:r>
            <a:r>
              <a:rPr lang="is-IS" dirty="0"/>
              <a:t>f...</a:t>
            </a:r>
            <a:endParaRPr lang="en-US" dirty="0"/>
          </a:p>
        </p:txBody>
      </p:sp>
      <p:sp>
        <p:nvSpPr>
          <p:cNvPr id="212" name="TextBox 211"/>
          <p:cNvSpPr txBox="1"/>
          <p:nvPr/>
        </p:nvSpPr>
        <p:spPr>
          <a:xfrm>
            <a:off x="1867661" y="1332234"/>
            <a:ext cx="1027845" cy="369332"/>
          </a:xfrm>
          <a:prstGeom prst="rect">
            <a:avLst/>
          </a:prstGeom>
          <a:noFill/>
        </p:spPr>
        <p:txBody>
          <a:bodyPr wrap="none" rtlCol="0">
            <a:spAutoFit/>
          </a:bodyPr>
          <a:lstStyle/>
          <a:p>
            <a:r>
              <a:rPr lang="is-IS" dirty="0"/>
              <a:t>… and ...</a:t>
            </a:r>
            <a:endParaRPr lang="en-US" dirty="0"/>
          </a:p>
        </p:txBody>
      </p:sp>
      <p:sp>
        <p:nvSpPr>
          <p:cNvPr id="213" name="TextBox 212"/>
          <p:cNvSpPr txBox="1"/>
          <p:nvPr/>
        </p:nvSpPr>
        <p:spPr>
          <a:xfrm>
            <a:off x="321855" y="2149548"/>
            <a:ext cx="883575" cy="369332"/>
          </a:xfrm>
          <a:prstGeom prst="rect">
            <a:avLst/>
          </a:prstGeom>
          <a:noFill/>
        </p:spPr>
        <p:txBody>
          <a:bodyPr wrap="none" rtlCol="0">
            <a:spAutoFit/>
          </a:bodyPr>
          <a:lstStyle/>
          <a:p>
            <a:r>
              <a:rPr lang="is-IS" dirty="0"/>
              <a:t>Then ...</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98988" y="2149548"/>
            <a:ext cx="6204265" cy="423538"/>
          </a:xfrm>
          <a:prstGeom prst="rect">
            <a:avLst/>
          </a:prstGeom>
        </p:spPr>
      </p:pic>
    </p:spTree>
    <p:extLst>
      <p:ext uri="{BB962C8B-B14F-4D97-AF65-F5344CB8AC3E}">
        <p14:creationId xmlns:p14="http://schemas.microsoft.com/office/powerpoint/2010/main" val="25876789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Rectangle 294"/>
          <p:cNvSpPr/>
          <p:nvPr/>
        </p:nvSpPr>
        <p:spPr>
          <a:xfrm>
            <a:off x="5964962" y="5108772"/>
            <a:ext cx="990362" cy="49525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tangle 293"/>
          <p:cNvSpPr/>
          <p:nvPr/>
        </p:nvSpPr>
        <p:spPr>
          <a:xfrm>
            <a:off x="1667778" y="3689176"/>
            <a:ext cx="990362" cy="49525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Rectangle 283"/>
          <p:cNvSpPr/>
          <p:nvPr/>
        </p:nvSpPr>
        <p:spPr>
          <a:xfrm>
            <a:off x="5037611" y="2086586"/>
            <a:ext cx="2886219" cy="49525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82"/>
          <p:cNvSpPr/>
          <p:nvPr/>
        </p:nvSpPr>
        <p:spPr>
          <a:xfrm>
            <a:off x="5017034" y="1300335"/>
            <a:ext cx="2886219" cy="49525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p:cNvSpPr/>
          <p:nvPr/>
        </p:nvSpPr>
        <p:spPr>
          <a:xfrm>
            <a:off x="1678411" y="2125730"/>
            <a:ext cx="2886219" cy="49525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tangle 280"/>
          <p:cNvSpPr/>
          <p:nvPr/>
        </p:nvSpPr>
        <p:spPr>
          <a:xfrm>
            <a:off x="5017034" y="706297"/>
            <a:ext cx="2886219" cy="49525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1" name="Picture 180"/>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28811" y="1332234"/>
            <a:ext cx="4874442" cy="426370"/>
          </a:xfrm>
          <a:prstGeom prst="rect">
            <a:avLst/>
          </a:prstGeom>
        </p:spPr>
      </p:pic>
      <p:pic>
        <p:nvPicPr>
          <p:cNvPr id="210" name="Picture 20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5653" y="780725"/>
            <a:ext cx="4776961" cy="420828"/>
          </a:xfrm>
          <a:prstGeom prst="rect">
            <a:avLst/>
          </a:prstGeom>
        </p:spPr>
      </p:pic>
      <p:sp>
        <p:nvSpPr>
          <p:cNvPr id="3" name="TextBox 2"/>
          <p:cNvSpPr txBox="1"/>
          <p:nvPr/>
        </p:nvSpPr>
        <p:spPr>
          <a:xfrm>
            <a:off x="2151392" y="780725"/>
            <a:ext cx="744114" cy="369332"/>
          </a:xfrm>
          <a:prstGeom prst="rect">
            <a:avLst/>
          </a:prstGeom>
          <a:noFill/>
        </p:spPr>
        <p:txBody>
          <a:bodyPr wrap="none" rtlCol="0">
            <a:spAutoFit/>
          </a:bodyPr>
          <a:lstStyle/>
          <a:p>
            <a:r>
              <a:rPr lang="en-US" dirty="0"/>
              <a:t>So </a:t>
            </a:r>
            <a:r>
              <a:rPr lang="en-US" dirty="0" err="1"/>
              <a:t>i</a:t>
            </a:r>
            <a:r>
              <a:rPr lang="is-IS" dirty="0"/>
              <a:t>f...</a:t>
            </a:r>
            <a:endParaRPr lang="en-US" dirty="0"/>
          </a:p>
        </p:txBody>
      </p:sp>
      <p:sp>
        <p:nvSpPr>
          <p:cNvPr id="212" name="TextBox 211"/>
          <p:cNvSpPr txBox="1"/>
          <p:nvPr/>
        </p:nvSpPr>
        <p:spPr>
          <a:xfrm>
            <a:off x="1867661" y="1332234"/>
            <a:ext cx="1027845" cy="369332"/>
          </a:xfrm>
          <a:prstGeom prst="rect">
            <a:avLst/>
          </a:prstGeom>
          <a:noFill/>
        </p:spPr>
        <p:txBody>
          <a:bodyPr wrap="none" rtlCol="0">
            <a:spAutoFit/>
          </a:bodyPr>
          <a:lstStyle/>
          <a:p>
            <a:r>
              <a:rPr lang="is-IS" dirty="0"/>
              <a:t>… and ...</a:t>
            </a:r>
            <a:endParaRPr lang="en-US" dirty="0"/>
          </a:p>
        </p:txBody>
      </p:sp>
      <p:sp>
        <p:nvSpPr>
          <p:cNvPr id="213" name="TextBox 212"/>
          <p:cNvSpPr txBox="1"/>
          <p:nvPr/>
        </p:nvSpPr>
        <p:spPr>
          <a:xfrm>
            <a:off x="321855" y="2149548"/>
            <a:ext cx="883575" cy="369332"/>
          </a:xfrm>
          <a:prstGeom prst="rect">
            <a:avLst/>
          </a:prstGeom>
          <a:noFill/>
        </p:spPr>
        <p:txBody>
          <a:bodyPr wrap="none" rtlCol="0">
            <a:spAutoFit/>
          </a:bodyPr>
          <a:lstStyle/>
          <a:p>
            <a:r>
              <a:rPr lang="is-IS" dirty="0"/>
              <a:t>Then ...</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98988" y="2149548"/>
            <a:ext cx="6204265" cy="423538"/>
          </a:xfrm>
          <a:prstGeom prst="rect">
            <a:avLst/>
          </a:prstGeom>
        </p:spPr>
      </p:pic>
      <p:pic>
        <p:nvPicPr>
          <p:cNvPr id="287" name="Picture 28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16991" y="3752974"/>
            <a:ext cx="6204265" cy="423538"/>
          </a:xfrm>
          <a:prstGeom prst="rect">
            <a:avLst/>
          </a:prstGeom>
        </p:spPr>
      </p:pic>
      <p:sp>
        <p:nvSpPr>
          <p:cNvPr id="288" name="TextBox 287"/>
          <p:cNvSpPr txBox="1"/>
          <p:nvPr/>
        </p:nvSpPr>
        <p:spPr>
          <a:xfrm>
            <a:off x="321855" y="3752974"/>
            <a:ext cx="962123" cy="369332"/>
          </a:xfrm>
          <a:prstGeom prst="rect">
            <a:avLst/>
          </a:prstGeom>
          <a:noFill/>
        </p:spPr>
        <p:txBody>
          <a:bodyPr wrap="none" rtlCol="0">
            <a:spAutoFit/>
          </a:bodyPr>
          <a:lstStyle/>
          <a:p>
            <a:r>
              <a:rPr lang="is-IS"/>
              <a:t>And if ...</a:t>
            </a:r>
            <a:endParaRPr lang="en-US" dirty="0"/>
          </a:p>
        </p:txBody>
      </p:sp>
      <p:pic>
        <p:nvPicPr>
          <p:cNvPr id="79" name="Picture 7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187085" y="4637271"/>
            <a:ext cx="4557894" cy="924479"/>
          </a:xfrm>
          <a:prstGeom prst="rect">
            <a:avLst/>
          </a:prstGeom>
        </p:spPr>
      </p:pic>
      <p:sp>
        <p:nvSpPr>
          <p:cNvPr id="298" name="TextBox 297"/>
          <p:cNvSpPr txBox="1"/>
          <p:nvPr/>
        </p:nvSpPr>
        <p:spPr>
          <a:xfrm>
            <a:off x="1955642" y="4883290"/>
            <a:ext cx="883575" cy="369332"/>
          </a:xfrm>
          <a:prstGeom prst="rect">
            <a:avLst/>
          </a:prstGeom>
          <a:noFill/>
        </p:spPr>
        <p:txBody>
          <a:bodyPr wrap="none" rtlCol="0">
            <a:spAutoFit/>
          </a:bodyPr>
          <a:lstStyle/>
          <a:p>
            <a:r>
              <a:rPr lang="is-IS" dirty="0"/>
              <a:t>Then ...</a:t>
            </a:r>
            <a:endParaRPr lang="en-US" dirty="0"/>
          </a:p>
        </p:txBody>
      </p:sp>
      <p:sp>
        <p:nvSpPr>
          <p:cNvPr id="2" name="Rectangle 1"/>
          <p:cNvSpPr/>
          <p:nvPr/>
        </p:nvSpPr>
        <p:spPr>
          <a:xfrm>
            <a:off x="212651" y="287079"/>
            <a:ext cx="8006316" cy="278573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892660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87085" y="4637271"/>
            <a:ext cx="4557894" cy="924479"/>
          </a:xfrm>
          <a:prstGeom prst="rect">
            <a:avLst/>
          </a:prstGeom>
        </p:spPr>
      </p:pic>
      <p:sp>
        <p:nvSpPr>
          <p:cNvPr id="19" name="Shape 137"/>
          <p:cNvSpPr txBox="1">
            <a:spLocks/>
          </p:cNvSpPr>
          <p:nvPr/>
        </p:nvSpPr>
        <p:spPr>
          <a:xfrm>
            <a:off x="2588268" y="3578107"/>
            <a:ext cx="2464560" cy="557958"/>
          </a:xfrm>
          <a:prstGeom prst="rect">
            <a:avLst/>
          </a:prstGeom>
        </p:spPr>
        <p:txBody>
          <a:bodyPr/>
          <a:lstStyle>
            <a:lvl1pPr algn="l" defTabSz="914400" rtl="0" eaLnBrk="1" latinLnBrk="0" hangingPunct="1">
              <a:lnSpc>
                <a:spcPct val="90000"/>
              </a:lnSpc>
              <a:spcBef>
                <a:spcPct val="0"/>
              </a:spcBef>
              <a:buNone/>
              <a:defRPr sz="4000" kern="1200" baseline="0">
                <a:solidFill>
                  <a:schemeClr val="tx1"/>
                </a:solidFill>
                <a:latin typeface="+mj-lt"/>
                <a:ea typeface="+mj-ea"/>
                <a:cs typeface="+mj-cs"/>
              </a:defRPr>
            </a:lvl1pPr>
          </a:lstStyle>
          <a:p>
            <a:pPr algn="ctr"/>
            <a:r>
              <a:rPr lang="en-AU" sz="3200" dirty="0">
                <a:latin typeface="+mn-lt"/>
              </a:rPr>
              <a:t>Bayes</a:t>
            </a:r>
            <a:r>
              <a:rPr lang="en-AU" sz="3200" dirty="0"/>
              <a:t>’ rule</a:t>
            </a:r>
          </a:p>
        </p:txBody>
      </p:sp>
      <p:pic>
        <p:nvPicPr>
          <p:cNvPr id="21" name="Picture 20"/>
          <p:cNvPicPr>
            <a:picLocks noChangeAspect="1"/>
          </p:cNvPicPr>
          <p:nvPr/>
        </p:nvPicPr>
        <p:blipFill>
          <a:blip r:embed="rId3"/>
          <a:stretch>
            <a:fillRect/>
          </a:stretch>
        </p:blipFill>
        <p:spPr>
          <a:xfrm>
            <a:off x="5052828" y="1007559"/>
            <a:ext cx="2794000" cy="2996198"/>
          </a:xfrm>
          <a:prstGeom prst="rect">
            <a:avLst/>
          </a:prstGeom>
        </p:spPr>
      </p:pic>
    </p:spTree>
    <p:extLst>
      <p:ext uri="{BB962C8B-B14F-4D97-AF65-F5344CB8AC3E}">
        <p14:creationId xmlns:p14="http://schemas.microsoft.com/office/powerpoint/2010/main" val="424389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There are commonalities</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6058" y="2111115"/>
            <a:ext cx="3535442" cy="2635767"/>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507684" y="2022733"/>
            <a:ext cx="1887177" cy="1140170"/>
          </a:xfrm>
          <a:prstGeom prst="rect">
            <a:avLst/>
          </a:prstGeom>
        </p:spPr>
      </p:pic>
      <p:sp>
        <p:nvSpPr>
          <p:cNvPr id="5" name="Rectangle 4"/>
          <p:cNvSpPr/>
          <p:nvPr/>
        </p:nvSpPr>
        <p:spPr>
          <a:xfrm>
            <a:off x="5340433" y="1638299"/>
            <a:ext cx="2304967" cy="17907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741876" y="3466176"/>
            <a:ext cx="1525985" cy="1892809"/>
          </a:xfrm>
          <a:prstGeom prst="rect">
            <a:avLst/>
          </a:prstGeom>
        </p:spPr>
      </p:pic>
      <p:sp>
        <p:nvSpPr>
          <p:cNvPr id="7" name="Rectangle 6"/>
          <p:cNvSpPr/>
          <p:nvPr/>
        </p:nvSpPr>
        <p:spPr>
          <a:xfrm>
            <a:off x="5340433" y="3559528"/>
            <a:ext cx="2304967" cy="17994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75404" y="5168485"/>
            <a:ext cx="4476750" cy="1200329"/>
          </a:xfrm>
          <a:prstGeom prst="rect">
            <a:avLst/>
          </a:prstGeom>
          <a:noFill/>
        </p:spPr>
        <p:txBody>
          <a:bodyPr wrap="square" rtlCol="0">
            <a:spAutoFit/>
          </a:bodyPr>
          <a:lstStyle/>
          <a:p>
            <a:r>
              <a:rPr lang="en-US" sz="2400" dirty="0"/>
              <a:t>At an abstract level, cognition is a form of computation, and the brain does information processing</a:t>
            </a:r>
          </a:p>
        </p:txBody>
      </p:sp>
    </p:spTree>
    <p:extLst>
      <p:ext uri="{BB962C8B-B14F-4D97-AF65-F5344CB8AC3E}">
        <p14:creationId xmlns:p14="http://schemas.microsoft.com/office/powerpoint/2010/main" val="8752890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64023" y="3273300"/>
            <a:ext cx="4557894" cy="924479"/>
          </a:xfrm>
          <a:prstGeom prst="rect">
            <a:avLst/>
          </a:prstGeom>
        </p:spPr>
      </p:pic>
      <p:grpSp>
        <p:nvGrpSpPr>
          <p:cNvPr id="31" name="Group 30"/>
          <p:cNvGrpSpPr/>
          <p:nvPr/>
        </p:nvGrpSpPr>
        <p:grpSpPr>
          <a:xfrm>
            <a:off x="172330" y="749117"/>
            <a:ext cx="4767191" cy="1475845"/>
            <a:chOff x="978734" y="1335777"/>
            <a:chExt cx="7824295" cy="2422275"/>
          </a:xfrm>
        </p:grpSpPr>
        <p:pic>
          <p:nvPicPr>
            <p:cNvPr id="32" name="Picture 3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33" name="Picture 32"/>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34" name="Picture 33"/>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35" name="Picture 34"/>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36" name="Picture 3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37" name="Picture 3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38" name="Picture 3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39" name="Picture 38"/>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40" name="Picture 3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41" name="Picture 40"/>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42" name="Picture 4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44" name="Picture 4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45" name="Picture 4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46" name="Picture 45"/>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48" name="Picture 4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49" name="Picture 4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50" name="Picture 49"/>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53" name="Picture 5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54" name="Picture 5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55" name="Picture 5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56" name="Picture 5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57" name="Picture 5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58" name="Picture 5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59" name="Picture 5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60" name="Picture 5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61" name="Picture 6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62" name="Picture 6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63" name="Picture 6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64" name="Picture 6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65" name="Picture 6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66" name="Picture 6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67" name="Picture 6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68" name="Picture 6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69" name="Picture 6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70" name="Picture 6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71" name="Picture 7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72" name="Picture 7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73" name="Picture 7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74" name="Picture 7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75" name="Picture 7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76" name="Picture 7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77" name="Picture 7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78" name="Picture 7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80" name="Picture 7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81" name="Picture 80"/>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82" name="Picture 8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83" name="Picture 8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84" name="Picture 8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85" name="Picture 84"/>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86" name="Picture 85"/>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87" name="Picture 8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88" name="Picture 8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89" name="Picture 8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90" name="Picture 8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91" name="Picture 90"/>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92" name="Picture 9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93" name="Picture 9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94" name="Picture 9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95" name="Picture 9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96" name="Picture 9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97" name="Picture 9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98" name="Picture 9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99" name="Picture 9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00" name="Picture 9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01" name="Picture 10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02" name="Picture 10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03" name="Picture 10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04" name="Picture 10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105" name="TextBox 104"/>
          <p:cNvSpPr txBox="1"/>
          <p:nvPr/>
        </p:nvSpPr>
        <p:spPr>
          <a:xfrm>
            <a:off x="1456125" y="2264592"/>
            <a:ext cx="3938436" cy="369332"/>
          </a:xfrm>
          <a:prstGeom prst="rect">
            <a:avLst/>
          </a:prstGeom>
          <a:noFill/>
        </p:spPr>
        <p:txBody>
          <a:bodyPr wrap="square" rtlCol="0">
            <a:spAutoFit/>
          </a:bodyPr>
          <a:lstStyle/>
          <a:p>
            <a:r>
              <a:rPr lang="en-US" dirty="0"/>
              <a:t>Probability that the total is at </a:t>
            </a:r>
            <a:r>
              <a:rPr lang="en-US"/>
              <a:t>least 6</a:t>
            </a:r>
            <a:endParaRPr lang="en-US" dirty="0"/>
          </a:p>
        </p:txBody>
      </p:sp>
      <p:sp>
        <p:nvSpPr>
          <p:cNvPr id="106" name="TextBox 105"/>
          <p:cNvSpPr txBox="1"/>
          <p:nvPr/>
        </p:nvSpPr>
        <p:spPr>
          <a:xfrm>
            <a:off x="675771" y="809458"/>
            <a:ext cx="973343" cy="369332"/>
          </a:xfrm>
          <a:prstGeom prst="rect">
            <a:avLst/>
          </a:prstGeom>
          <a:noFill/>
        </p:spPr>
        <p:txBody>
          <a:bodyPr wrap="none" rtlCol="0">
            <a:spAutoFit/>
          </a:bodyPr>
          <a:lstStyle/>
          <a:p>
            <a:r>
              <a:rPr lang="en-US" dirty="0"/>
              <a:t> = 26/36</a:t>
            </a:r>
          </a:p>
        </p:txBody>
      </p:sp>
      <p:cxnSp>
        <p:nvCxnSpPr>
          <p:cNvPr id="239" name="Straight Arrow Connector 238"/>
          <p:cNvCxnSpPr/>
          <p:nvPr/>
        </p:nvCxnSpPr>
        <p:spPr>
          <a:xfrm flipH="1" flipV="1">
            <a:off x="4072909" y="2711302"/>
            <a:ext cx="158645" cy="393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4" name="Rectangle 243"/>
          <p:cNvSpPr/>
          <p:nvPr/>
        </p:nvSpPr>
        <p:spPr>
          <a:xfrm>
            <a:off x="1649114" y="3349256"/>
            <a:ext cx="2071570" cy="765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409555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64023" y="3273300"/>
            <a:ext cx="4557894" cy="924479"/>
          </a:xfrm>
          <a:prstGeom prst="rect">
            <a:avLst/>
          </a:prstGeom>
        </p:spPr>
      </p:pic>
      <p:grpSp>
        <p:nvGrpSpPr>
          <p:cNvPr id="31" name="Group 30"/>
          <p:cNvGrpSpPr/>
          <p:nvPr/>
        </p:nvGrpSpPr>
        <p:grpSpPr>
          <a:xfrm>
            <a:off x="172330" y="749117"/>
            <a:ext cx="4767191" cy="1475845"/>
            <a:chOff x="978734" y="1335777"/>
            <a:chExt cx="7824295" cy="2422275"/>
          </a:xfrm>
        </p:grpSpPr>
        <p:pic>
          <p:nvPicPr>
            <p:cNvPr id="32" name="Picture 3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33" name="Picture 32"/>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34" name="Picture 33"/>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35" name="Picture 34"/>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36" name="Picture 3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37" name="Picture 3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38" name="Picture 3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39" name="Picture 38"/>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40" name="Picture 3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41" name="Picture 40"/>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42" name="Picture 4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44" name="Picture 4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45" name="Picture 4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46" name="Picture 45"/>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48" name="Picture 4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49" name="Picture 4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50" name="Picture 49"/>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53" name="Picture 5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54" name="Picture 5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55" name="Picture 5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56" name="Picture 5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57" name="Picture 5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58" name="Picture 5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59" name="Picture 5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60" name="Picture 5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61" name="Picture 6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62" name="Picture 6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63" name="Picture 6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64" name="Picture 6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65" name="Picture 6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66" name="Picture 6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67" name="Picture 6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68" name="Picture 6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69" name="Picture 6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70" name="Picture 6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71" name="Picture 7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72" name="Picture 7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73" name="Picture 7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74" name="Picture 7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75" name="Picture 7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76" name="Picture 7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77" name="Picture 7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78" name="Picture 7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80" name="Picture 7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81" name="Picture 80"/>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82" name="Picture 8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83" name="Picture 8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84" name="Picture 8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85" name="Picture 84"/>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86" name="Picture 85"/>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87" name="Picture 8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88" name="Picture 8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89" name="Picture 8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90" name="Picture 8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91" name="Picture 90"/>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92" name="Picture 9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93" name="Picture 9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94" name="Picture 9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95" name="Picture 9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96" name="Picture 9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97" name="Picture 9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98" name="Picture 9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99" name="Picture 9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00" name="Picture 9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01" name="Picture 10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02" name="Picture 10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03" name="Picture 10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04" name="Picture 10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105" name="TextBox 104"/>
          <p:cNvSpPr txBox="1"/>
          <p:nvPr/>
        </p:nvSpPr>
        <p:spPr>
          <a:xfrm>
            <a:off x="1456125" y="2264592"/>
            <a:ext cx="3938436" cy="369332"/>
          </a:xfrm>
          <a:prstGeom prst="rect">
            <a:avLst/>
          </a:prstGeom>
          <a:noFill/>
        </p:spPr>
        <p:txBody>
          <a:bodyPr wrap="square" rtlCol="0">
            <a:spAutoFit/>
          </a:bodyPr>
          <a:lstStyle/>
          <a:p>
            <a:r>
              <a:rPr lang="en-US" dirty="0"/>
              <a:t>Probability that the total is at </a:t>
            </a:r>
            <a:r>
              <a:rPr lang="en-US"/>
              <a:t>least 6</a:t>
            </a:r>
            <a:endParaRPr lang="en-US" dirty="0"/>
          </a:p>
        </p:txBody>
      </p:sp>
      <p:sp>
        <p:nvSpPr>
          <p:cNvPr id="106" name="TextBox 105"/>
          <p:cNvSpPr txBox="1"/>
          <p:nvPr/>
        </p:nvSpPr>
        <p:spPr>
          <a:xfrm>
            <a:off x="675771" y="809458"/>
            <a:ext cx="973343" cy="369332"/>
          </a:xfrm>
          <a:prstGeom prst="rect">
            <a:avLst/>
          </a:prstGeom>
          <a:noFill/>
        </p:spPr>
        <p:txBody>
          <a:bodyPr wrap="none" rtlCol="0">
            <a:spAutoFit/>
          </a:bodyPr>
          <a:lstStyle/>
          <a:p>
            <a:r>
              <a:rPr lang="en-US" dirty="0"/>
              <a:t> = 26/36</a:t>
            </a:r>
          </a:p>
        </p:txBody>
      </p:sp>
      <p:sp>
        <p:nvSpPr>
          <p:cNvPr id="107" name="TextBox 106"/>
          <p:cNvSpPr txBox="1"/>
          <p:nvPr/>
        </p:nvSpPr>
        <p:spPr>
          <a:xfrm>
            <a:off x="7396474" y="641314"/>
            <a:ext cx="793807" cy="369332"/>
          </a:xfrm>
          <a:prstGeom prst="rect">
            <a:avLst/>
          </a:prstGeom>
          <a:noFill/>
        </p:spPr>
        <p:txBody>
          <a:bodyPr wrap="none" rtlCol="0">
            <a:spAutoFit/>
          </a:bodyPr>
          <a:lstStyle/>
          <a:p>
            <a:r>
              <a:rPr lang="en-US"/>
              <a:t>= 6/26</a:t>
            </a:r>
            <a:endParaRPr lang="en-US" dirty="0"/>
          </a:p>
        </p:txBody>
      </p:sp>
      <p:grpSp>
        <p:nvGrpSpPr>
          <p:cNvPr id="108" name="Group 107"/>
          <p:cNvGrpSpPr/>
          <p:nvPr/>
        </p:nvGrpSpPr>
        <p:grpSpPr>
          <a:xfrm>
            <a:off x="5835693" y="655415"/>
            <a:ext cx="2921492" cy="1426741"/>
            <a:chOff x="6468007" y="5275521"/>
            <a:chExt cx="2921492" cy="1426741"/>
          </a:xfrm>
        </p:grpSpPr>
        <p:pic>
          <p:nvPicPr>
            <p:cNvPr id="109" name="Picture 10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57905" y="6531729"/>
              <a:ext cx="164320" cy="162304"/>
            </a:xfrm>
            <a:prstGeom prst="rect">
              <a:avLst/>
            </a:prstGeom>
          </p:spPr>
        </p:pic>
        <p:pic>
          <p:nvPicPr>
            <p:cNvPr id="110" name="Picture 10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05969" y="6530836"/>
              <a:ext cx="163251" cy="164271"/>
            </a:xfrm>
            <a:prstGeom prst="rect">
              <a:avLst/>
            </a:prstGeom>
          </p:spPr>
        </p:pic>
        <p:pic>
          <p:nvPicPr>
            <p:cNvPr id="111" name="Picture 11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90612" y="6529817"/>
              <a:ext cx="160596" cy="163645"/>
            </a:xfrm>
            <a:prstGeom prst="rect">
              <a:avLst/>
            </a:prstGeom>
          </p:spPr>
        </p:pic>
        <p:pic>
          <p:nvPicPr>
            <p:cNvPr id="112" name="Picture 11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35533" y="6531728"/>
              <a:ext cx="160596" cy="163645"/>
            </a:xfrm>
            <a:prstGeom prst="rect">
              <a:avLst/>
            </a:prstGeom>
          </p:spPr>
        </p:pic>
        <p:pic>
          <p:nvPicPr>
            <p:cNvPr id="113" name="Picture 1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468877" y="5524331"/>
              <a:ext cx="164320" cy="162304"/>
            </a:xfrm>
            <a:prstGeom prst="rect">
              <a:avLst/>
            </a:prstGeom>
          </p:spPr>
        </p:pic>
        <p:pic>
          <p:nvPicPr>
            <p:cNvPr id="114" name="Picture 11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06972" y="5281815"/>
              <a:ext cx="163251" cy="164271"/>
            </a:xfrm>
            <a:prstGeom prst="rect">
              <a:avLst/>
            </a:prstGeom>
          </p:spPr>
        </p:pic>
        <p:pic>
          <p:nvPicPr>
            <p:cNvPr id="115" name="Picture 114"/>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68007" y="5793185"/>
              <a:ext cx="166312" cy="164271"/>
            </a:xfrm>
            <a:prstGeom prst="rect">
              <a:avLst/>
            </a:prstGeom>
          </p:spPr>
        </p:pic>
        <p:pic>
          <p:nvPicPr>
            <p:cNvPr id="116" name="Picture 11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08935" y="5524136"/>
              <a:ext cx="164320" cy="162304"/>
            </a:xfrm>
            <a:prstGeom prst="rect">
              <a:avLst/>
            </a:prstGeom>
          </p:spPr>
        </p:pic>
        <p:pic>
          <p:nvPicPr>
            <p:cNvPr id="117" name="Picture 116"/>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10895" y="5522364"/>
              <a:ext cx="163251" cy="164271"/>
            </a:xfrm>
            <a:prstGeom prst="rect">
              <a:avLst/>
            </a:prstGeom>
          </p:spPr>
        </p:pic>
        <p:pic>
          <p:nvPicPr>
            <p:cNvPr id="118" name="Picture 1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84500" y="6055822"/>
              <a:ext cx="165678" cy="163645"/>
            </a:xfrm>
            <a:prstGeom prst="rect">
              <a:avLst/>
            </a:prstGeom>
          </p:spPr>
        </p:pic>
        <p:pic>
          <p:nvPicPr>
            <p:cNvPr id="119" name="Picture 11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911396" y="5797104"/>
              <a:ext cx="166312" cy="164271"/>
            </a:xfrm>
            <a:prstGeom prst="rect">
              <a:avLst/>
            </a:prstGeom>
          </p:spPr>
        </p:pic>
        <p:pic>
          <p:nvPicPr>
            <p:cNvPr id="120" name="Picture 1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17788" y="5798317"/>
              <a:ext cx="164320" cy="162304"/>
            </a:xfrm>
            <a:prstGeom prst="rect">
              <a:avLst/>
            </a:prstGeom>
          </p:spPr>
        </p:pic>
        <p:pic>
          <p:nvPicPr>
            <p:cNvPr id="121" name="Picture 1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62450" y="5809606"/>
              <a:ext cx="163251" cy="164271"/>
            </a:xfrm>
            <a:prstGeom prst="rect">
              <a:avLst/>
            </a:prstGeom>
          </p:spPr>
        </p:pic>
        <p:pic>
          <p:nvPicPr>
            <p:cNvPr id="122" name="Picture 12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71974" y="6313624"/>
              <a:ext cx="165678" cy="163645"/>
            </a:xfrm>
            <a:prstGeom prst="rect">
              <a:avLst/>
            </a:prstGeom>
          </p:spPr>
        </p:pic>
        <p:pic>
          <p:nvPicPr>
            <p:cNvPr id="123" name="Picture 1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923007" y="6066594"/>
              <a:ext cx="165678" cy="163645"/>
            </a:xfrm>
            <a:prstGeom prst="rect">
              <a:avLst/>
            </a:prstGeom>
          </p:spPr>
        </p:pic>
        <p:pic>
          <p:nvPicPr>
            <p:cNvPr id="124" name="Picture 12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327260" y="6065780"/>
              <a:ext cx="166312" cy="164271"/>
            </a:xfrm>
            <a:prstGeom prst="rect">
              <a:avLst/>
            </a:prstGeom>
          </p:spPr>
        </p:pic>
        <p:pic>
          <p:nvPicPr>
            <p:cNvPr id="125" name="Picture 12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61438" y="6063039"/>
              <a:ext cx="164320" cy="162304"/>
            </a:xfrm>
            <a:prstGeom prst="rect">
              <a:avLst/>
            </a:prstGeom>
          </p:spPr>
        </p:pic>
        <p:pic>
          <p:nvPicPr>
            <p:cNvPr id="126" name="Picture 12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11215" y="6060385"/>
              <a:ext cx="163251" cy="164271"/>
            </a:xfrm>
            <a:prstGeom prst="rect">
              <a:avLst/>
            </a:prstGeom>
          </p:spPr>
        </p:pic>
        <p:pic>
          <p:nvPicPr>
            <p:cNvPr id="127" name="Picture 126"/>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3007" y="6311790"/>
              <a:ext cx="165678" cy="163645"/>
            </a:xfrm>
            <a:prstGeom prst="rect">
              <a:avLst/>
            </a:prstGeom>
          </p:spPr>
        </p:pic>
        <p:pic>
          <p:nvPicPr>
            <p:cNvPr id="128" name="Picture 12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330794" y="6302951"/>
              <a:ext cx="165678" cy="163645"/>
            </a:xfrm>
            <a:prstGeom prst="rect">
              <a:avLst/>
            </a:prstGeom>
          </p:spPr>
        </p:pic>
        <p:pic>
          <p:nvPicPr>
            <p:cNvPr id="129" name="Picture 1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75568" y="6292376"/>
              <a:ext cx="166312" cy="164271"/>
            </a:xfrm>
            <a:prstGeom prst="rect">
              <a:avLst/>
            </a:prstGeom>
          </p:spPr>
        </p:pic>
        <p:pic>
          <p:nvPicPr>
            <p:cNvPr id="130" name="Picture 1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13330" y="6312690"/>
              <a:ext cx="164320" cy="162304"/>
            </a:xfrm>
            <a:prstGeom prst="rect">
              <a:avLst/>
            </a:prstGeom>
          </p:spPr>
        </p:pic>
        <p:pic>
          <p:nvPicPr>
            <p:cNvPr id="131" name="Picture 13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33096" y="6303445"/>
              <a:ext cx="163251" cy="164271"/>
            </a:xfrm>
            <a:prstGeom prst="rect">
              <a:avLst/>
            </a:prstGeom>
          </p:spPr>
        </p:pic>
        <p:pic>
          <p:nvPicPr>
            <p:cNvPr id="132" name="Picture 13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41766" y="6522276"/>
              <a:ext cx="165678" cy="163645"/>
            </a:xfrm>
            <a:prstGeom prst="rect">
              <a:avLst/>
            </a:prstGeom>
          </p:spPr>
        </p:pic>
        <p:pic>
          <p:nvPicPr>
            <p:cNvPr id="133" name="Picture 13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773858" y="6536200"/>
              <a:ext cx="165678" cy="163645"/>
            </a:xfrm>
            <a:prstGeom prst="rect">
              <a:avLst/>
            </a:prstGeom>
          </p:spPr>
        </p:pic>
        <p:pic>
          <p:nvPicPr>
            <p:cNvPr id="134" name="Picture 13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16790" y="6536285"/>
              <a:ext cx="166312" cy="164271"/>
            </a:xfrm>
            <a:prstGeom prst="rect">
              <a:avLst/>
            </a:prstGeom>
          </p:spPr>
        </p:pic>
        <p:pic>
          <p:nvPicPr>
            <p:cNvPr id="135" name="Picture 13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631702" y="6533069"/>
              <a:ext cx="164320" cy="162304"/>
            </a:xfrm>
            <a:prstGeom prst="rect">
              <a:avLst/>
            </a:prstGeom>
          </p:spPr>
        </p:pic>
        <p:pic>
          <p:nvPicPr>
            <p:cNvPr id="136" name="Picture 13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056201" y="6536200"/>
              <a:ext cx="163251" cy="164271"/>
            </a:xfrm>
            <a:prstGeom prst="rect">
              <a:avLst/>
            </a:prstGeom>
          </p:spPr>
        </p:pic>
        <p:pic>
          <p:nvPicPr>
            <p:cNvPr id="137" name="Picture 13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52067" y="6309898"/>
              <a:ext cx="166312" cy="164271"/>
            </a:xfrm>
            <a:prstGeom prst="rect">
              <a:avLst/>
            </a:prstGeom>
          </p:spPr>
        </p:pic>
        <p:pic>
          <p:nvPicPr>
            <p:cNvPr id="138" name="Picture 13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6760" y="6313504"/>
              <a:ext cx="164320" cy="162304"/>
            </a:xfrm>
            <a:prstGeom prst="rect">
              <a:avLst/>
            </a:prstGeom>
          </p:spPr>
        </p:pic>
        <p:pic>
          <p:nvPicPr>
            <p:cNvPr id="139" name="Picture 13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9129" y="6522928"/>
              <a:ext cx="163251" cy="164271"/>
            </a:xfrm>
            <a:prstGeom prst="rect">
              <a:avLst/>
            </a:prstGeom>
          </p:spPr>
        </p:pic>
        <p:pic>
          <p:nvPicPr>
            <p:cNvPr id="140" name="Picture 13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659957" y="6047546"/>
              <a:ext cx="165678" cy="163645"/>
            </a:xfrm>
            <a:prstGeom prst="rect">
              <a:avLst/>
            </a:prstGeom>
          </p:spPr>
        </p:pic>
        <p:pic>
          <p:nvPicPr>
            <p:cNvPr id="141" name="Picture 14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97683" y="6064581"/>
              <a:ext cx="166312" cy="164271"/>
            </a:xfrm>
            <a:prstGeom prst="rect">
              <a:avLst/>
            </a:prstGeom>
          </p:spPr>
        </p:pic>
        <p:pic>
          <p:nvPicPr>
            <p:cNvPr id="142" name="Picture 14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2866" y="6306378"/>
              <a:ext cx="164320" cy="162304"/>
            </a:xfrm>
            <a:prstGeom prst="rect">
              <a:avLst/>
            </a:prstGeom>
          </p:spPr>
        </p:pic>
        <p:pic>
          <p:nvPicPr>
            <p:cNvPr id="143" name="Picture 14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945225" y="6537991"/>
              <a:ext cx="163251" cy="164271"/>
            </a:xfrm>
            <a:prstGeom prst="rect">
              <a:avLst/>
            </a:prstGeom>
          </p:spPr>
        </p:pic>
        <p:pic>
          <p:nvPicPr>
            <p:cNvPr id="144" name="Picture 14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44022" y="5794378"/>
              <a:ext cx="165678" cy="163645"/>
            </a:xfrm>
            <a:prstGeom prst="rect">
              <a:avLst/>
            </a:prstGeom>
          </p:spPr>
        </p:pic>
        <p:pic>
          <p:nvPicPr>
            <p:cNvPr id="145" name="Picture 14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092054" y="5794269"/>
              <a:ext cx="165678" cy="163645"/>
            </a:xfrm>
            <a:prstGeom prst="rect">
              <a:avLst/>
            </a:prstGeom>
          </p:spPr>
        </p:pic>
        <p:pic>
          <p:nvPicPr>
            <p:cNvPr id="146" name="Picture 14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00874" y="6062946"/>
              <a:ext cx="166312" cy="164271"/>
            </a:xfrm>
            <a:prstGeom prst="rect">
              <a:avLst/>
            </a:prstGeom>
          </p:spPr>
        </p:pic>
        <p:pic>
          <p:nvPicPr>
            <p:cNvPr id="147" name="Picture 14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46578" y="6294982"/>
              <a:ext cx="164320" cy="162304"/>
            </a:xfrm>
            <a:prstGeom prst="rect">
              <a:avLst/>
            </a:prstGeom>
          </p:spPr>
        </p:pic>
        <p:pic>
          <p:nvPicPr>
            <p:cNvPr id="148" name="Picture 14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388557" y="6536200"/>
              <a:ext cx="163251" cy="164271"/>
            </a:xfrm>
            <a:prstGeom prst="rect">
              <a:avLst/>
            </a:prstGeom>
          </p:spPr>
        </p:pic>
        <p:pic>
          <p:nvPicPr>
            <p:cNvPr id="149" name="Picture 14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88010" y="5519245"/>
              <a:ext cx="165678" cy="163645"/>
            </a:xfrm>
            <a:prstGeom prst="rect">
              <a:avLst/>
            </a:prstGeom>
          </p:spPr>
        </p:pic>
        <p:pic>
          <p:nvPicPr>
            <p:cNvPr id="150" name="Picture 14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01508" y="5795662"/>
              <a:ext cx="165678" cy="163645"/>
            </a:xfrm>
            <a:prstGeom prst="rect">
              <a:avLst/>
            </a:prstGeom>
          </p:spPr>
        </p:pic>
        <p:pic>
          <p:nvPicPr>
            <p:cNvPr id="151" name="Picture 15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38113" y="6060385"/>
              <a:ext cx="166312" cy="164271"/>
            </a:xfrm>
            <a:prstGeom prst="rect">
              <a:avLst/>
            </a:prstGeom>
          </p:spPr>
        </p:pic>
        <p:pic>
          <p:nvPicPr>
            <p:cNvPr id="152" name="Picture 15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87401" y="6309214"/>
              <a:ext cx="164320" cy="162304"/>
            </a:xfrm>
            <a:prstGeom prst="rect">
              <a:avLst/>
            </a:prstGeom>
          </p:spPr>
        </p:pic>
        <p:pic>
          <p:nvPicPr>
            <p:cNvPr id="153" name="Picture 15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800268" y="6527642"/>
              <a:ext cx="163251" cy="164271"/>
            </a:xfrm>
            <a:prstGeom prst="rect">
              <a:avLst/>
            </a:prstGeom>
          </p:spPr>
        </p:pic>
        <p:pic>
          <p:nvPicPr>
            <p:cNvPr id="154" name="Picture 15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639013" y="5521678"/>
              <a:ext cx="160596" cy="163645"/>
            </a:xfrm>
            <a:prstGeom prst="rect">
              <a:avLst/>
            </a:prstGeom>
          </p:spPr>
        </p:pic>
        <p:pic>
          <p:nvPicPr>
            <p:cNvPr id="155" name="Picture 15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0874" y="5520096"/>
              <a:ext cx="165678" cy="163645"/>
            </a:xfrm>
            <a:prstGeom prst="rect">
              <a:avLst/>
            </a:prstGeom>
          </p:spPr>
        </p:pic>
        <p:pic>
          <p:nvPicPr>
            <p:cNvPr id="156" name="Picture 15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932021" y="5803311"/>
              <a:ext cx="165678" cy="163645"/>
            </a:xfrm>
            <a:prstGeom prst="rect">
              <a:avLst/>
            </a:prstGeom>
          </p:spPr>
        </p:pic>
        <p:pic>
          <p:nvPicPr>
            <p:cNvPr id="157" name="Picture 15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386266" y="6060354"/>
              <a:ext cx="166312" cy="164271"/>
            </a:xfrm>
            <a:prstGeom prst="rect">
              <a:avLst/>
            </a:prstGeom>
          </p:spPr>
        </p:pic>
        <p:pic>
          <p:nvPicPr>
            <p:cNvPr id="158" name="Picture 15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810618" y="6302951"/>
              <a:ext cx="164320" cy="162304"/>
            </a:xfrm>
            <a:prstGeom prst="rect">
              <a:avLst/>
            </a:prstGeom>
          </p:spPr>
        </p:pic>
        <p:pic>
          <p:nvPicPr>
            <p:cNvPr id="159" name="Picture 15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26248" y="6536504"/>
              <a:ext cx="163251" cy="164271"/>
            </a:xfrm>
            <a:prstGeom prst="rect">
              <a:avLst/>
            </a:prstGeom>
          </p:spPr>
        </p:pic>
        <p:pic>
          <p:nvPicPr>
            <p:cNvPr id="160" name="Picture 15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088010" y="5275521"/>
              <a:ext cx="160596" cy="163645"/>
            </a:xfrm>
            <a:prstGeom prst="rect">
              <a:avLst/>
            </a:prstGeom>
          </p:spPr>
        </p:pic>
      </p:grpSp>
      <p:sp>
        <p:nvSpPr>
          <p:cNvPr id="161" name="TextBox 160"/>
          <p:cNvSpPr txBox="1"/>
          <p:nvPr/>
        </p:nvSpPr>
        <p:spPr>
          <a:xfrm>
            <a:off x="5461274" y="2189462"/>
            <a:ext cx="3692165" cy="646331"/>
          </a:xfrm>
          <a:prstGeom prst="rect">
            <a:avLst/>
          </a:prstGeom>
          <a:noFill/>
        </p:spPr>
        <p:txBody>
          <a:bodyPr wrap="square" rtlCol="0">
            <a:spAutoFit/>
          </a:bodyPr>
          <a:lstStyle/>
          <a:p>
            <a:r>
              <a:rPr lang="en-US" dirty="0"/>
              <a:t>Probability that at least one die has a 2 given that the total is at least 6</a:t>
            </a:r>
          </a:p>
        </p:txBody>
      </p:sp>
      <p:cxnSp>
        <p:nvCxnSpPr>
          <p:cNvPr id="4" name="Straight Arrow Connector 3"/>
          <p:cNvCxnSpPr/>
          <p:nvPr/>
        </p:nvCxnSpPr>
        <p:spPr>
          <a:xfrm flipV="1">
            <a:off x="6025591" y="2835794"/>
            <a:ext cx="298309" cy="289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flipH="1" flipV="1">
            <a:off x="4072909" y="2711302"/>
            <a:ext cx="158645" cy="393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4" name="Rectangle 243"/>
          <p:cNvSpPr/>
          <p:nvPr/>
        </p:nvSpPr>
        <p:spPr>
          <a:xfrm>
            <a:off x="1649114" y="3349256"/>
            <a:ext cx="2071570" cy="765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7210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64023" y="3273300"/>
            <a:ext cx="4557894" cy="924479"/>
          </a:xfrm>
          <a:prstGeom prst="rect">
            <a:avLst/>
          </a:prstGeom>
        </p:spPr>
      </p:pic>
      <p:grpSp>
        <p:nvGrpSpPr>
          <p:cNvPr id="31" name="Group 30"/>
          <p:cNvGrpSpPr/>
          <p:nvPr/>
        </p:nvGrpSpPr>
        <p:grpSpPr>
          <a:xfrm>
            <a:off x="172330" y="749117"/>
            <a:ext cx="4767191" cy="1475845"/>
            <a:chOff x="978734" y="1335777"/>
            <a:chExt cx="7824295" cy="2422275"/>
          </a:xfrm>
        </p:grpSpPr>
        <p:pic>
          <p:nvPicPr>
            <p:cNvPr id="32" name="Picture 3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33" name="Picture 32"/>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34" name="Picture 33"/>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35" name="Picture 34"/>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36" name="Picture 3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37" name="Picture 3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38" name="Picture 37"/>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39" name="Picture 38"/>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40" name="Picture 3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41" name="Picture 40"/>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42" name="Picture 41"/>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43" name="Picture 4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44" name="Picture 4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45" name="Picture 4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46" name="Picture 45"/>
            <p:cNvPicPr>
              <a:picLocks noChangeAspect="1"/>
            </p:cNvPicPr>
            <p:nvPr/>
          </p:nvPicPr>
          <p:blipFill>
            <a:blip r:embed="rId6"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48" name="Picture 4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49" name="Picture 4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50" name="Picture 49"/>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51" name="Picture 5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53" name="Picture 5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54" name="Picture 5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55" name="Picture 5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56" name="Picture 5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57" name="Picture 5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58" name="Picture 5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59" name="Picture 5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60" name="Picture 5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61" name="Picture 6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62" name="Picture 6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63" name="Picture 6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64" name="Picture 63"/>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65" name="Picture 6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66" name="Picture 6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67" name="Picture 6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68" name="Picture 6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69" name="Picture 6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70" name="Picture 6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71" name="Picture 7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72" name="Picture 7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73" name="Picture 7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74" name="Picture 73"/>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75" name="Picture 7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76" name="Picture 75"/>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77" name="Picture 7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78" name="Picture 7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80" name="Picture 79"/>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81" name="Picture 80"/>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82" name="Picture 8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83" name="Picture 82"/>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84" name="Picture 8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85" name="Picture 84"/>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86" name="Picture 85"/>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87" name="Picture 86"/>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88" name="Picture 8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89" name="Picture 88"/>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90" name="Picture 8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91" name="Picture 90"/>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92" name="Picture 91"/>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93" name="Picture 92"/>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94" name="Picture 9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95" name="Picture 94"/>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96" name="Picture 9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97" name="Picture 9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98" name="Picture 9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99" name="Picture 98"/>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00" name="Picture 9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01" name="Picture 10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02" name="Picture 10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03" name="Picture 10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04" name="Picture 10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105" name="TextBox 104"/>
          <p:cNvSpPr txBox="1"/>
          <p:nvPr/>
        </p:nvSpPr>
        <p:spPr>
          <a:xfrm>
            <a:off x="1456125" y="2264592"/>
            <a:ext cx="3938436" cy="369332"/>
          </a:xfrm>
          <a:prstGeom prst="rect">
            <a:avLst/>
          </a:prstGeom>
          <a:noFill/>
        </p:spPr>
        <p:txBody>
          <a:bodyPr wrap="square" rtlCol="0">
            <a:spAutoFit/>
          </a:bodyPr>
          <a:lstStyle/>
          <a:p>
            <a:r>
              <a:rPr lang="en-US" dirty="0"/>
              <a:t>Probability that the total is at </a:t>
            </a:r>
            <a:r>
              <a:rPr lang="en-US"/>
              <a:t>least 6</a:t>
            </a:r>
            <a:endParaRPr lang="en-US" dirty="0"/>
          </a:p>
        </p:txBody>
      </p:sp>
      <p:sp>
        <p:nvSpPr>
          <p:cNvPr id="106" name="TextBox 105"/>
          <p:cNvSpPr txBox="1"/>
          <p:nvPr/>
        </p:nvSpPr>
        <p:spPr>
          <a:xfrm>
            <a:off x="675771" y="809458"/>
            <a:ext cx="973343" cy="369332"/>
          </a:xfrm>
          <a:prstGeom prst="rect">
            <a:avLst/>
          </a:prstGeom>
          <a:noFill/>
        </p:spPr>
        <p:txBody>
          <a:bodyPr wrap="none" rtlCol="0">
            <a:spAutoFit/>
          </a:bodyPr>
          <a:lstStyle/>
          <a:p>
            <a:r>
              <a:rPr lang="en-US" dirty="0"/>
              <a:t> = 26/36</a:t>
            </a:r>
          </a:p>
        </p:txBody>
      </p:sp>
      <p:sp>
        <p:nvSpPr>
          <p:cNvPr id="107" name="TextBox 106"/>
          <p:cNvSpPr txBox="1"/>
          <p:nvPr/>
        </p:nvSpPr>
        <p:spPr>
          <a:xfrm>
            <a:off x="7396474" y="641314"/>
            <a:ext cx="793807" cy="369332"/>
          </a:xfrm>
          <a:prstGeom prst="rect">
            <a:avLst/>
          </a:prstGeom>
          <a:noFill/>
        </p:spPr>
        <p:txBody>
          <a:bodyPr wrap="none" rtlCol="0">
            <a:spAutoFit/>
          </a:bodyPr>
          <a:lstStyle/>
          <a:p>
            <a:r>
              <a:rPr lang="en-US"/>
              <a:t>= 6/26</a:t>
            </a:r>
            <a:endParaRPr lang="en-US" dirty="0"/>
          </a:p>
        </p:txBody>
      </p:sp>
      <p:grpSp>
        <p:nvGrpSpPr>
          <p:cNvPr id="108" name="Group 107"/>
          <p:cNvGrpSpPr/>
          <p:nvPr/>
        </p:nvGrpSpPr>
        <p:grpSpPr>
          <a:xfrm>
            <a:off x="5835693" y="655415"/>
            <a:ext cx="2921492" cy="1426741"/>
            <a:chOff x="6468007" y="5275521"/>
            <a:chExt cx="2921492" cy="1426741"/>
          </a:xfrm>
        </p:grpSpPr>
        <p:pic>
          <p:nvPicPr>
            <p:cNvPr id="109" name="Picture 10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57905" y="6531729"/>
              <a:ext cx="164320" cy="162304"/>
            </a:xfrm>
            <a:prstGeom prst="rect">
              <a:avLst/>
            </a:prstGeom>
          </p:spPr>
        </p:pic>
        <p:pic>
          <p:nvPicPr>
            <p:cNvPr id="110" name="Picture 10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05969" y="6530836"/>
              <a:ext cx="163251" cy="164271"/>
            </a:xfrm>
            <a:prstGeom prst="rect">
              <a:avLst/>
            </a:prstGeom>
          </p:spPr>
        </p:pic>
        <p:pic>
          <p:nvPicPr>
            <p:cNvPr id="111" name="Picture 11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90612" y="6529817"/>
              <a:ext cx="160596" cy="163645"/>
            </a:xfrm>
            <a:prstGeom prst="rect">
              <a:avLst/>
            </a:prstGeom>
          </p:spPr>
        </p:pic>
        <p:pic>
          <p:nvPicPr>
            <p:cNvPr id="112" name="Picture 11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35533" y="6531728"/>
              <a:ext cx="160596" cy="163645"/>
            </a:xfrm>
            <a:prstGeom prst="rect">
              <a:avLst/>
            </a:prstGeom>
          </p:spPr>
        </p:pic>
        <p:pic>
          <p:nvPicPr>
            <p:cNvPr id="113" name="Picture 1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468877" y="5524331"/>
              <a:ext cx="164320" cy="162304"/>
            </a:xfrm>
            <a:prstGeom prst="rect">
              <a:avLst/>
            </a:prstGeom>
          </p:spPr>
        </p:pic>
        <p:pic>
          <p:nvPicPr>
            <p:cNvPr id="114" name="Picture 11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06972" y="5281815"/>
              <a:ext cx="163251" cy="164271"/>
            </a:xfrm>
            <a:prstGeom prst="rect">
              <a:avLst/>
            </a:prstGeom>
          </p:spPr>
        </p:pic>
        <p:pic>
          <p:nvPicPr>
            <p:cNvPr id="115" name="Picture 114"/>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68007" y="5793185"/>
              <a:ext cx="166312" cy="164271"/>
            </a:xfrm>
            <a:prstGeom prst="rect">
              <a:avLst/>
            </a:prstGeom>
          </p:spPr>
        </p:pic>
        <p:pic>
          <p:nvPicPr>
            <p:cNvPr id="116" name="Picture 115"/>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08935" y="5524136"/>
              <a:ext cx="164320" cy="162304"/>
            </a:xfrm>
            <a:prstGeom prst="rect">
              <a:avLst/>
            </a:prstGeom>
          </p:spPr>
        </p:pic>
        <p:pic>
          <p:nvPicPr>
            <p:cNvPr id="117" name="Picture 116"/>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10895" y="5522364"/>
              <a:ext cx="163251" cy="164271"/>
            </a:xfrm>
            <a:prstGeom prst="rect">
              <a:avLst/>
            </a:prstGeom>
          </p:spPr>
        </p:pic>
        <p:pic>
          <p:nvPicPr>
            <p:cNvPr id="118" name="Picture 1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84500" y="6055822"/>
              <a:ext cx="165678" cy="163645"/>
            </a:xfrm>
            <a:prstGeom prst="rect">
              <a:avLst/>
            </a:prstGeom>
          </p:spPr>
        </p:pic>
        <p:pic>
          <p:nvPicPr>
            <p:cNvPr id="119" name="Picture 11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911396" y="5797104"/>
              <a:ext cx="166312" cy="164271"/>
            </a:xfrm>
            <a:prstGeom prst="rect">
              <a:avLst/>
            </a:prstGeom>
          </p:spPr>
        </p:pic>
        <p:pic>
          <p:nvPicPr>
            <p:cNvPr id="120" name="Picture 1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17788" y="5798317"/>
              <a:ext cx="164320" cy="162304"/>
            </a:xfrm>
            <a:prstGeom prst="rect">
              <a:avLst/>
            </a:prstGeom>
          </p:spPr>
        </p:pic>
        <p:pic>
          <p:nvPicPr>
            <p:cNvPr id="121" name="Picture 1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62450" y="5809606"/>
              <a:ext cx="163251" cy="164271"/>
            </a:xfrm>
            <a:prstGeom prst="rect">
              <a:avLst/>
            </a:prstGeom>
          </p:spPr>
        </p:pic>
        <p:pic>
          <p:nvPicPr>
            <p:cNvPr id="122" name="Picture 12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71974" y="6313624"/>
              <a:ext cx="165678" cy="163645"/>
            </a:xfrm>
            <a:prstGeom prst="rect">
              <a:avLst/>
            </a:prstGeom>
          </p:spPr>
        </p:pic>
        <p:pic>
          <p:nvPicPr>
            <p:cNvPr id="123" name="Picture 1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923007" y="6066594"/>
              <a:ext cx="165678" cy="163645"/>
            </a:xfrm>
            <a:prstGeom prst="rect">
              <a:avLst/>
            </a:prstGeom>
          </p:spPr>
        </p:pic>
        <p:pic>
          <p:nvPicPr>
            <p:cNvPr id="124" name="Picture 12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327260" y="6065780"/>
              <a:ext cx="166312" cy="164271"/>
            </a:xfrm>
            <a:prstGeom prst="rect">
              <a:avLst/>
            </a:prstGeom>
          </p:spPr>
        </p:pic>
        <p:pic>
          <p:nvPicPr>
            <p:cNvPr id="125" name="Picture 12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61438" y="6063039"/>
              <a:ext cx="164320" cy="162304"/>
            </a:xfrm>
            <a:prstGeom prst="rect">
              <a:avLst/>
            </a:prstGeom>
          </p:spPr>
        </p:pic>
        <p:pic>
          <p:nvPicPr>
            <p:cNvPr id="126" name="Picture 12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11215" y="6060385"/>
              <a:ext cx="163251" cy="164271"/>
            </a:xfrm>
            <a:prstGeom prst="rect">
              <a:avLst/>
            </a:prstGeom>
          </p:spPr>
        </p:pic>
        <p:pic>
          <p:nvPicPr>
            <p:cNvPr id="127" name="Picture 126"/>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3007" y="6311790"/>
              <a:ext cx="165678" cy="163645"/>
            </a:xfrm>
            <a:prstGeom prst="rect">
              <a:avLst/>
            </a:prstGeom>
          </p:spPr>
        </p:pic>
        <p:pic>
          <p:nvPicPr>
            <p:cNvPr id="128" name="Picture 12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330794" y="6302951"/>
              <a:ext cx="165678" cy="163645"/>
            </a:xfrm>
            <a:prstGeom prst="rect">
              <a:avLst/>
            </a:prstGeom>
          </p:spPr>
        </p:pic>
        <p:pic>
          <p:nvPicPr>
            <p:cNvPr id="129" name="Picture 12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75568" y="6292376"/>
              <a:ext cx="166312" cy="164271"/>
            </a:xfrm>
            <a:prstGeom prst="rect">
              <a:avLst/>
            </a:prstGeom>
          </p:spPr>
        </p:pic>
        <p:pic>
          <p:nvPicPr>
            <p:cNvPr id="130" name="Picture 1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13330" y="6312690"/>
              <a:ext cx="164320" cy="162304"/>
            </a:xfrm>
            <a:prstGeom prst="rect">
              <a:avLst/>
            </a:prstGeom>
          </p:spPr>
        </p:pic>
        <p:pic>
          <p:nvPicPr>
            <p:cNvPr id="131" name="Picture 13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33096" y="6303445"/>
              <a:ext cx="163251" cy="164271"/>
            </a:xfrm>
            <a:prstGeom prst="rect">
              <a:avLst/>
            </a:prstGeom>
          </p:spPr>
        </p:pic>
        <p:pic>
          <p:nvPicPr>
            <p:cNvPr id="132" name="Picture 13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41766" y="6522276"/>
              <a:ext cx="165678" cy="163645"/>
            </a:xfrm>
            <a:prstGeom prst="rect">
              <a:avLst/>
            </a:prstGeom>
          </p:spPr>
        </p:pic>
        <p:pic>
          <p:nvPicPr>
            <p:cNvPr id="133" name="Picture 13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773858" y="6536200"/>
              <a:ext cx="165678" cy="163645"/>
            </a:xfrm>
            <a:prstGeom prst="rect">
              <a:avLst/>
            </a:prstGeom>
          </p:spPr>
        </p:pic>
        <p:pic>
          <p:nvPicPr>
            <p:cNvPr id="134" name="Picture 13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16790" y="6536285"/>
              <a:ext cx="166312" cy="164271"/>
            </a:xfrm>
            <a:prstGeom prst="rect">
              <a:avLst/>
            </a:prstGeom>
          </p:spPr>
        </p:pic>
        <p:pic>
          <p:nvPicPr>
            <p:cNvPr id="135" name="Picture 13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631702" y="6533069"/>
              <a:ext cx="164320" cy="162304"/>
            </a:xfrm>
            <a:prstGeom prst="rect">
              <a:avLst/>
            </a:prstGeom>
          </p:spPr>
        </p:pic>
        <p:pic>
          <p:nvPicPr>
            <p:cNvPr id="136" name="Picture 13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056201" y="6536200"/>
              <a:ext cx="163251" cy="164271"/>
            </a:xfrm>
            <a:prstGeom prst="rect">
              <a:avLst/>
            </a:prstGeom>
          </p:spPr>
        </p:pic>
        <p:pic>
          <p:nvPicPr>
            <p:cNvPr id="137" name="Picture 13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52067" y="6309898"/>
              <a:ext cx="166312" cy="164271"/>
            </a:xfrm>
            <a:prstGeom prst="rect">
              <a:avLst/>
            </a:prstGeom>
          </p:spPr>
        </p:pic>
        <p:pic>
          <p:nvPicPr>
            <p:cNvPr id="138" name="Picture 13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6760" y="6313504"/>
              <a:ext cx="164320" cy="162304"/>
            </a:xfrm>
            <a:prstGeom prst="rect">
              <a:avLst/>
            </a:prstGeom>
          </p:spPr>
        </p:pic>
        <p:pic>
          <p:nvPicPr>
            <p:cNvPr id="139" name="Picture 13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9129" y="6522928"/>
              <a:ext cx="163251" cy="164271"/>
            </a:xfrm>
            <a:prstGeom prst="rect">
              <a:avLst/>
            </a:prstGeom>
          </p:spPr>
        </p:pic>
        <p:pic>
          <p:nvPicPr>
            <p:cNvPr id="140" name="Picture 13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659957" y="6047546"/>
              <a:ext cx="165678" cy="163645"/>
            </a:xfrm>
            <a:prstGeom prst="rect">
              <a:avLst/>
            </a:prstGeom>
          </p:spPr>
        </p:pic>
        <p:pic>
          <p:nvPicPr>
            <p:cNvPr id="141" name="Picture 14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97683" y="6064581"/>
              <a:ext cx="166312" cy="164271"/>
            </a:xfrm>
            <a:prstGeom prst="rect">
              <a:avLst/>
            </a:prstGeom>
          </p:spPr>
        </p:pic>
        <p:pic>
          <p:nvPicPr>
            <p:cNvPr id="142" name="Picture 14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2866" y="6306378"/>
              <a:ext cx="164320" cy="162304"/>
            </a:xfrm>
            <a:prstGeom prst="rect">
              <a:avLst/>
            </a:prstGeom>
          </p:spPr>
        </p:pic>
        <p:pic>
          <p:nvPicPr>
            <p:cNvPr id="143" name="Picture 14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945225" y="6537991"/>
              <a:ext cx="163251" cy="164271"/>
            </a:xfrm>
            <a:prstGeom prst="rect">
              <a:avLst/>
            </a:prstGeom>
          </p:spPr>
        </p:pic>
        <p:pic>
          <p:nvPicPr>
            <p:cNvPr id="144" name="Picture 14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44022" y="5794378"/>
              <a:ext cx="165678" cy="163645"/>
            </a:xfrm>
            <a:prstGeom prst="rect">
              <a:avLst/>
            </a:prstGeom>
          </p:spPr>
        </p:pic>
        <p:pic>
          <p:nvPicPr>
            <p:cNvPr id="145" name="Picture 14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092054" y="5794269"/>
              <a:ext cx="165678" cy="163645"/>
            </a:xfrm>
            <a:prstGeom prst="rect">
              <a:avLst/>
            </a:prstGeom>
          </p:spPr>
        </p:pic>
        <p:pic>
          <p:nvPicPr>
            <p:cNvPr id="146" name="Picture 14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00874" y="6062946"/>
              <a:ext cx="166312" cy="164271"/>
            </a:xfrm>
            <a:prstGeom prst="rect">
              <a:avLst/>
            </a:prstGeom>
          </p:spPr>
        </p:pic>
        <p:pic>
          <p:nvPicPr>
            <p:cNvPr id="147" name="Picture 14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46578" y="6294982"/>
              <a:ext cx="164320" cy="162304"/>
            </a:xfrm>
            <a:prstGeom prst="rect">
              <a:avLst/>
            </a:prstGeom>
          </p:spPr>
        </p:pic>
        <p:pic>
          <p:nvPicPr>
            <p:cNvPr id="148" name="Picture 14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388557" y="6536200"/>
              <a:ext cx="163251" cy="164271"/>
            </a:xfrm>
            <a:prstGeom prst="rect">
              <a:avLst/>
            </a:prstGeom>
          </p:spPr>
        </p:pic>
        <p:pic>
          <p:nvPicPr>
            <p:cNvPr id="149" name="Picture 14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88010" y="5519245"/>
              <a:ext cx="165678" cy="163645"/>
            </a:xfrm>
            <a:prstGeom prst="rect">
              <a:avLst/>
            </a:prstGeom>
          </p:spPr>
        </p:pic>
        <p:pic>
          <p:nvPicPr>
            <p:cNvPr id="150" name="Picture 14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01508" y="5795662"/>
              <a:ext cx="165678" cy="163645"/>
            </a:xfrm>
            <a:prstGeom prst="rect">
              <a:avLst/>
            </a:prstGeom>
          </p:spPr>
        </p:pic>
        <p:pic>
          <p:nvPicPr>
            <p:cNvPr id="151" name="Picture 15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38113" y="6060385"/>
              <a:ext cx="166312" cy="164271"/>
            </a:xfrm>
            <a:prstGeom prst="rect">
              <a:avLst/>
            </a:prstGeom>
          </p:spPr>
        </p:pic>
        <p:pic>
          <p:nvPicPr>
            <p:cNvPr id="152" name="Picture 15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87401" y="6309214"/>
              <a:ext cx="164320" cy="162304"/>
            </a:xfrm>
            <a:prstGeom prst="rect">
              <a:avLst/>
            </a:prstGeom>
          </p:spPr>
        </p:pic>
        <p:pic>
          <p:nvPicPr>
            <p:cNvPr id="153" name="Picture 15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800268" y="6527642"/>
              <a:ext cx="163251" cy="164271"/>
            </a:xfrm>
            <a:prstGeom prst="rect">
              <a:avLst/>
            </a:prstGeom>
          </p:spPr>
        </p:pic>
        <p:pic>
          <p:nvPicPr>
            <p:cNvPr id="154" name="Picture 15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639013" y="5521678"/>
              <a:ext cx="160596" cy="163645"/>
            </a:xfrm>
            <a:prstGeom prst="rect">
              <a:avLst/>
            </a:prstGeom>
          </p:spPr>
        </p:pic>
        <p:pic>
          <p:nvPicPr>
            <p:cNvPr id="155" name="Picture 15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0874" y="5520096"/>
              <a:ext cx="165678" cy="163645"/>
            </a:xfrm>
            <a:prstGeom prst="rect">
              <a:avLst/>
            </a:prstGeom>
          </p:spPr>
        </p:pic>
        <p:pic>
          <p:nvPicPr>
            <p:cNvPr id="156" name="Picture 15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932021" y="5803311"/>
              <a:ext cx="165678" cy="163645"/>
            </a:xfrm>
            <a:prstGeom prst="rect">
              <a:avLst/>
            </a:prstGeom>
          </p:spPr>
        </p:pic>
        <p:pic>
          <p:nvPicPr>
            <p:cNvPr id="157" name="Picture 15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386266" y="6060354"/>
              <a:ext cx="166312" cy="164271"/>
            </a:xfrm>
            <a:prstGeom prst="rect">
              <a:avLst/>
            </a:prstGeom>
          </p:spPr>
        </p:pic>
        <p:pic>
          <p:nvPicPr>
            <p:cNvPr id="158" name="Picture 15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810618" y="6302951"/>
              <a:ext cx="164320" cy="162304"/>
            </a:xfrm>
            <a:prstGeom prst="rect">
              <a:avLst/>
            </a:prstGeom>
          </p:spPr>
        </p:pic>
        <p:pic>
          <p:nvPicPr>
            <p:cNvPr id="159" name="Picture 15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26248" y="6536504"/>
              <a:ext cx="163251" cy="164271"/>
            </a:xfrm>
            <a:prstGeom prst="rect">
              <a:avLst/>
            </a:prstGeom>
          </p:spPr>
        </p:pic>
        <p:pic>
          <p:nvPicPr>
            <p:cNvPr id="160" name="Picture 15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088010" y="5275521"/>
              <a:ext cx="160596" cy="163645"/>
            </a:xfrm>
            <a:prstGeom prst="rect">
              <a:avLst/>
            </a:prstGeom>
          </p:spPr>
        </p:pic>
      </p:grpSp>
      <p:sp>
        <p:nvSpPr>
          <p:cNvPr id="161" name="TextBox 160"/>
          <p:cNvSpPr txBox="1"/>
          <p:nvPr/>
        </p:nvSpPr>
        <p:spPr>
          <a:xfrm>
            <a:off x="5461274" y="2189462"/>
            <a:ext cx="3692165" cy="646331"/>
          </a:xfrm>
          <a:prstGeom prst="rect">
            <a:avLst/>
          </a:prstGeom>
          <a:noFill/>
        </p:spPr>
        <p:txBody>
          <a:bodyPr wrap="square" rtlCol="0">
            <a:spAutoFit/>
          </a:bodyPr>
          <a:lstStyle/>
          <a:p>
            <a:r>
              <a:rPr lang="en-US" dirty="0"/>
              <a:t>Probability that at least one die has a 2 given that the total is at least 6</a:t>
            </a:r>
          </a:p>
        </p:txBody>
      </p:sp>
      <p:grpSp>
        <p:nvGrpSpPr>
          <p:cNvPr id="162" name="Group 161"/>
          <p:cNvGrpSpPr/>
          <p:nvPr/>
        </p:nvGrpSpPr>
        <p:grpSpPr>
          <a:xfrm>
            <a:off x="4007627" y="5236749"/>
            <a:ext cx="4591184" cy="1421357"/>
            <a:chOff x="978734" y="1335777"/>
            <a:chExt cx="7824295" cy="2422275"/>
          </a:xfrm>
        </p:grpSpPr>
        <p:pic>
          <p:nvPicPr>
            <p:cNvPr id="163" name="Picture 16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164" name="Picture 163"/>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165" name="Picture 16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166" name="Picture 16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67" name="Picture 16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68" name="Picture 16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69" name="Picture 16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70" name="Picture 169"/>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71" name="Picture 17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72" name="Picture 17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73" name="Picture 17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4" name="Picture 17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75" name="Picture 17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76" name="Picture 17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177" name="Picture 17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178" name="Picture 17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179" name="Picture 17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180" name="Picture 17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181" name="Picture 180"/>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182" name="Picture 181"/>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183" name="Picture 182"/>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84" name="Picture 183"/>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85" name="Picture 18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86" name="Picture 18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87" name="Picture 18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88" name="Picture 18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89" name="Picture 18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90" name="Picture 18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91" name="Picture 19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92" name="Picture 19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93" name="Picture 19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94" name="Picture 19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95" name="Picture 19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96" name="Picture 19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97" name="Picture 19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98" name="Picture 19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99" name="Picture 19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200" name="Picture 199"/>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201" name="Picture 20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202" name="Picture 20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203" name="Picture 20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204" name="Picture 20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205" name="Picture 20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206" name="Picture 205"/>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207" name="Picture 20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208" name="Picture 20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209" name="Picture 20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210" name="Picture 209"/>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211" name="Picture 210"/>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212" name="Picture 21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213" name="Picture 21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214" name="Picture 2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215" name="Picture 2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216" name="Picture 2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217" name="Picture 216"/>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218" name="Picture 2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219" name="Picture 21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220" name="Picture 2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221" name="Picture 2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222" name="Picture 22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223" name="Picture 222"/>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224" name="Picture 22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225" name="Picture 22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226" name="Picture 22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227" name="Picture 22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228" name="Picture 22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229" name="Picture 228"/>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230" name="Picture 22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231" name="Picture 23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232" name="Picture 23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233" name="Picture 23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234" name="Picture 23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235" name="TextBox 234"/>
          <p:cNvSpPr txBox="1"/>
          <p:nvPr/>
        </p:nvSpPr>
        <p:spPr>
          <a:xfrm>
            <a:off x="4565701" y="4667477"/>
            <a:ext cx="3938436" cy="369332"/>
          </a:xfrm>
          <a:prstGeom prst="rect">
            <a:avLst/>
          </a:prstGeom>
          <a:noFill/>
        </p:spPr>
        <p:txBody>
          <a:bodyPr wrap="square" rtlCol="0">
            <a:spAutoFit/>
          </a:bodyPr>
          <a:lstStyle/>
          <a:p>
            <a:r>
              <a:rPr lang="en-US" dirty="0"/>
              <a:t>Probability that at least one die has a 2</a:t>
            </a:r>
          </a:p>
        </p:txBody>
      </p:sp>
      <p:sp>
        <p:nvSpPr>
          <p:cNvPr id="236" name="TextBox 235"/>
          <p:cNvSpPr txBox="1"/>
          <p:nvPr/>
        </p:nvSpPr>
        <p:spPr>
          <a:xfrm>
            <a:off x="7600141" y="5379538"/>
            <a:ext cx="973343" cy="369332"/>
          </a:xfrm>
          <a:prstGeom prst="rect">
            <a:avLst/>
          </a:prstGeom>
          <a:noFill/>
        </p:spPr>
        <p:txBody>
          <a:bodyPr wrap="none" rtlCol="0">
            <a:spAutoFit/>
          </a:bodyPr>
          <a:lstStyle/>
          <a:p>
            <a:r>
              <a:rPr lang="en-US" dirty="0"/>
              <a:t> = 11/36</a:t>
            </a:r>
          </a:p>
        </p:txBody>
      </p:sp>
      <p:cxnSp>
        <p:nvCxnSpPr>
          <p:cNvPr id="4" name="Straight Arrow Connector 3"/>
          <p:cNvCxnSpPr/>
          <p:nvPr/>
        </p:nvCxnSpPr>
        <p:spPr>
          <a:xfrm flipV="1">
            <a:off x="6025591" y="2835794"/>
            <a:ext cx="298309" cy="289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7" name="Straight Arrow Connector 236"/>
          <p:cNvCxnSpPr/>
          <p:nvPr/>
        </p:nvCxnSpPr>
        <p:spPr>
          <a:xfrm>
            <a:off x="5282394" y="4244706"/>
            <a:ext cx="0" cy="422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flipH="1" flipV="1">
            <a:off x="4072909" y="2711302"/>
            <a:ext cx="158645" cy="393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4" name="Rectangle 243"/>
          <p:cNvSpPr/>
          <p:nvPr/>
        </p:nvSpPr>
        <p:spPr>
          <a:xfrm>
            <a:off x="1649114" y="3349256"/>
            <a:ext cx="2071570" cy="765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0331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64023" y="3273300"/>
            <a:ext cx="4557894" cy="924479"/>
          </a:xfrm>
          <a:prstGeom prst="rect">
            <a:avLst/>
          </a:prstGeom>
        </p:spPr>
      </p:pic>
      <p:grpSp>
        <p:nvGrpSpPr>
          <p:cNvPr id="5" name="Group 4"/>
          <p:cNvGrpSpPr/>
          <p:nvPr/>
        </p:nvGrpSpPr>
        <p:grpSpPr>
          <a:xfrm>
            <a:off x="754016" y="5165249"/>
            <a:ext cx="2601441" cy="1232376"/>
            <a:chOff x="4456501" y="4536347"/>
            <a:chExt cx="4217303" cy="1997856"/>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8240" y="6256372"/>
              <a:ext cx="281282" cy="277831"/>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5253" y="6245739"/>
              <a:ext cx="272654" cy="277831"/>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501" y="5841012"/>
              <a:ext cx="281282" cy="277831"/>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02886" y="5848663"/>
              <a:ext cx="281282" cy="277831"/>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37237" y="5421812"/>
              <a:ext cx="281282" cy="277831"/>
            </a:xfrm>
            <a:prstGeom prst="rect">
              <a:avLst/>
            </a:prstGeom>
          </p:spPr>
        </p:pic>
        <p:pic>
          <p:nvPicPr>
            <p:cNvPr id="11" name="Picture 10"/>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29060" y="5001433"/>
              <a:ext cx="282359" cy="278894"/>
            </a:xfrm>
            <a:prstGeom prst="rect">
              <a:avLst/>
            </a:prstGeom>
          </p:spPr>
        </p:pic>
        <p:pic>
          <p:nvPicPr>
            <p:cNvPr id="12" name="Picture 1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77652" y="4544650"/>
              <a:ext cx="278977" cy="275554"/>
            </a:xfrm>
            <a:prstGeom prst="rect">
              <a:avLst/>
            </a:prstGeom>
          </p:spPr>
        </p:pic>
        <p:pic>
          <p:nvPicPr>
            <p:cNvPr id="13" name="Picture 1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060088" y="4541642"/>
              <a:ext cx="277162" cy="278894"/>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1419" y="5866133"/>
              <a:ext cx="281282" cy="277831"/>
            </a:xfrm>
            <a:prstGeom prst="rect">
              <a:avLst/>
            </a:prstGeom>
          </p:spPr>
        </p:pic>
        <p:pic>
          <p:nvPicPr>
            <p:cNvPr id="15" name="Picture 1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35794" y="5885018"/>
              <a:ext cx="281282" cy="277831"/>
            </a:xfrm>
            <a:prstGeom prst="rect">
              <a:avLst/>
            </a:prstGeom>
          </p:spPr>
        </p:pic>
        <p:pic>
          <p:nvPicPr>
            <p:cNvPr id="16" name="Picture 1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401544" y="5881905"/>
              <a:ext cx="281282" cy="277831"/>
            </a:xfrm>
            <a:prstGeom prst="rect">
              <a:avLst/>
            </a:prstGeom>
          </p:spPr>
        </p:pic>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2719" y="5849173"/>
              <a:ext cx="281282" cy="277831"/>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8504" y="5859806"/>
              <a:ext cx="281282" cy="277831"/>
            </a:xfrm>
            <a:prstGeom prst="rect">
              <a:avLst/>
            </a:prstGeom>
          </p:spPr>
        </p:pic>
        <p:pic>
          <p:nvPicPr>
            <p:cNvPr id="20" name="Picture 19"/>
            <p:cNvPicPr>
              <a:picLocks noChangeAspect="1"/>
            </p:cNvPicPr>
            <p:nvPr/>
          </p:nvPicPr>
          <p:blipFill>
            <a:blip r:embed="rId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41551" y="5878692"/>
              <a:ext cx="282359" cy="278894"/>
            </a:xfrm>
            <a:prstGeom prst="rect">
              <a:avLst/>
            </a:prstGeom>
          </p:spPr>
        </p:pic>
        <p:pic>
          <p:nvPicPr>
            <p:cNvPr id="22" name="Picture 2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713514" y="5884815"/>
              <a:ext cx="278977" cy="275554"/>
            </a:xfrm>
            <a:prstGeom prst="rect">
              <a:avLst/>
            </a:prstGeom>
          </p:spPr>
        </p:pic>
        <p:pic>
          <p:nvPicPr>
            <p:cNvPr id="23" name="Picture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1789" y="5834687"/>
              <a:ext cx="272654" cy="277831"/>
            </a:xfrm>
            <a:prstGeom prst="rect">
              <a:avLst/>
            </a:prstGeom>
          </p:spPr>
        </p:pic>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7871" y="5435864"/>
              <a:ext cx="281282" cy="277831"/>
            </a:xfrm>
            <a:prstGeom prst="rect">
              <a:avLst/>
            </a:prstGeom>
          </p:spPr>
        </p:pic>
        <p:pic>
          <p:nvPicPr>
            <p:cNvPr id="25" name="Picture 24"/>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7891" y="5003458"/>
              <a:ext cx="281282" cy="277831"/>
            </a:xfrm>
            <a:prstGeom prst="rect">
              <a:avLst/>
            </a:prstGeom>
          </p:spPr>
        </p:pic>
        <p:pic>
          <p:nvPicPr>
            <p:cNvPr id="26" name="Picture 25"/>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681681" y="4536347"/>
              <a:ext cx="281282" cy="277831"/>
            </a:xfrm>
            <a:prstGeom prst="rect">
              <a:avLst/>
            </a:prstGeom>
          </p:spPr>
        </p:pic>
        <p:pic>
          <p:nvPicPr>
            <p:cNvPr id="27" name="Picture 2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82627" y="4537792"/>
              <a:ext cx="281282" cy="277831"/>
            </a:xfrm>
            <a:prstGeom prst="rect">
              <a:avLst/>
            </a:prstGeom>
          </p:spPr>
        </p:pic>
        <p:pic>
          <p:nvPicPr>
            <p:cNvPr id="28" name="Picture 27"/>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112499" y="6239260"/>
              <a:ext cx="281282" cy="277831"/>
            </a:xfrm>
            <a:prstGeom prst="rect">
              <a:avLst/>
            </a:prstGeom>
          </p:spPr>
        </p:pic>
        <p:pic>
          <p:nvPicPr>
            <p:cNvPr id="29" name="Picture 28"/>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396642" y="6240368"/>
              <a:ext cx="277162" cy="278894"/>
            </a:xfrm>
            <a:prstGeom prst="rect">
              <a:avLst/>
            </a:prstGeom>
          </p:spPr>
        </p:pic>
      </p:grpSp>
      <p:sp>
        <p:nvSpPr>
          <p:cNvPr id="30" name="TextBox 29"/>
          <p:cNvSpPr txBox="1"/>
          <p:nvPr/>
        </p:nvSpPr>
        <p:spPr>
          <a:xfrm>
            <a:off x="890199" y="5279711"/>
            <a:ext cx="857927" cy="369332"/>
          </a:xfrm>
          <a:prstGeom prst="rect">
            <a:avLst/>
          </a:prstGeom>
          <a:noFill/>
        </p:spPr>
        <p:txBody>
          <a:bodyPr wrap="none" rtlCol="0">
            <a:spAutoFit/>
          </a:bodyPr>
          <a:lstStyle/>
          <a:p>
            <a:r>
              <a:rPr lang="en-US"/>
              <a:t> = 6/11</a:t>
            </a:r>
            <a:endParaRPr lang="en-US" dirty="0"/>
          </a:p>
        </p:txBody>
      </p:sp>
      <p:sp>
        <p:nvSpPr>
          <p:cNvPr id="2" name="TextBox 1"/>
          <p:cNvSpPr txBox="1"/>
          <p:nvPr/>
        </p:nvSpPr>
        <p:spPr>
          <a:xfrm>
            <a:off x="212026" y="4345344"/>
            <a:ext cx="3938436" cy="646331"/>
          </a:xfrm>
          <a:prstGeom prst="rect">
            <a:avLst/>
          </a:prstGeom>
          <a:noFill/>
        </p:spPr>
        <p:txBody>
          <a:bodyPr wrap="square" rtlCol="0">
            <a:spAutoFit/>
          </a:bodyPr>
          <a:lstStyle/>
          <a:p>
            <a:r>
              <a:rPr lang="en-US" dirty="0"/>
              <a:t>Probability that the total is at least 6 given that at least one die has a 2</a:t>
            </a:r>
          </a:p>
        </p:txBody>
      </p:sp>
      <p:grpSp>
        <p:nvGrpSpPr>
          <p:cNvPr id="31" name="Group 30"/>
          <p:cNvGrpSpPr/>
          <p:nvPr/>
        </p:nvGrpSpPr>
        <p:grpSpPr>
          <a:xfrm>
            <a:off x="172330" y="749117"/>
            <a:ext cx="4767191" cy="1475845"/>
            <a:chOff x="978734" y="1335777"/>
            <a:chExt cx="7824295" cy="2422275"/>
          </a:xfrm>
        </p:grpSpPr>
        <p:pic>
          <p:nvPicPr>
            <p:cNvPr id="32" name="Picture 31"/>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33" name="Picture 32"/>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34" name="Picture 33"/>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35" name="Picture 34"/>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36" name="Picture 3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37" name="Picture 3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38" name="Picture 37"/>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39" name="Picture 38"/>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40" name="Picture 39"/>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41" name="Picture 40"/>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42" name="Picture 41"/>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43" name="Picture 42"/>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44" name="Picture 43"/>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45" name="Picture 4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46" name="Picture 45"/>
            <p:cNvPicPr>
              <a:picLocks noChangeAspect="1"/>
            </p:cNvPicPr>
            <p:nvPr/>
          </p:nvPicPr>
          <p:blipFill>
            <a:blip r:embed="rId10" cstate="screen">
              <a:grayscl/>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47" name="Picture 4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48" name="Picture 4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49" name="Picture 48"/>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50" name="Picture 49"/>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51" name="Picture 5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52" name="Picture 5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53" name="Picture 5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54" name="Picture 53"/>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55" name="Picture 5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56" name="Picture 5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57" name="Picture 5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58" name="Picture 5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59" name="Picture 5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60" name="Picture 5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61" name="Picture 6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62" name="Picture 6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63" name="Picture 6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64" name="Picture 63"/>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65" name="Picture 64"/>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66" name="Picture 6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67" name="Picture 6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68" name="Picture 6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69" name="Picture 6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70" name="Picture 6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71" name="Picture 7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72" name="Picture 7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73" name="Picture 7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74" name="Picture 73"/>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75" name="Picture 74"/>
            <p:cNvPicPr>
              <a:picLocks noChangeAspect="1"/>
            </p:cNvPicPr>
            <p:nvPr/>
          </p:nvPicPr>
          <p:blipFill>
            <a:blip r:embed="rId5" cstate="screen">
              <a:grayscl/>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76" name="Picture 75"/>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77" name="Picture 76"/>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78" name="Picture 77"/>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80" name="Picture 79"/>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81" name="Picture 80"/>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82" name="Picture 81"/>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83" name="Picture 82"/>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84" name="Picture 83"/>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85" name="Picture 84"/>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86" name="Picture 85"/>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87" name="Picture 86"/>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88" name="Picture 87"/>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89" name="Picture 88"/>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90" name="Picture 89"/>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91" name="Picture 90"/>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92" name="Picture 91"/>
            <p:cNvPicPr>
              <a:picLocks noChangeAspect="1"/>
            </p:cNvPicPr>
            <p:nvPr/>
          </p:nvPicPr>
          <p:blipFill>
            <a:blip r:embed="rId9" cstate="screen">
              <a:grayscl/>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93" name="Picture 92"/>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94" name="Picture 93"/>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95" name="Picture 94"/>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96" name="Picture 95"/>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97" name="Picture 96"/>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98" name="Picture 97"/>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99" name="Picture 98"/>
            <p:cNvPicPr>
              <a:picLocks noChangeAspect="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100" name="Picture 99"/>
            <p:cNvPicPr>
              <a:picLocks noChangeAspect="1"/>
            </p:cNvPicPr>
            <p:nvPr/>
          </p:nvPicPr>
          <p:blipFill>
            <a:blip r:embed="rId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101" name="Picture 100"/>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102" name="Picture 101"/>
            <p:cNvPicPr>
              <a:picLocks noChangeAspect="1"/>
            </p:cNvPicPr>
            <p:nvPr/>
          </p:nvPicPr>
          <p:blipFill>
            <a:blip r:embed="rId7"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103" name="Picture 102"/>
            <p:cNvPicPr>
              <a:picLocks noChangeAspect="1"/>
            </p:cNvPicPr>
            <p:nvPr/>
          </p:nvPicPr>
          <p:blipFill>
            <a:blip r:embed="rId8"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104" name="Picture 103"/>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105" name="TextBox 104"/>
          <p:cNvSpPr txBox="1"/>
          <p:nvPr/>
        </p:nvSpPr>
        <p:spPr>
          <a:xfrm>
            <a:off x="1456125" y="2264592"/>
            <a:ext cx="3938436" cy="369332"/>
          </a:xfrm>
          <a:prstGeom prst="rect">
            <a:avLst/>
          </a:prstGeom>
          <a:noFill/>
        </p:spPr>
        <p:txBody>
          <a:bodyPr wrap="square" rtlCol="0">
            <a:spAutoFit/>
          </a:bodyPr>
          <a:lstStyle/>
          <a:p>
            <a:r>
              <a:rPr lang="en-US" dirty="0"/>
              <a:t>Probability that the total is at </a:t>
            </a:r>
            <a:r>
              <a:rPr lang="en-US"/>
              <a:t>least 6</a:t>
            </a:r>
            <a:endParaRPr lang="en-US" dirty="0"/>
          </a:p>
        </p:txBody>
      </p:sp>
      <p:grpSp>
        <p:nvGrpSpPr>
          <p:cNvPr id="108" name="Group 107"/>
          <p:cNvGrpSpPr/>
          <p:nvPr/>
        </p:nvGrpSpPr>
        <p:grpSpPr>
          <a:xfrm>
            <a:off x="5835693" y="655415"/>
            <a:ext cx="2921492" cy="1426741"/>
            <a:chOff x="6468007" y="5275521"/>
            <a:chExt cx="2921492" cy="1426741"/>
          </a:xfrm>
        </p:grpSpPr>
        <p:pic>
          <p:nvPicPr>
            <p:cNvPr id="109" name="Picture 10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657905" y="6531729"/>
              <a:ext cx="164320" cy="162304"/>
            </a:xfrm>
            <a:prstGeom prst="rect">
              <a:avLst/>
            </a:prstGeom>
          </p:spPr>
        </p:pic>
        <p:pic>
          <p:nvPicPr>
            <p:cNvPr id="110" name="Picture 109"/>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05969" y="6530836"/>
              <a:ext cx="163251" cy="164271"/>
            </a:xfrm>
            <a:prstGeom prst="rect">
              <a:avLst/>
            </a:prstGeom>
          </p:spPr>
        </p:pic>
        <p:pic>
          <p:nvPicPr>
            <p:cNvPr id="111" name="Picture 1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90612" y="6529817"/>
              <a:ext cx="160596" cy="163645"/>
            </a:xfrm>
            <a:prstGeom prst="rect">
              <a:avLst/>
            </a:prstGeom>
          </p:spPr>
        </p:pic>
        <p:pic>
          <p:nvPicPr>
            <p:cNvPr id="112" name="Picture 11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935533" y="6531728"/>
              <a:ext cx="160596" cy="163645"/>
            </a:xfrm>
            <a:prstGeom prst="rect">
              <a:avLst/>
            </a:prstGeom>
          </p:spPr>
        </p:pic>
        <p:pic>
          <p:nvPicPr>
            <p:cNvPr id="113" name="Picture 11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68877" y="5524331"/>
              <a:ext cx="164320" cy="162304"/>
            </a:xfrm>
            <a:prstGeom prst="rect">
              <a:avLst/>
            </a:prstGeom>
          </p:spPr>
        </p:pic>
        <p:pic>
          <p:nvPicPr>
            <p:cNvPr id="114" name="Picture 11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906972" y="5281815"/>
              <a:ext cx="163251" cy="164271"/>
            </a:xfrm>
            <a:prstGeom prst="rect">
              <a:avLst/>
            </a:prstGeom>
          </p:spPr>
        </p:pic>
        <p:pic>
          <p:nvPicPr>
            <p:cNvPr id="115" name="Picture 114"/>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68007" y="5793185"/>
              <a:ext cx="166312" cy="164271"/>
            </a:xfrm>
            <a:prstGeom prst="rect">
              <a:avLst/>
            </a:prstGeom>
          </p:spPr>
        </p:pic>
        <p:pic>
          <p:nvPicPr>
            <p:cNvPr id="116" name="Picture 115"/>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08935" y="5524136"/>
              <a:ext cx="164320" cy="162304"/>
            </a:xfrm>
            <a:prstGeom prst="rect">
              <a:avLst/>
            </a:prstGeom>
          </p:spPr>
        </p:pic>
        <p:pic>
          <p:nvPicPr>
            <p:cNvPr id="117" name="Picture 116"/>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10895" y="5522364"/>
              <a:ext cx="163251" cy="164271"/>
            </a:xfrm>
            <a:prstGeom prst="rect">
              <a:avLst/>
            </a:prstGeom>
          </p:spPr>
        </p:pic>
        <p:pic>
          <p:nvPicPr>
            <p:cNvPr id="118" name="Picture 1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484500" y="6055822"/>
              <a:ext cx="165678" cy="163645"/>
            </a:xfrm>
            <a:prstGeom prst="rect">
              <a:avLst/>
            </a:prstGeom>
          </p:spPr>
        </p:pic>
        <p:pic>
          <p:nvPicPr>
            <p:cNvPr id="119" name="Picture 1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911396" y="5797104"/>
              <a:ext cx="166312" cy="164271"/>
            </a:xfrm>
            <a:prstGeom prst="rect">
              <a:avLst/>
            </a:prstGeom>
          </p:spPr>
        </p:pic>
        <p:pic>
          <p:nvPicPr>
            <p:cNvPr id="120" name="Picture 11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317788" y="5798317"/>
              <a:ext cx="164320" cy="162304"/>
            </a:xfrm>
            <a:prstGeom prst="rect">
              <a:avLst/>
            </a:prstGeom>
          </p:spPr>
        </p:pic>
        <p:pic>
          <p:nvPicPr>
            <p:cNvPr id="121" name="Picture 12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62450" y="5809606"/>
              <a:ext cx="163251" cy="164271"/>
            </a:xfrm>
            <a:prstGeom prst="rect">
              <a:avLst/>
            </a:prstGeom>
          </p:spPr>
        </p:pic>
        <p:pic>
          <p:nvPicPr>
            <p:cNvPr id="122" name="Picture 121"/>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71974" y="6313624"/>
              <a:ext cx="165678" cy="163645"/>
            </a:xfrm>
            <a:prstGeom prst="rect">
              <a:avLst/>
            </a:prstGeom>
          </p:spPr>
        </p:pic>
        <p:pic>
          <p:nvPicPr>
            <p:cNvPr id="123" name="Picture 12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923007" y="6066594"/>
              <a:ext cx="165678" cy="163645"/>
            </a:xfrm>
            <a:prstGeom prst="rect">
              <a:avLst/>
            </a:prstGeom>
          </p:spPr>
        </p:pic>
        <p:pic>
          <p:nvPicPr>
            <p:cNvPr id="124" name="Picture 1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327260" y="6065780"/>
              <a:ext cx="166312" cy="164271"/>
            </a:xfrm>
            <a:prstGeom prst="rect">
              <a:avLst/>
            </a:prstGeom>
          </p:spPr>
        </p:pic>
        <p:pic>
          <p:nvPicPr>
            <p:cNvPr id="125" name="Picture 12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761438" y="6063039"/>
              <a:ext cx="164320" cy="162304"/>
            </a:xfrm>
            <a:prstGeom prst="rect">
              <a:avLst/>
            </a:prstGeom>
          </p:spPr>
        </p:pic>
        <p:pic>
          <p:nvPicPr>
            <p:cNvPr id="126" name="Picture 12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11215" y="6060385"/>
              <a:ext cx="163251" cy="164271"/>
            </a:xfrm>
            <a:prstGeom prst="rect">
              <a:avLst/>
            </a:prstGeom>
          </p:spPr>
        </p:pic>
        <p:pic>
          <p:nvPicPr>
            <p:cNvPr id="127" name="Picture 126"/>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923007" y="6311790"/>
              <a:ext cx="165678" cy="163645"/>
            </a:xfrm>
            <a:prstGeom prst="rect">
              <a:avLst/>
            </a:prstGeom>
          </p:spPr>
        </p:pic>
        <p:pic>
          <p:nvPicPr>
            <p:cNvPr id="128" name="Picture 12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330794" y="6302951"/>
              <a:ext cx="165678" cy="163645"/>
            </a:xfrm>
            <a:prstGeom prst="rect">
              <a:avLst/>
            </a:prstGeom>
          </p:spPr>
        </p:pic>
        <p:pic>
          <p:nvPicPr>
            <p:cNvPr id="129" name="Picture 12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775568" y="6292376"/>
              <a:ext cx="166312" cy="164271"/>
            </a:xfrm>
            <a:prstGeom prst="rect">
              <a:avLst/>
            </a:prstGeom>
          </p:spPr>
        </p:pic>
        <p:pic>
          <p:nvPicPr>
            <p:cNvPr id="130" name="Picture 12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13330" y="6312690"/>
              <a:ext cx="164320" cy="162304"/>
            </a:xfrm>
            <a:prstGeom prst="rect">
              <a:avLst/>
            </a:prstGeom>
          </p:spPr>
        </p:pic>
        <p:pic>
          <p:nvPicPr>
            <p:cNvPr id="131" name="Picture 13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633096" y="6303445"/>
              <a:ext cx="163251" cy="164271"/>
            </a:xfrm>
            <a:prstGeom prst="rect">
              <a:avLst/>
            </a:prstGeom>
          </p:spPr>
        </p:pic>
        <p:pic>
          <p:nvPicPr>
            <p:cNvPr id="132" name="Picture 131"/>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341766" y="6522276"/>
              <a:ext cx="165678" cy="163645"/>
            </a:xfrm>
            <a:prstGeom prst="rect">
              <a:avLst/>
            </a:prstGeom>
          </p:spPr>
        </p:pic>
        <p:pic>
          <p:nvPicPr>
            <p:cNvPr id="133" name="Picture 13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773858" y="6536200"/>
              <a:ext cx="165678" cy="163645"/>
            </a:xfrm>
            <a:prstGeom prst="rect">
              <a:avLst/>
            </a:prstGeom>
          </p:spPr>
        </p:pic>
        <p:pic>
          <p:nvPicPr>
            <p:cNvPr id="134" name="Picture 13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216790" y="6536285"/>
              <a:ext cx="166312" cy="164271"/>
            </a:xfrm>
            <a:prstGeom prst="rect">
              <a:avLst/>
            </a:prstGeom>
          </p:spPr>
        </p:pic>
        <p:pic>
          <p:nvPicPr>
            <p:cNvPr id="135" name="Picture 13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631702" y="6533069"/>
              <a:ext cx="164320" cy="162304"/>
            </a:xfrm>
            <a:prstGeom prst="rect">
              <a:avLst/>
            </a:prstGeom>
          </p:spPr>
        </p:pic>
        <p:pic>
          <p:nvPicPr>
            <p:cNvPr id="136" name="Picture 135"/>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056201" y="6536200"/>
              <a:ext cx="163251" cy="164271"/>
            </a:xfrm>
            <a:prstGeom prst="rect">
              <a:avLst/>
            </a:prstGeom>
          </p:spPr>
        </p:pic>
        <p:pic>
          <p:nvPicPr>
            <p:cNvPr id="137" name="Picture 136"/>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52067" y="6309898"/>
              <a:ext cx="166312" cy="164271"/>
            </a:xfrm>
            <a:prstGeom prst="rect">
              <a:avLst/>
            </a:prstGeom>
          </p:spPr>
        </p:pic>
        <p:pic>
          <p:nvPicPr>
            <p:cNvPr id="138" name="Picture 137"/>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106760" y="6313504"/>
              <a:ext cx="164320" cy="162304"/>
            </a:xfrm>
            <a:prstGeom prst="rect">
              <a:avLst/>
            </a:prstGeom>
          </p:spPr>
        </p:pic>
        <p:pic>
          <p:nvPicPr>
            <p:cNvPr id="139" name="Picture 138"/>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9129" y="6522928"/>
              <a:ext cx="163251" cy="164271"/>
            </a:xfrm>
            <a:prstGeom prst="rect">
              <a:avLst/>
            </a:prstGeom>
          </p:spPr>
        </p:pic>
        <p:pic>
          <p:nvPicPr>
            <p:cNvPr id="140" name="Picture 13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659957" y="6047546"/>
              <a:ext cx="165678" cy="163645"/>
            </a:xfrm>
            <a:prstGeom prst="rect">
              <a:avLst/>
            </a:prstGeom>
          </p:spPr>
        </p:pic>
        <p:pic>
          <p:nvPicPr>
            <p:cNvPr id="141" name="Picture 14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097683" y="6064581"/>
              <a:ext cx="166312" cy="164271"/>
            </a:xfrm>
            <a:prstGeom prst="rect">
              <a:avLst/>
            </a:prstGeom>
          </p:spPr>
        </p:pic>
        <p:pic>
          <p:nvPicPr>
            <p:cNvPr id="142" name="Picture 14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02866" y="6306378"/>
              <a:ext cx="164320" cy="162304"/>
            </a:xfrm>
            <a:prstGeom prst="rect">
              <a:avLst/>
            </a:prstGeom>
          </p:spPr>
        </p:pic>
        <p:pic>
          <p:nvPicPr>
            <p:cNvPr id="143" name="Picture 14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45225" y="6537991"/>
              <a:ext cx="163251" cy="164271"/>
            </a:xfrm>
            <a:prstGeom prst="rect">
              <a:avLst/>
            </a:prstGeom>
          </p:spPr>
        </p:pic>
        <p:pic>
          <p:nvPicPr>
            <p:cNvPr id="144" name="Picture 143"/>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644022" y="5794378"/>
              <a:ext cx="165678" cy="163645"/>
            </a:xfrm>
            <a:prstGeom prst="rect">
              <a:avLst/>
            </a:prstGeom>
          </p:spPr>
        </p:pic>
        <p:pic>
          <p:nvPicPr>
            <p:cNvPr id="145" name="Picture 14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092054" y="5794269"/>
              <a:ext cx="165678" cy="163645"/>
            </a:xfrm>
            <a:prstGeom prst="rect">
              <a:avLst/>
            </a:prstGeom>
          </p:spPr>
        </p:pic>
        <p:pic>
          <p:nvPicPr>
            <p:cNvPr id="146" name="Picture 145"/>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500874" y="6062946"/>
              <a:ext cx="166312" cy="164271"/>
            </a:xfrm>
            <a:prstGeom prst="rect">
              <a:avLst/>
            </a:prstGeom>
          </p:spPr>
        </p:pic>
        <p:pic>
          <p:nvPicPr>
            <p:cNvPr id="147" name="Picture 14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946578" y="6294982"/>
              <a:ext cx="164320" cy="162304"/>
            </a:xfrm>
            <a:prstGeom prst="rect">
              <a:avLst/>
            </a:prstGeom>
          </p:spPr>
        </p:pic>
        <p:pic>
          <p:nvPicPr>
            <p:cNvPr id="148" name="Picture 14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388557" y="6536200"/>
              <a:ext cx="163251" cy="164271"/>
            </a:xfrm>
            <a:prstGeom prst="rect">
              <a:avLst/>
            </a:prstGeom>
          </p:spPr>
        </p:pic>
        <p:pic>
          <p:nvPicPr>
            <p:cNvPr id="149" name="Picture 148"/>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88010" y="5519245"/>
              <a:ext cx="165678" cy="163645"/>
            </a:xfrm>
            <a:prstGeom prst="rect">
              <a:avLst/>
            </a:prstGeom>
          </p:spPr>
        </p:pic>
        <p:pic>
          <p:nvPicPr>
            <p:cNvPr id="150" name="Picture 14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501508" y="5795662"/>
              <a:ext cx="165678" cy="163645"/>
            </a:xfrm>
            <a:prstGeom prst="rect">
              <a:avLst/>
            </a:prstGeom>
          </p:spPr>
        </p:pic>
        <p:pic>
          <p:nvPicPr>
            <p:cNvPr id="151" name="Picture 15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8113" y="6060385"/>
              <a:ext cx="166312" cy="164271"/>
            </a:xfrm>
            <a:prstGeom prst="rect">
              <a:avLst/>
            </a:prstGeom>
          </p:spPr>
        </p:pic>
        <p:pic>
          <p:nvPicPr>
            <p:cNvPr id="152" name="Picture 15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387401" y="6309214"/>
              <a:ext cx="164320" cy="162304"/>
            </a:xfrm>
            <a:prstGeom prst="rect">
              <a:avLst/>
            </a:prstGeom>
          </p:spPr>
        </p:pic>
        <p:pic>
          <p:nvPicPr>
            <p:cNvPr id="153" name="Picture 15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800268" y="6527642"/>
              <a:ext cx="163251" cy="164271"/>
            </a:xfrm>
            <a:prstGeom prst="rect">
              <a:avLst/>
            </a:prstGeom>
          </p:spPr>
        </p:pic>
        <p:pic>
          <p:nvPicPr>
            <p:cNvPr id="154" name="Picture 15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639013" y="5521678"/>
              <a:ext cx="160596" cy="163645"/>
            </a:xfrm>
            <a:prstGeom prst="rect">
              <a:avLst/>
            </a:prstGeom>
          </p:spPr>
        </p:pic>
        <p:pic>
          <p:nvPicPr>
            <p:cNvPr id="155" name="Picture 154"/>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500874" y="5520096"/>
              <a:ext cx="165678" cy="163645"/>
            </a:xfrm>
            <a:prstGeom prst="rect">
              <a:avLst/>
            </a:prstGeom>
          </p:spPr>
        </p:pic>
        <p:pic>
          <p:nvPicPr>
            <p:cNvPr id="156" name="Picture 15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932021" y="5803311"/>
              <a:ext cx="165678" cy="163645"/>
            </a:xfrm>
            <a:prstGeom prst="rect">
              <a:avLst/>
            </a:prstGeom>
          </p:spPr>
        </p:pic>
        <p:pic>
          <p:nvPicPr>
            <p:cNvPr id="157" name="Picture 15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386266" y="6060354"/>
              <a:ext cx="166312" cy="164271"/>
            </a:xfrm>
            <a:prstGeom prst="rect">
              <a:avLst/>
            </a:prstGeom>
          </p:spPr>
        </p:pic>
        <p:pic>
          <p:nvPicPr>
            <p:cNvPr id="158" name="Picture 15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810618" y="6302951"/>
              <a:ext cx="164320" cy="162304"/>
            </a:xfrm>
            <a:prstGeom prst="rect">
              <a:avLst/>
            </a:prstGeom>
          </p:spPr>
        </p:pic>
        <p:pic>
          <p:nvPicPr>
            <p:cNvPr id="159" name="Picture 15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226248" y="6536504"/>
              <a:ext cx="163251" cy="164271"/>
            </a:xfrm>
            <a:prstGeom prst="rect">
              <a:avLst/>
            </a:prstGeom>
          </p:spPr>
        </p:pic>
        <p:pic>
          <p:nvPicPr>
            <p:cNvPr id="160" name="Picture 15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088010" y="5275521"/>
              <a:ext cx="160596" cy="163645"/>
            </a:xfrm>
            <a:prstGeom prst="rect">
              <a:avLst/>
            </a:prstGeom>
          </p:spPr>
        </p:pic>
      </p:grpSp>
      <p:sp>
        <p:nvSpPr>
          <p:cNvPr id="161" name="TextBox 160"/>
          <p:cNvSpPr txBox="1"/>
          <p:nvPr/>
        </p:nvSpPr>
        <p:spPr>
          <a:xfrm>
            <a:off x="5461274" y="2189462"/>
            <a:ext cx="3692165" cy="646331"/>
          </a:xfrm>
          <a:prstGeom prst="rect">
            <a:avLst/>
          </a:prstGeom>
          <a:noFill/>
        </p:spPr>
        <p:txBody>
          <a:bodyPr wrap="square" rtlCol="0">
            <a:spAutoFit/>
          </a:bodyPr>
          <a:lstStyle/>
          <a:p>
            <a:r>
              <a:rPr lang="en-US" dirty="0"/>
              <a:t>Probability that at least one die has a 2 given that the total is at least 6</a:t>
            </a:r>
          </a:p>
        </p:txBody>
      </p:sp>
      <p:grpSp>
        <p:nvGrpSpPr>
          <p:cNvPr id="162" name="Group 161"/>
          <p:cNvGrpSpPr/>
          <p:nvPr/>
        </p:nvGrpSpPr>
        <p:grpSpPr>
          <a:xfrm>
            <a:off x="4007627" y="5236749"/>
            <a:ext cx="4591184" cy="1421357"/>
            <a:chOff x="978734" y="1335777"/>
            <a:chExt cx="7824295" cy="2422275"/>
          </a:xfrm>
        </p:grpSpPr>
        <p:pic>
          <p:nvPicPr>
            <p:cNvPr id="163" name="Picture 16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78734" y="3469589"/>
              <a:ext cx="272654" cy="277831"/>
            </a:xfrm>
            <a:prstGeom prst="rect">
              <a:avLst/>
            </a:prstGeom>
          </p:spPr>
        </p:pic>
        <p:pic>
          <p:nvPicPr>
            <p:cNvPr id="164" name="Picture 163"/>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2195" y="3469589"/>
              <a:ext cx="281282" cy="277831"/>
            </a:xfrm>
            <a:prstGeom prst="rect">
              <a:avLst/>
            </a:prstGeom>
          </p:spPr>
        </p:pic>
        <p:pic>
          <p:nvPicPr>
            <p:cNvPr id="165" name="Picture 16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720367" y="3469589"/>
              <a:ext cx="281282" cy="277831"/>
            </a:xfrm>
            <a:prstGeom prst="rect">
              <a:avLst/>
            </a:prstGeom>
          </p:spPr>
        </p:pic>
        <p:pic>
          <p:nvPicPr>
            <p:cNvPr id="166" name="Picture 165"/>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463197" y="3468526"/>
              <a:ext cx="282359" cy="278894"/>
            </a:xfrm>
            <a:prstGeom prst="rect">
              <a:avLst/>
            </a:prstGeom>
          </p:spPr>
        </p:pic>
        <p:pic>
          <p:nvPicPr>
            <p:cNvPr id="167" name="Picture 16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165417" y="3468526"/>
              <a:ext cx="278977" cy="275554"/>
            </a:xfrm>
            <a:prstGeom prst="rect">
              <a:avLst/>
            </a:prstGeom>
          </p:spPr>
        </p:pic>
        <p:pic>
          <p:nvPicPr>
            <p:cNvPr id="168" name="Picture 16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926126" y="3467010"/>
              <a:ext cx="277162" cy="278894"/>
            </a:xfrm>
            <a:prstGeom prst="rect">
              <a:avLst/>
            </a:prstGeom>
          </p:spPr>
        </p:pic>
        <p:pic>
          <p:nvPicPr>
            <p:cNvPr id="169" name="Picture 168"/>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271722" y="3469589"/>
              <a:ext cx="272654" cy="277831"/>
            </a:xfrm>
            <a:prstGeom prst="rect">
              <a:avLst/>
            </a:prstGeom>
          </p:spPr>
        </p:pic>
        <p:pic>
          <p:nvPicPr>
            <p:cNvPr id="170" name="Picture 169"/>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9208" y="3458956"/>
              <a:ext cx="272654" cy="277831"/>
            </a:xfrm>
            <a:prstGeom prst="rect">
              <a:avLst/>
            </a:prstGeom>
          </p:spPr>
        </p:pic>
        <p:pic>
          <p:nvPicPr>
            <p:cNvPr id="171" name="Picture 17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425708" y="3469590"/>
              <a:ext cx="272654" cy="277831"/>
            </a:xfrm>
            <a:prstGeom prst="rect">
              <a:avLst/>
            </a:prstGeom>
          </p:spPr>
        </p:pic>
        <p:pic>
          <p:nvPicPr>
            <p:cNvPr id="172" name="Picture 17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179172" y="3468525"/>
              <a:ext cx="272654" cy="277831"/>
            </a:xfrm>
            <a:prstGeom prst="rect">
              <a:avLst/>
            </a:prstGeom>
          </p:spPr>
        </p:pic>
        <p:pic>
          <p:nvPicPr>
            <p:cNvPr id="173" name="Picture 17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881392" y="3465281"/>
              <a:ext cx="272654" cy="277831"/>
            </a:xfrm>
            <a:prstGeom prst="rect">
              <a:avLst/>
            </a:prstGeom>
          </p:spPr>
        </p:pic>
        <p:pic>
          <p:nvPicPr>
            <p:cNvPr id="174" name="Picture 17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636765" y="3468525"/>
              <a:ext cx="272654" cy="277831"/>
            </a:xfrm>
            <a:prstGeom prst="rect">
              <a:avLst/>
            </a:prstGeom>
          </p:spPr>
        </p:pic>
        <p:pic>
          <p:nvPicPr>
            <p:cNvPr id="175" name="Picture 174"/>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670456" y="3054229"/>
              <a:ext cx="281282" cy="277831"/>
            </a:xfrm>
            <a:prstGeom prst="rect">
              <a:avLst/>
            </a:prstGeom>
          </p:spPr>
        </p:pic>
        <p:pic>
          <p:nvPicPr>
            <p:cNvPr id="176" name="Picture 17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432906" y="2639279"/>
              <a:ext cx="281282" cy="277831"/>
            </a:xfrm>
            <a:prstGeom prst="rect">
              <a:avLst/>
            </a:prstGeom>
          </p:spPr>
        </p:pic>
        <p:pic>
          <p:nvPicPr>
            <p:cNvPr id="177" name="Picture 17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154435" y="2220308"/>
              <a:ext cx="282359" cy="278894"/>
            </a:xfrm>
            <a:prstGeom prst="rect">
              <a:avLst/>
            </a:prstGeom>
          </p:spPr>
        </p:pic>
        <p:pic>
          <p:nvPicPr>
            <p:cNvPr id="178" name="Picture 17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844492" y="1758199"/>
              <a:ext cx="278977" cy="275554"/>
            </a:xfrm>
            <a:prstGeom prst="rect">
              <a:avLst/>
            </a:prstGeom>
          </p:spPr>
        </p:pic>
        <p:pic>
          <p:nvPicPr>
            <p:cNvPr id="179" name="Picture 17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588275" y="1346462"/>
              <a:ext cx="277162" cy="278894"/>
            </a:xfrm>
            <a:prstGeom prst="rect">
              <a:avLst/>
            </a:prstGeom>
          </p:spPr>
        </p:pic>
        <p:pic>
          <p:nvPicPr>
            <p:cNvPr id="180" name="Picture 179"/>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416841" y="3061880"/>
              <a:ext cx="281282" cy="277831"/>
            </a:xfrm>
            <a:prstGeom prst="rect">
              <a:avLst/>
            </a:prstGeom>
          </p:spPr>
        </p:pic>
        <p:pic>
          <p:nvPicPr>
            <p:cNvPr id="181" name="Picture 180"/>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1192" y="2635029"/>
              <a:ext cx="281282" cy="277831"/>
            </a:xfrm>
            <a:prstGeom prst="rect">
              <a:avLst/>
            </a:prstGeom>
          </p:spPr>
        </p:pic>
        <p:pic>
          <p:nvPicPr>
            <p:cNvPr id="182" name="Picture 181"/>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3015" y="2214650"/>
              <a:ext cx="282359" cy="278894"/>
            </a:xfrm>
            <a:prstGeom prst="rect">
              <a:avLst/>
            </a:prstGeom>
          </p:spPr>
        </p:pic>
        <p:pic>
          <p:nvPicPr>
            <p:cNvPr id="183" name="Picture 182"/>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591607" y="1757867"/>
              <a:ext cx="278977" cy="275554"/>
            </a:xfrm>
            <a:prstGeom prst="rect">
              <a:avLst/>
            </a:prstGeom>
          </p:spPr>
        </p:pic>
        <p:pic>
          <p:nvPicPr>
            <p:cNvPr id="184" name="Picture 183"/>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274043" y="1754859"/>
              <a:ext cx="277162" cy="278894"/>
            </a:xfrm>
            <a:prstGeom prst="rect">
              <a:avLst/>
            </a:prstGeom>
          </p:spPr>
        </p:pic>
        <p:pic>
          <p:nvPicPr>
            <p:cNvPr id="185" name="Picture 184"/>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155374" y="3079350"/>
              <a:ext cx="281282" cy="277831"/>
            </a:xfrm>
            <a:prstGeom prst="rect">
              <a:avLst/>
            </a:prstGeom>
          </p:spPr>
        </p:pic>
        <p:pic>
          <p:nvPicPr>
            <p:cNvPr id="186" name="Picture 18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871015" y="2660547"/>
              <a:ext cx="281282" cy="277831"/>
            </a:xfrm>
            <a:prstGeom prst="rect">
              <a:avLst/>
            </a:prstGeom>
          </p:spPr>
        </p:pic>
        <p:pic>
          <p:nvPicPr>
            <p:cNvPr id="187" name="Picture 18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95785" y="2221303"/>
              <a:ext cx="282359" cy="278894"/>
            </a:xfrm>
            <a:prstGeom prst="rect">
              <a:avLst/>
            </a:prstGeom>
          </p:spPr>
        </p:pic>
        <p:pic>
          <p:nvPicPr>
            <p:cNvPr id="188" name="Picture 18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85745" y="2223363"/>
              <a:ext cx="278977" cy="275554"/>
            </a:xfrm>
            <a:prstGeom prst="rect">
              <a:avLst/>
            </a:prstGeom>
          </p:spPr>
        </p:pic>
        <p:pic>
          <p:nvPicPr>
            <p:cNvPr id="189" name="Picture 18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40678" y="2242529"/>
              <a:ext cx="277162" cy="278894"/>
            </a:xfrm>
            <a:prstGeom prst="rect">
              <a:avLst/>
            </a:prstGeom>
          </p:spPr>
        </p:pic>
        <p:pic>
          <p:nvPicPr>
            <p:cNvPr id="190" name="Picture 189"/>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849749" y="3098235"/>
              <a:ext cx="281282" cy="277831"/>
            </a:xfrm>
            <a:prstGeom prst="rect">
              <a:avLst/>
            </a:prstGeom>
          </p:spPr>
        </p:pic>
        <p:pic>
          <p:nvPicPr>
            <p:cNvPr id="191" name="Picture 19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615499" y="2678835"/>
              <a:ext cx="281282" cy="277831"/>
            </a:xfrm>
            <a:prstGeom prst="rect">
              <a:avLst/>
            </a:prstGeom>
          </p:spPr>
        </p:pic>
        <p:pic>
          <p:nvPicPr>
            <p:cNvPr id="192" name="Picture 19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301827" y="2677453"/>
              <a:ext cx="282359" cy="278894"/>
            </a:xfrm>
            <a:prstGeom prst="rect">
              <a:avLst/>
            </a:prstGeom>
          </p:spPr>
        </p:pic>
        <p:pic>
          <p:nvPicPr>
            <p:cNvPr id="193" name="Picture 19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38960" y="2672800"/>
              <a:ext cx="278977" cy="275554"/>
            </a:xfrm>
            <a:prstGeom prst="rect">
              <a:avLst/>
            </a:prstGeom>
          </p:spPr>
        </p:pic>
        <p:pic>
          <p:nvPicPr>
            <p:cNvPr id="194" name="Picture 19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02576" y="2668294"/>
              <a:ext cx="277162" cy="278894"/>
            </a:xfrm>
            <a:prstGeom prst="rect">
              <a:avLst/>
            </a:prstGeom>
          </p:spPr>
        </p:pic>
        <p:pic>
          <p:nvPicPr>
            <p:cNvPr id="195" name="Picture 194"/>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615499" y="3095122"/>
              <a:ext cx="281282" cy="277831"/>
            </a:xfrm>
            <a:prstGeom prst="rect">
              <a:avLst/>
            </a:prstGeom>
          </p:spPr>
        </p:pic>
        <p:pic>
          <p:nvPicPr>
            <p:cNvPr id="196" name="Picture 19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307826" y="3080114"/>
              <a:ext cx="281282" cy="277831"/>
            </a:xfrm>
            <a:prstGeom prst="rect">
              <a:avLst/>
            </a:prstGeom>
          </p:spPr>
        </p:pic>
        <p:pic>
          <p:nvPicPr>
            <p:cNvPr id="197" name="Picture 19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062949" y="3062160"/>
              <a:ext cx="282359" cy="278894"/>
            </a:xfrm>
            <a:prstGeom prst="rect">
              <a:avLst/>
            </a:prstGeom>
          </p:spPr>
        </p:pic>
        <p:pic>
          <p:nvPicPr>
            <p:cNvPr id="198" name="Picture 19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806167" y="3096650"/>
              <a:ext cx="278977" cy="275554"/>
            </a:xfrm>
            <a:prstGeom prst="rect">
              <a:avLst/>
            </a:prstGeom>
          </p:spPr>
        </p:pic>
        <p:pic>
          <p:nvPicPr>
            <p:cNvPr id="199" name="Picture 19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18832" y="3080953"/>
              <a:ext cx="277162" cy="278894"/>
            </a:xfrm>
            <a:prstGeom prst="rect">
              <a:avLst/>
            </a:prstGeom>
          </p:spPr>
        </p:pic>
        <p:pic>
          <p:nvPicPr>
            <p:cNvPr id="200" name="Picture 199"/>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326454" y="3452477"/>
              <a:ext cx="281282" cy="277831"/>
            </a:xfrm>
            <a:prstGeom prst="rect">
              <a:avLst/>
            </a:prstGeom>
          </p:spPr>
        </p:pic>
        <p:pic>
          <p:nvPicPr>
            <p:cNvPr id="201" name="Picture 200"/>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060046" y="3476118"/>
              <a:ext cx="281282" cy="277831"/>
            </a:xfrm>
            <a:prstGeom prst="rect">
              <a:avLst/>
            </a:prstGeom>
          </p:spPr>
        </p:pic>
        <p:pic>
          <p:nvPicPr>
            <p:cNvPr id="202" name="Picture 20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812041" y="3476261"/>
              <a:ext cx="282359" cy="278894"/>
            </a:xfrm>
            <a:prstGeom prst="rect">
              <a:avLst/>
            </a:prstGeom>
          </p:spPr>
        </p:pic>
        <p:pic>
          <p:nvPicPr>
            <p:cNvPr id="203" name="Picture 20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16466" y="3470802"/>
              <a:ext cx="278977" cy="275554"/>
            </a:xfrm>
            <a:prstGeom prst="rect">
              <a:avLst/>
            </a:prstGeom>
          </p:spPr>
        </p:pic>
        <p:pic>
          <p:nvPicPr>
            <p:cNvPr id="204" name="Picture 20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37166" y="3476118"/>
              <a:ext cx="277162" cy="278894"/>
            </a:xfrm>
            <a:prstGeom prst="rect">
              <a:avLst/>
            </a:prstGeom>
          </p:spPr>
        </p:pic>
        <p:pic>
          <p:nvPicPr>
            <p:cNvPr id="205" name="Picture 204"/>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2726674" y="3062390"/>
              <a:ext cx="281282" cy="277831"/>
            </a:xfrm>
            <a:prstGeom prst="rect">
              <a:avLst/>
            </a:prstGeom>
          </p:spPr>
        </p:pic>
        <p:pic>
          <p:nvPicPr>
            <p:cNvPr id="206" name="Picture 205"/>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62459" y="3073023"/>
              <a:ext cx="281282" cy="277831"/>
            </a:xfrm>
            <a:prstGeom prst="rect">
              <a:avLst/>
            </a:prstGeom>
          </p:spPr>
        </p:pic>
        <p:pic>
          <p:nvPicPr>
            <p:cNvPr id="207" name="Picture 206"/>
            <p:cNvPicPr>
              <a:picLocks noChangeAspect="1"/>
            </p:cNvPicPr>
            <p:nvPr/>
          </p:nvPicPr>
          <p:blipFill>
            <a:blip r:embed="rId1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55506" y="3091909"/>
              <a:ext cx="282359" cy="278894"/>
            </a:xfrm>
            <a:prstGeom prst="rect">
              <a:avLst/>
            </a:prstGeom>
          </p:spPr>
        </p:pic>
        <p:pic>
          <p:nvPicPr>
            <p:cNvPr id="208" name="Picture 207"/>
            <p:cNvPicPr>
              <a:picLocks noChangeAspect="1"/>
            </p:cNvPicPr>
            <p:nvPr/>
          </p:nvPicPr>
          <p:blipFill>
            <a:blip r:embed="rId11"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927469" y="3098032"/>
              <a:ext cx="278977" cy="275554"/>
            </a:xfrm>
            <a:prstGeom prst="rect">
              <a:avLst/>
            </a:prstGeom>
          </p:spPr>
        </p:pic>
        <p:pic>
          <p:nvPicPr>
            <p:cNvPr id="209" name="Picture 208"/>
            <p:cNvPicPr>
              <a:picLocks noChangeAspect="1"/>
            </p:cNvPicPr>
            <p:nvPr/>
          </p:nvPicPr>
          <p:blipFill>
            <a:blip r:embed="rId12"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610597" y="3453585"/>
              <a:ext cx="277162" cy="278894"/>
            </a:xfrm>
            <a:prstGeom prst="rect">
              <a:avLst/>
            </a:prstGeom>
          </p:spPr>
        </p:pic>
        <p:pic>
          <p:nvPicPr>
            <p:cNvPr id="210" name="Picture 209"/>
            <p:cNvPicPr>
              <a:picLocks noChangeAspect="1"/>
            </p:cNvPicPr>
            <p:nvPr/>
          </p:nvPicPr>
          <p:blipFill>
            <a:blip r:embed="rId13"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75744" y="3047904"/>
              <a:ext cx="272654" cy="277831"/>
            </a:xfrm>
            <a:prstGeom prst="rect">
              <a:avLst/>
            </a:prstGeom>
          </p:spPr>
        </p:pic>
        <p:pic>
          <p:nvPicPr>
            <p:cNvPr id="211" name="Picture 210"/>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3451826" y="2649081"/>
              <a:ext cx="281282" cy="277831"/>
            </a:xfrm>
            <a:prstGeom prst="rect">
              <a:avLst/>
            </a:prstGeom>
          </p:spPr>
        </p:pic>
        <p:pic>
          <p:nvPicPr>
            <p:cNvPr id="212" name="Picture 211"/>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168901" y="2646496"/>
              <a:ext cx="281282" cy="277831"/>
            </a:xfrm>
            <a:prstGeom prst="rect">
              <a:avLst/>
            </a:prstGeom>
          </p:spPr>
        </p:pic>
        <p:pic>
          <p:nvPicPr>
            <p:cNvPr id="213" name="Picture 21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912057" y="2675418"/>
              <a:ext cx="282359" cy="278894"/>
            </a:xfrm>
            <a:prstGeom prst="rect">
              <a:avLst/>
            </a:prstGeom>
          </p:spPr>
        </p:pic>
        <p:pic>
          <p:nvPicPr>
            <p:cNvPr id="214" name="Picture 21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99964" y="3085933"/>
              <a:ext cx="278977" cy="275554"/>
            </a:xfrm>
            <a:prstGeom prst="rect">
              <a:avLst/>
            </a:prstGeom>
          </p:spPr>
        </p:pic>
        <p:pic>
          <p:nvPicPr>
            <p:cNvPr id="215" name="Picture 21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350988" y="3479158"/>
              <a:ext cx="277162" cy="278894"/>
            </a:xfrm>
            <a:prstGeom prst="rect">
              <a:avLst/>
            </a:prstGeom>
          </p:spPr>
        </p:pic>
        <p:pic>
          <p:nvPicPr>
            <p:cNvPr id="216" name="Picture 21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728995" y="2646496"/>
              <a:ext cx="272654" cy="277831"/>
            </a:xfrm>
            <a:prstGeom prst="rect">
              <a:avLst/>
            </a:prstGeom>
          </p:spPr>
        </p:pic>
        <p:pic>
          <p:nvPicPr>
            <p:cNvPr id="217" name="Picture 216"/>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141846" y="2216675"/>
              <a:ext cx="281282" cy="277831"/>
            </a:xfrm>
            <a:prstGeom prst="rect">
              <a:avLst/>
            </a:prstGeom>
          </p:spPr>
        </p:pic>
        <p:pic>
          <p:nvPicPr>
            <p:cNvPr id="218" name="Picture 21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902501" y="2216491"/>
              <a:ext cx="281282" cy="277831"/>
            </a:xfrm>
            <a:prstGeom prst="rect">
              <a:avLst/>
            </a:prstGeom>
          </p:spPr>
        </p:pic>
        <p:pic>
          <p:nvPicPr>
            <p:cNvPr id="219" name="Picture 2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596582" y="2672642"/>
              <a:ext cx="282359" cy="278894"/>
            </a:xfrm>
            <a:prstGeom prst="rect">
              <a:avLst/>
            </a:prstGeom>
          </p:spPr>
        </p:pic>
        <p:pic>
          <p:nvPicPr>
            <p:cNvPr id="220" name="Picture 21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53284" y="3066585"/>
              <a:ext cx="278977" cy="275554"/>
            </a:xfrm>
            <a:prstGeom prst="rect">
              <a:avLst/>
            </a:prstGeom>
          </p:spPr>
        </p:pic>
        <p:pic>
          <p:nvPicPr>
            <p:cNvPr id="221" name="Picture 22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03662" y="3476118"/>
              <a:ext cx="277162" cy="278894"/>
            </a:xfrm>
            <a:prstGeom prst="rect">
              <a:avLst/>
            </a:prstGeom>
          </p:spPr>
        </p:pic>
        <p:pic>
          <p:nvPicPr>
            <p:cNvPr id="222" name="Picture 22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459354" y="2215498"/>
              <a:ext cx="272654" cy="277831"/>
            </a:xfrm>
            <a:prstGeom prst="rect">
              <a:avLst/>
            </a:prstGeom>
          </p:spPr>
        </p:pic>
        <p:pic>
          <p:nvPicPr>
            <p:cNvPr id="223" name="Picture 222"/>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95636" y="1749564"/>
              <a:ext cx="281282" cy="277831"/>
            </a:xfrm>
            <a:prstGeom prst="rect">
              <a:avLst/>
            </a:prstGeom>
          </p:spPr>
        </p:pic>
        <p:pic>
          <p:nvPicPr>
            <p:cNvPr id="224" name="Picture 223"/>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597659" y="2218856"/>
              <a:ext cx="281282" cy="277831"/>
            </a:xfrm>
            <a:prstGeom prst="rect">
              <a:avLst/>
            </a:prstGeom>
          </p:spPr>
        </p:pic>
        <p:pic>
          <p:nvPicPr>
            <p:cNvPr id="225" name="Picture 22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338913" y="2668294"/>
              <a:ext cx="282359" cy="278894"/>
            </a:xfrm>
            <a:prstGeom prst="rect">
              <a:avLst/>
            </a:prstGeom>
          </p:spPr>
        </p:pic>
        <p:pic>
          <p:nvPicPr>
            <p:cNvPr id="226" name="Picture 22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101700" y="3090747"/>
              <a:ext cx="278977" cy="275554"/>
            </a:xfrm>
            <a:prstGeom prst="rect">
              <a:avLst/>
            </a:prstGeom>
          </p:spPr>
        </p:pic>
        <p:pic>
          <p:nvPicPr>
            <p:cNvPr id="227" name="Picture 22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802652" y="3461587"/>
              <a:ext cx="277162" cy="278894"/>
            </a:xfrm>
            <a:prstGeom prst="rect">
              <a:avLst/>
            </a:prstGeom>
          </p:spPr>
        </p:pic>
        <p:pic>
          <p:nvPicPr>
            <p:cNvPr id="228" name="Picture 22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133343" y="1753694"/>
              <a:ext cx="272654" cy="277831"/>
            </a:xfrm>
            <a:prstGeom prst="rect">
              <a:avLst/>
            </a:prstGeom>
          </p:spPr>
        </p:pic>
        <p:pic>
          <p:nvPicPr>
            <p:cNvPr id="229" name="Picture 228"/>
            <p:cNvPicPr>
              <a:picLocks noChangeAspect="1"/>
            </p:cNvPicPr>
            <p:nvPr/>
          </p:nvPicPr>
          <p:blipFill>
            <a:blip r:embed="rId16"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5596582" y="1751009"/>
              <a:ext cx="281282" cy="277831"/>
            </a:xfrm>
            <a:prstGeom prst="rect">
              <a:avLst/>
            </a:prstGeom>
          </p:spPr>
        </p:pic>
        <p:pic>
          <p:nvPicPr>
            <p:cNvPr id="230" name="Picture 22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328570" y="2231842"/>
              <a:ext cx="281282" cy="277831"/>
            </a:xfrm>
            <a:prstGeom prst="rect">
              <a:avLst/>
            </a:prstGeom>
          </p:spPr>
        </p:pic>
        <p:pic>
          <p:nvPicPr>
            <p:cNvPr id="231" name="Picture 23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099773" y="2668241"/>
              <a:ext cx="282359" cy="278894"/>
            </a:xfrm>
            <a:prstGeom prst="rect">
              <a:avLst/>
            </a:prstGeom>
          </p:spPr>
        </p:pic>
        <p:pic>
          <p:nvPicPr>
            <p:cNvPr id="232" name="Picture 23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820224" y="3080114"/>
              <a:ext cx="278977" cy="275554"/>
            </a:xfrm>
            <a:prstGeom prst="rect">
              <a:avLst/>
            </a:prstGeom>
          </p:spPr>
        </p:pic>
        <p:pic>
          <p:nvPicPr>
            <p:cNvPr id="233" name="Picture 23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525867" y="3476633"/>
              <a:ext cx="277162" cy="278894"/>
            </a:xfrm>
            <a:prstGeom prst="rect">
              <a:avLst/>
            </a:prstGeom>
          </p:spPr>
        </p:pic>
        <p:pic>
          <p:nvPicPr>
            <p:cNvPr id="234" name="Picture 23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895636" y="1335777"/>
              <a:ext cx="272654" cy="277831"/>
            </a:xfrm>
            <a:prstGeom prst="rect">
              <a:avLst/>
            </a:prstGeom>
          </p:spPr>
        </p:pic>
      </p:grpSp>
      <p:sp>
        <p:nvSpPr>
          <p:cNvPr id="235" name="TextBox 234"/>
          <p:cNvSpPr txBox="1"/>
          <p:nvPr/>
        </p:nvSpPr>
        <p:spPr>
          <a:xfrm>
            <a:off x="4565701" y="4667477"/>
            <a:ext cx="3938436" cy="369332"/>
          </a:xfrm>
          <a:prstGeom prst="rect">
            <a:avLst/>
          </a:prstGeom>
          <a:noFill/>
        </p:spPr>
        <p:txBody>
          <a:bodyPr wrap="square" rtlCol="0">
            <a:spAutoFit/>
          </a:bodyPr>
          <a:lstStyle/>
          <a:p>
            <a:r>
              <a:rPr lang="en-US" dirty="0"/>
              <a:t>Probability that at least one die has a 2</a:t>
            </a:r>
          </a:p>
        </p:txBody>
      </p:sp>
      <p:cxnSp>
        <p:nvCxnSpPr>
          <p:cNvPr id="4" name="Straight Arrow Connector 3"/>
          <p:cNvCxnSpPr/>
          <p:nvPr/>
        </p:nvCxnSpPr>
        <p:spPr>
          <a:xfrm flipV="1">
            <a:off x="6025591" y="2835794"/>
            <a:ext cx="298309" cy="289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7" name="Straight Arrow Connector 236"/>
          <p:cNvCxnSpPr/>
          <p:nvPr/>
        </p:nvCxnSpPr>
        <p:spPr>
          <a:xfrm>
            <a:off x="5282394" y="4244706"/>
            <a:ext cx="0" cy="422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flipH="1" flipV="1">
            <a:off x="4072909" y="2711302"/>
            <a:ext cx="158645" cy="393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1" name="Straight Arrow Connector 240"/>
          <p:cNvCxnSpPr/>
          <p:nvPr/>
        </p:nvCxnSpPr>
        <p:spPr>
          <a:xfrm flipH="1">
            <a:off x="2629179" y="3999663"/>
            <a:ext cx="210" cy="354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8" name="Rectangle 237"/>
          <p:cNvSpPr/>
          <p:nvPr/>
        </p:nvSpPr>
        <p:spPr>
          <a:xfrm>
            <a:off x="-223284" y="287079"/>
            <a:ext cx="9367283" cy="291616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p:cNvSpPr txBox="1"/>
          <p:nvPr/>
        </p:nvSpPr>
        <p:spPr>
          <a:xfrm>
            <a:off x="675771" y="809458"/>
            <a:ext cx="973343" cy="369332"/>
          </a:xfrm>
          <a:prstGeom prst="rect">
            <a:avLst/>
          </a:prstGeom>
          <a:noFill/>
        </p:spPr>
        <p:txBody>
          <a:bodyPr wrap="none" rtlCol="0">
            <a:spAutoFit/>
          </a:bodyPr>
          <a:lstStyle/>
          <a:p>
            <a:r>
              <a:rPr lang="en-US" dirty="0"/>
              <a:t> = 26/36</a:t>
            </a:r>
          </a:p>
        </p:txBody>
      </p:sp>
      <p:sp>
        <p:nvSpPr>
          <p:cNvPr id="107" name="TextBox 106"/>
          <p:cNvSpPr txBox="1"/>
          <p:nvPr/>
        </p:nvSpPr>
        <p:spPr>
          <a:xfrm>
            <a:off x="7396474" y="641314"/>
            <a:ext cx="793807" cy="369332"/>
          </a:xfrm>
          <a:prstGeom prst="rect">
            <a:avLst/>
          </a:prstGeom>
          <a:noFill/>
        </p:spPr>
        <p:txBody>
          <a:bodyPr wrap="none" rtlCol="0">
            <a:spAutoFit/>
          </a:bodyPr>
          <a:lstStyle/>
          <a:p>
            <a:r>
              <a:rPr lang="en-US"/>
              <a:t>= 6/26</a:t>
            </a:r>
            <a:endParaRPr lang="en-US" dirty="0"/>
          </a:p>
        </p:txBody>
      </p:sp>
      <p:sp>
        <p:nvSpPr>
          <p:cNvPr id="240" name="Rectangle 239"/>
          <p:cNvSpPr/>
          <p:nvPr/>
        </p:nvSpPr>
        <p:spPr>
          <a:xfrm>
            <a:off x="3972934" y="4228971"/>
            <a:ext cx="5064740" cy="2554601"/>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TextBox 235"/>
          <p:cNvSpPr txBox="1"/>
          <p:nvPr/>
        </p:nvSpPr>
        <p:spPr>
          <a:xfrm>
            <a:off x="7600141" y="5379538"/>
            <a:ext cx="973343" cy="369332"/>
          </a:xfrm>
          <a:prstGeom prst="rect">
            <a:avLst/>
          </a:prstGeom>
          <a:noFill/>
        </p:spPr>
        <p:txBody>
          <a:bodyPr wrap="none" rtlCol="0">
            <a:spAutoFit/>
          </a:bodyPr>
          <a:lstStyle/>
          <a:p>
            <a:r>
              <a:rPr lang="en-US" dirty="0"/>
              <a:t> = 11/36</a:t>
            </a:r>
          </a:p>
        </p:txBody>
      </p:sp>
    </p:spTree>
    <p:extLst>
      <p:ext uri="{BB962C8B-B14F-4D97-AF65-F5344CB8AC3E}">
        <p14:creationId xmlns:p14="http://schemas.microsoft.com/office/powerpoint/2010/main" val="417773233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487" y="2278987"/>
            <a:ext cx="7886700" cy="841882"/>
          </a:xfrm>
        </p:spPr>
        <p:txBody>
          <a:bodyPr/>
          <a:lstStyle/>
          <a:p>
            <a:r>
              <a:rPr lang="en-US" dirty="0"/>
              <a:t>What is Bayes’ rule used for?</a:t>
            </a:r>
          </a:p>
        </p:txBody>
      </p:sp>
    </p:spTree>
    <p:extLst>
      <p:ext uri="{BB962C8B-B14F-4D97-AF65-F5344CB8AC3E}">
        <p14:creationId xmlns:p14="http://schemas.microsoft.com/office/powerpoint/2010/main" val="1158485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64023" y="3273300"/>
            <a:ext cx="4557894" cy="924479"/>
          </a:xfrm>
          <a:prstGeom prst="rect">
            <a:avLst/>
          </a:prstGeom>
        </p:spPr>
      </p:pic>
      <p:sp>
        <p:nvSpPr>
          <p:cNvPr id="30" name="TextBox 29"/>
          <p:cNvSpPr txBox="1"/>
          <p:nvPr/>
        </p:nvSpPr>
        <p:spPr>
          <a:xfrm>
            <a:off x="2311966" y="4410425"/>
            <a:ext cx="595035" cy="369332"/>
          </a:xfrm>
          <a:prstGeom prst="rect">
            <a:avLst/>
          </a:prstGeom>
          <a:noFill/>
        </p:spPr>
        <p:txBody>
          <a:bodyPr wrap="none" rtlCol="0">
            <a:spAutoFit/>
          </a:bodyPr>
          <a:lstStyle/>
          <a:p>
            <a:r>
              <a:rPr lang="en-US"/>
              <a:t>6/11</a:t>
            </a:r>
            <a:endParaRPr lang="en-US" dirty="0"/>
          </a:p>
        </p:txBody>
      </p:sp>
      <p:cxnSp>
        <p:nvCxnSpPr>
          <p:cNvPr id="4" name="Straight Arrow Connector 3"/>
          <p:cNvCxnSpPr/>
          <p:nvPr/>
        </p:nvCxnSpPr>
        <p:spPr>
          <a:xfrm flipV="1">
            <a:off x="6025591" y="2835794"/>
            <a:ext cx="298309" cy="289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7" name="Straight Arrow Connector 236"/>
          <p:cNvCxnSpPr/>
          <p:nvPr/>
        </p:nvCxnSpPr>
        <p:spPr>
          <a:xfrm>
            <a:off x="5282394" y="4244706"/>
            <a:ext cx="0" cy="422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flipH="1" flipV="1">
            <a:off x="4072909" y="2711302"/>
            <a:ext cx="158645" cy="393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1" name="Straight Arrow Connector 240"/>
          <p:cNvCxnSpPr/>
          <p:nvPr/>
        </p:nvCxnSpPr>
        <p:spPr>
          <a:xfrm flipH="1">
            <a:off x="2629179" y="3999663"/>
            <a:ext cx="210" cy="354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532519" y="2278809"/>
            <a:ext cx="710451" cy="369332"/>
          </a:xfrm>
          <a:prstGeom prst="rect">
            <a:avLst/>
          </a:prstGeom>
          <a:noFill/>
        </p:spPr>
        <p:txBody>
          <a:bodyPr wrap="none" rtlCol="0">
            <a:spAutoFit/>
          </a:bodyPr>
          <a:lstStyle/>
          <a:p>
            <a:r>
              <a:rPr lang="en-US"/>
              <a:t>26/36</a:t>
            </a:r>
            <a:endParaRPr lang="en-US" dirty="0"/>
          </a:p>
        </p:txBody>
      </p:sp>
      <p:sp>
        <p:nvSpPr>
          <p:cNvPr id="107" name="TextBox 106"/>
          <p:cNvSpPr txBox="1"/>
          <p:nvPr/>
        </p:nvSpPr>
        <p:spPr>
          <a:xfrm>
            <a:off x="6224399" y="2410671"/>
            <a:ext cx="595035" cy="369332"/>
          </a:xfrm>
          <a:prstGeom prst="rect">
            <a:avLst/>
          </a:prstGeom>
          <a:noFill/>
        </p:spPr>
        <p:txBody>
          <a:bodyPr wrap="none" rtlCol="0">
            <a:spAutoFit/>
          </a:bodyPr>
          <a:lstStyle/>
          <a:p>
            <a:r>
              <a:rPr lang="en-US"/>
              <a:t>6/26</a:t>
            </a:r>
            <a:endParaRPr lang="en-US" dirty="0"/>
          </a:p>
        </p:txBody>
      </p:sp>
      <p:sp>
        <p:nvSpPr>
          <p:cNvPr id="236" name="TextBox 235"/>
          <p:cNvSpPr txBox="1"/>
          <p:nvPr/>
        </p:nvSpPr>
        <p:spPr>
          <a:xfrm>
            <a:off x="4852989" y="4714404"/>
            <a:ext cx="774571" cy="369332"/>
          </a:xfrm>
          <a:prstGeom prst="rect">
            <a:avLst/>
          </a:prstGeom>
          <a:noFill/>
        </p:spPr>
        <p:txBody>
          <a:bodyPr wrap="none" rtlCol="0">
            <a:spAutoFit/>
          </a:bodyPr>
          <a:lstStyle/>
          <a:p>
            <a:r>
              <a:rPr lang="en-US"/>
              <a:t> 11/36</a:t>
            </a:r>
            <a:endParaRPr lang="en-US" dirty="0"/>
          </a:p>
        </p:txBody>
      </p:sp>
      <p:sp>
        <p:nvSpPr>
          <p:cNvPr id="242" name="Shape 137"/>
          <p:cNvSpPr txBox="1">
            <a:spLocks/>
          </p:cNvSpPr>
          <p:nvPr/>
        </p:nvSpPr>
        <p:spPr>
          <a:xfrm>
            <a:off x="1722956" y="1024395"/>
            <a:ext cx="5941090" cy="996101"/>
          </a:xfrm>
          <a:prstGeom prst="rect">
            <a:avLst/>
          </a:prstGeom>
        </p:spPr>
        <p:txBody>
          <a:bodyPr/>
          <a:lstStyle>
            <a:lvl1pPr algn="l" defTabSz="914400" rtl="0" eaLnBrk="1" latinLnBrk="0" hangingPunct="1">
              <a:lnSpc>
                <a:spcPct val="90000"/>
              </a:lnSpc>
              <a:spcBef>
                <a:spcPct val="0"/>
              </a:spcBef>
              <a:buNone/>
              <a:defRPr sz="4000" kern="1200" baseline="0">
                <a:solidFill>
                  <a:schemeClr val="tx1"/>
                </a:solidFill>
                <a:latin typeface="+mj-lt"/>
                <a:ea typeface="+mj-ea"/>
                <a:cs typeface="+mj-cs"/>
              </a:defRPr>
            </a:lvl1pPr>
          </a:lstStyle>
          <a:p>
            <a:pPr algn="ctr"/>
            <a:r>
              <a:rPr lang="en-AU" sz="3200" b="1" dirty="0">
                <a:latin typeface="+mn-lt"/>
              </a:rPr>
              <a:t>Bayes</a:t>
            </a:r>
            <a:r>
              <a:rPr lang="en-AU" sz="3200" b="1" dirty="0"/>
              <a:t>’ rule </a:t>
            </a:r>
            <a:r>
              <a:rPr lang="en-AU" sz="3200" dirty="0"/>
              <a:t>is a mathematical fact that probabilities must obey</a:t>
            </a:r>
          </a:p>
        </p:txBody>
      </p:sp>
    </p:spTree>
    <p:extLst>
      <p:ext uri="{BB962C8B-B14F-4D97-AF65-F5344CB8AC3E}">
        <p14:creationId xmlns:p14="http://schemas.microsoft.com/office/powerpoint/2010/main" val="147457435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p:cNvSpPr/>
          <p:nvPr/>
        </p:nvSpPr>
        <p:spPr>
          <a:xfrm>
            <a:off x="1839432" y="2126512"/>
            <a:ext cx="5847907" cy="275563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79" name="Picture 7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39162" y="2935394"/>
            <a:ext cx="4557894" cy="924479"/>
          </a:xfrm>
          <a:prstGeom prst="rect">
            <a:avLst/>
          </a:prstGeom>
        </p:spPr>
      </p:pic>
      <p:sp>
        <p:nvSpPr>
          <p:cNvPr id="242" name="Shape 137"/>
          <p:cNvSpPr txBox="1">
            <a:spLocks/>
          </p:cNvSpPr>
          <p:nvPr/>
        </p:nvSpPr>
        <p:spPr>
          <a:xfrm>
            <a:off x="1010575" y="603940"/>
            <a:ext cx="6878784" cy="996101"/>
          </a:xfrm>
          <a:prstGeom prst="rect">
            <a:avLst/>
          </a:prstGeom>
        </p:spPr>
        <p:txBody>
          <a:bodyPr/>
          <a:lstStyle>
            <a:lvl1pPr algn="l" defTabSz="914400" rtl="0" eaLnBrk="1" latinLnBrk="0" hangingPunct="1">
              <a:lnSpc>
                <a:spcPct val="90000"/>
              </a:lnSpc>
              <a:spcBef>
                <a:spcPct val="0"/>
              </a:spcBef>
              <a:buNone/>
              <a:defRPr sz="4000" kern="1200" baseline="0">
                <a:solidFill>
                  <a:schemeClr val="tx1"/>
                </a:solidFill>
                <a:latin typeface="+mj-lt"/>
                <a:ea typeface="+mj-ea"/>
                <a:cs typeface="+mj-cs"/>
              </a:defRPr>
            </a:lvl1pPr>
          </a:lstStyle>
          <a:p>
            <a:pPr algn="ctr"/>
            <a:r>
              <a:rPr lang="en-AU" sz="3200" b="1" dirty="0">
                <a:latin typeface="+mn-lt"/>
              </a:rPr>
              <a:t>Bayes</a:t>
            </a:r>
            <a:r>
              <a:rPr lang="en-AU" sz="3200" b="1" dirty="0"/>
              <a:t>ian reasoning </a:t>
            </a:r>
            <a:r>
              <a:rPr lang="en-AU" sz="3200" dirty="0"/>
              <a:t>happens when we combine this mathematical rule with epistemic probability</a:t>
            </a:r>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24258" y="4565259"/>
            <a:ext cx="1613624" cy="2001516"/>
          </a:xfrm>
          <a:prstGeom prst="rect">
            <a:avLst/>
          </a:prstGeom>
        </p:spPr>
      </p:pic>
      <p:sp>
        <p:nvSpPr>
          <p:cNvPr id="3" name="Oval 2"/>
          <p:cNvSpPr/>
          <p:nvPr/>
        </p:nvSpPr>
        <p:spPr>
          <a:xfrm>
            <a:off x="2264737" y="4871509"/>
            <a:ext cx="170121" cy="17012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360428" y="4701391"/>
            <a:ext cx="287079" cy="28707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428277" y="4406470"/>
            <a:ext cx="438460" cy="4384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28087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use this for??</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1992" y="1908840"/>
            <a:ext cx="2696681" cy="2025207"/>
          </a:xfrm>
          <a:prstGeom prst="rect">
            <a:avLst/>
          </a:prstGeom>
        </p:spPr>
      </p:pic>
      <p:sp>
        <p:nvSpPr>
          <p:cNvPr id="4" name="TextBox 3"/>
          <p:cNvSpPr txBox="1"/>
          <p:nvPr/>
        </p:nvSpPr>
        <p:spPr>
          <a:xfrm>
            <a:off x="3738673" y="2519970"/>
            <a:ext cx="4359270" cy="461665"/>
          </a:xfrm>
          <a:prstGeom prst="rect">
            <a:avLst/>
          </a:prstGeom>
          <a:noFill/>
        </p:spPr>
        <p:txBody>
          <a:bodyPr wrap="none" rtlCol="0">
            <a:spAutoFit/>
          </a:bodyPr>
          <a:lstStyle/>
          <a:p>
            <a:r>
              <a:rPr lang="en-US" sz="2400" dirty="0"/>
              <a:t>h = A hypothesis about the world</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3755587"/>
            <a:ext cx="2315201" cy="2134850"/>
          </a:xfrm>
          <a:prstGeom prst="rect">
            <a:avLst/>
          </a:prstGeom>
        </p:spPr>
      </p:pic>
      <p:sp>
        <p:nvSpPr>
          <p:cNvPr id="6" name="TextBox 5"/>
          <p:cNvSpPr txBox="1"/>
          <p:nvPr/>
        </p:nvSpPr>
        <p:spPr>
          <a:xfrm>
            <a:off x="946299" y="4635878"/>
            <a:ext cx="3434851" cy="461665"/>
          </a:xfrm>
          <a:prstGeom prst="rect">
            <a:avLst/>
          </a:prstGeom>
          <a:noFill/>
        </p:spPr>
        <p:txBody>
          <a:bodyPr wrap="none" rtlCol="0">
            <a:spAutoFit/>
          </a:bodyPr>
          <a:lstStyle/>
          <a:p>
            <a:r>
              <a:rPr lang="en-US" sz="2400" dirty="0"/>
              <a:t>d = Some observable data</a:t>
            </a:r>
          </a:p>
        </p:txBody>
      </p:sp>
    </p:spTree>
    <p:extLst>
      <p:ext uri="{BB962C8B-B14F-4D97-AF65-F5344CB8AC3E}">
        <p14:creationId xmlns:p14="http://schemas.microsoft.com/office/powerpoint/2010/main" val="13855477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27723" y="2457166"/>
            <a:ext cx="2696681" cy="2025207"/>
          </a:xfrm>
          <a:prstGeom prst="rect">
            <a:avLst/>
          </a:prstGeom>
        </p:spPr>
      </p:pic>
      <p:sp>
        <p:nvSpPr>
          <p:cNvPr id="4" name="TextBox 3"/>
          <p:cNvSpPr txBox="1"/>
          <p:nvPr/>
        </p:nvSpPr>
        <p:spPr>
          <a:xfrm>
            <a:off x="5808625" y="1389178"/>
            <a:ext cx="3423644" cy="830997"/>
          </a:xfrm>
          <a:prstGeom prst="rect">
            <a:avLst/>
          </a:prstGeom>
          <a:noFill/>
        </p:spPr>
        <p:txBody>
          <a:bodyPr wrap="square" rtlCol="0">
            <a:spAutoFit/>
          </a:bodyPr>
          <a:lstStyle/>
          <a:p>
            <a:r>
              <a:rPr lang="is-IS" sz="2400"/>
              <a:t>… given that I have observed these data?</a:t>
            </a:r>
            <a:endParaRPr lang="en-US" sz="2400"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6483" y="2402344"/>
            <a:ext cx="2315201" cy="2134850"/>
          </a:xfrm>
          <a:prstGeom prst="rect">
            <a:avLst/>
          </a:prstGeom>
        </p:spPr>
      </p:pic>
      <p:sp>
        <p:nvSpPr>
          <p:cNvPr id="6" name="TextBox 5"/>
          <p:cNvSpPr txBox="1"/>
          <p:nvPr/>
        </p:nvSpPr>
        <p:spPr>
          <a:xfrm>
            <a:off x="1927744" y="1416589"/>
            <a:ext cx="3880881" cy="830997"/>
          </a:xfrm>
          <a:prstGeom prst="rect">
            <a:avLst/>
          </a:prstGeom>
          <a:noFill/>
        </p:spPr>
        <p:txBody>
          <a:bodyPr wrap="square" rtlCol="0">
            <a:spAutoFit/>
          </a:bodyPr>
          <a:lstStyle/>
          <a:p>
            <a:r>
              <a:rPr lang="en-US" sz="2400" dirty="0"/>
              <a:t>How strongly should I believe in this hypothesis</a:t>
            </a:r>
            <a:r>
              <a:rPr lang="is-IS" sz="2400" dirty="0"/>
              <a:t>…</a:t>
            </a:r>
            <a:endParaRPr lang="en-US" sz="2400" dirty="0"/>
          </a:p>
        </p:txBody>
      </p:sp>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11607" y="4482373"/>
            <a:ext cx="1613624" cy="2001516"/>
          </a:xfrm>
          <a:prstGeom prst="rect">
            <a:avLst/>
          </a:prstGeom>
        </p:spPr>
      </p:pic>
    </p:spTree>
    <p:extLst>
      <p:ext uri="{BB962C8B-B14F-4D97-AF65-F5344CB8AC3E}">
        <p14:creationId xmlns:p14="http://schemas.microsoft.com/office/powerpoint/2010/main" val="93954911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734" y="761856"/>
            <a:ext cx="2072020" cy="1556087"/>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7504" y="775962"/>
            <a:ext cx="1687544" cy="155608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25231" y="3596554"/>
            <a:ext cx="4864100" cy="1092200"/>
          </a:xfrm>
          <a:prstGeom prst="rect">
            <a:avLst/>
          </a:prstGeom>
        </p:spPr>
      </p:pic>
      <p:sp>
        <p:nvSpPr>
          <p:cNvPr id="9" name="TextBox 8"/>
          <p:cNvSpPr txBox="1"/>
          <p:nvPr/>
        </p:nvSpPr>
        <p:spPr>
          <a:xfrm>
            <a:off x="473145" y="2463761"/>
            <a:ext cx="3758613" cy="923330"/>
          </a:xfrm>
          <a:prstGeom prst="rect">
            <a:avLst/>
          </a:prstGeom>
          <a:noFill/>
        </p:spPr>
        <p:txBody>
          <a:bodyPr wrap="square" rtlCol="0">
            <a:spAutoFit/>
          </a:bodyPr>
          <a:lstStyle/>
          <a:p>
            <a:r>
              <a:rPr lang="en-US" dirty="0"/>
              <a:t>The </a:t>
            </a:r>
            <a:r>
              <a:rPr lang="en-US" b="1" u="sng"/>
              <a:t>posterior probability</a:t>
            </a:r>
            <a:r>
              <a:rPr lang="en-US"/>
              <a:t> that </a:t>
            </a:r>
            <a:r>
              <a:rPr lang="en-US" dirty="0"/>
              <a:t>my hypothesis is true given that I have observed these data</a:t>
            </a:r>
            <a:r>
              <a:rPr lang="is-IS" dirty="0"/>
              <a:t>…</a:t>
            </a:r>
            <a:endParaRPr lang="en-US" dirty="0"/>
          </a:p>
        </p:txBody>
      </p:sp>
      <p:cxnSp>
        <p:nvCxnSpPr>
          <p:cNvPr id="12" name="Straight Arrow Connector 11"/>
          <p:cNvCxnSpPr/>
          <p:nvPr/>
        </p:nvCxnSpPr>
        <p:spPr>
          <a:xfrm flipH="1" flipV="1">
            <a:off x="2300694" y="1554005"/>
            <a:ext cx="247058"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891516" y="3241804"/>
            <a:ext cx="4646427" cy="2461282"/>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228548" y="326668"/>
            <a:ext cx="476412" cy="369332"/>
          </a:xfrm>
          <a:prstGeom prst="rect">
            <a:avLst/>
          </a:prstGeom>
          <a:noFill/>
        </p:spPr>
        <p:txBody>
          <a:bodyPr wrap="none" rtlCol="0">
            <a:spAutoFit/>
          </a:bodyPr>
          <a:lstStyle/>
          <a:p>
            <a:r>
              <a:rPr lang="en-US"/>
              <a:t>h|d</a:t>
            </a:r>
            <a:endParaRPr lang="en-US" dirty="0"/>
          </a:p>
        </p:txBody>
      </p:sp>
    </p:spTree>
    <p:extLst>
      <p:ext uri="{BB962C8B-B14F-4D97-AF65-F5344CB8AC3E}">
        <p14:creationId xmlns:p14="http://schemas.microsoft.com/office/powerpoint/2010/main" val="32611284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2560</TotalTime>
  <Words>2687</Words>
  <Application>Microsoft Office PowerPoint</Application>
  <PresentationFormat>On-screen Show (4:3)</PresentationFormat>
  <Paragraphs>543</Paragraphs>
  <Slides>119</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119</vt:i4>
      </vt:variant>
    </vt:vector>
  </HeadingPairs>
  <TitlesOfParts>
    <vt:vector size="133" baseType="lpstr">
      <vt:lpstr>Arial</vt:lpstr>
      <vt:lpstr>Calibri</vt:lpstr>
      <vt:lpstr>Courier New</vt:lpstr>
      <vt:lpstr>Gill Sans</vt:lpstr>
      <vt:lpstr>Gill Sans MT</vt:lpstr>
      <vt:lpstr>Helvetica</vt:lpstr>
      <vt:lpstr>Helvetica Neue Light</vt:lpstr>
      <vt:lpstr>Lucida Grande</vt:lpstr>
      <vt:lpstr>Palatino Linotype</vt:lpstr>
      <vt:lpstr>Times New Roman</vt:lpstr>
      <vt:lpstr>Verdana</vt:lpstr>
      <vt:lpstr>Wingdings</vt:lpstr>
      <vt:lpstr>나눔손글씨 붓</vt:lpstr>
      <vt:lpstr>Office Theme</vt:lpstr>
      <vt:lpstr>Minds and machines</vt:lpstr>
      <vt:lpstr>Structure to the class</vt:lpstr>
      <vt:lpstr>Structure for today</vt:lpstr>
      <vt:lpstr>A temporary measure</vt:lpstr>
      <vt:lpstr>PowerPoint Presentation</vt:lpstr>
      <vt:lpstr>How should we think about cognition?</vt:lpstr>
      <vt:lpstr>The view from “below”</vt:lpstr>
      <vt:lpstr>The view from “above”</vt:lpstr>
      <vt:lpstr>There are commonalities</vt:lpstr>
      <vt:lpstr>But there are differences</vt:lpstr>
      <vt:lpstr>PowerPoint Presentation</vt:lpstr>
      <vt:lpstr>PowerPoint Presentation</vt:lpstr>
      <vt:lpstr>Levels of analysis</vt:lpstr>
      <vt:lpstr>The computational level</vt:lpstr>
      <vt:lpstr>The algorithmic level</vt:lpstr>
      <vt:lpstr>The implementation level</vt:lpstr>
      <vt:lpstr>PowerPoint Presentation</vt:lpstr>
      <vt:lpstr>The computationalist’s dream</vt:lpstr>
      <vt:lpstr>It’s a remarkable claim</vt:lpstr>
      <vt:lpstr>Case study: Shepard’s  “universal law of generalisation”</vt:lpstr>
      <vt:lpstr>An invariance?</vt:lpstr>
      <vt:lpstr>Psychological distance</vt:lpstr>
      <vt:lpstr>PowerPoint Presentation</vt:lpstr>
      <vt:lpstr>PowerPoint Presentation</vt:lpstr>
      <vt:lpstr>PowerPoint Presentation</vt:lpstr>
      <vt:lpstr>Measurement methods?</vt:lpstr>
      <vt:lpstr>Empirical data…</vt:lpstr>
      <vt:lpstr>… blah blah blah …</vt:lpstr>
      <vt:lpstr>… a psychological space capturing people’s intuitions about similarity</vt:lpstr>
      <vt:lpstr>Inductive generalisation</vt:lpstr>
      <vt:lpstr>Inductive generalisation</vt:lpstr>
      <vt:lpstr>Inductive generalisation</vt:lpstr>
      <vt:lpstr>PowerPoint Presentation</vt:lpstr>
      <vt:lpstr>The shape is always the same. Why is the shape always the same?</vt:lpstr>
      <vt:lpstr>It’s not an inevitability?</vt:lpstr>
      <vt:lpstr>Why similarity matters</vt:lpstr>
      <vt:lpstr>Why similarity matters</vt:lpstr>
      <vt:lpstr>Why similarity matters</vt:lpstr>
      <vt:lpstr>Why similarity matters</vt:lpstr>
      <vt:lpstr>PowerPoint Presentation</vt:lpstr>
      <vt:lpstr>One possible consequential region consistent with the data</vt:lpstr>
      <vt:lpstr>But there are many!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 why do we see this invariance?</vt:lpstr>
      <vt:lpstr>Structure of the problem!</vt:lpstr>
      <vt:lpstr>Structure of the problem!</vt:lpstr>
      <vt:lpstr>Are there other examples?</vt:lpstr>
      <vt:lpstr>Memory?</vt:lpstr>
      <vt:lpstr>Vision?</vt:lpstr>
      <vt:lpstr>PowerPoint Presentation</vt:lpstr>
      <vt:lpstr>PowerPoint Presentation</vt:lpstr>
      <vt:lpstr>Structure</vt:lpstr>
      <vt:lpstr>What does the word “probability” mean?</vt:lpstr>
      <vt:lpstr>“Aleatory” processes</vt:lpstr>
      <vt:lpstr>“Aleatory” processes</vt:lpstr>
      <vt:lpstr>PowerPoint Presentation</vt:lpstr>
      <vt:lpstr>PowerPoint Presentation</vt:lpstr>
      <vt:lpstr>Frequentist statistics</vt:lpstr>
      <vt:lpstr>Frequentist statistics</vt:lpstr>
      <vt:lpstr>Epistemic uncertainty</vt:lpstr>
      <vt:lpstr>“Bayesian” statistics</vt:lpstr>
      <vt:lpstr>Two different ways to use this idea</vt:lpstr>
      <vt:lpstr>How probabilities behave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Discovering Bayes’ rule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Bayes’ rule used for?</vt:lpstr>
      <vt:lpstr>PowerPoint Presentation</vt:lpstr>
      <vt:lpstr>PowerPoint Presentation</vt:lpstr>
      <vt:lpstr>What do we use this for??</vt:lpstr>
      <vt:lpstr>PowerPoint Presentation</vt:lpstr>
      <vt:lpstr>PowerPoint Presentation</vt:lpstr>
      <vt:lpstr>PowerPoint Presentation</vt:lpstr>
      <vt:lpstr>PowerPoint Presentation</vt:lpstr>
      <vt:lpstr>PowerPoint Presentation</vt:lpstr>
      <vt:lpstr>Belief revision!</vt:lpstr>
      <vt:lpstr>PowerPoint Presentation</vt:lpstr>
      <vt:lpstr>What happened here? An example of Bayesian reasoning</vt:lpstr>
      <vt:lpstr>There are many possibilities</vt:lpstr>
      <vt:lpstr>Let’s just think about two of them</vt:lpstr>
      <vt:lpstr>“Prior odds”</vt:lpstr>
      <vt:lpstr>Some data</vt:lpstr>
      <vt:lpstr>Likelihood of the data</vt:lpstr>
      <vt:lpstr>Likelihood of the data</vt:lpstr>
      <vt:lpstr>“Likelihood ratio”</vt:lpstr>
      <vt:lpstr>Posterior odds</vt:lpstr>
      <vt:lpstr>The learner has a hypothesis space</vt:lpstr>
      <vt:lpstr>Priors assign probabilities P(h)</vt:lpstr>
      <vt:lpstr>Each hypothesis provides a likelihood P(d|h)</vt:lpstr>
      <vt:lpstr>Posteriors computed by Bayes’ rule</vt:lpstr>
      <vt:lpstr>Posteriors computed by Bayes’ rule</vt:lpstr>
      <vt:lpstr>The 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 Attention</dc:title>
  <dc:creator>Dan Navarro</dc:creator>
  <cp:lastModifiedBy>Dan</cp:lastModifiedBy>
  <cp:revision>177</cp:revision>
  <dcterms:created xsi:type="dcterms:W3CDTF">2016-06-27T23:42:31Z</dcterms:created>
  <dcterms:modified xsi:type="dcterms:W3CDTF">2019-02-19T22:17:08Z</dcterms:modified>
</cp:coreProperties>
</file>