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sldIdLst>
    <p:sldId id="411" r:id="rId2"/>
    <p:sldId id="424" r:id="rId3"/>
    <p:sldId id="425" r:id="rId4"/>
    <p:sldId id="426" r:id="rId5"/>
    <p:sldId id="452" r:id="rId6"/>
    <p:sldId id="453" r:id="rId7"/>
    <p:sldId id="447" r:id="rId8"/>
    <p:sldId id="443" r:id="rId9"/>
    <p:sldId id="444" r:id="rId10"/>
    <p:sldId id="445" r:id="rId11"/>
    <p:sldId id="441" r:id="rId12"/>
    <p:sldId id="442" r:id="rId13"/>
    <p:sldId id="446" r:id="rId14"/>
    <p:sldId id="449" r:id="rId15"/>
    <p:sldId id="454" r:id="rId16"/>
    <p:sldId id="456" r:id="rId17"/>
    <p:sldId id="458" r:id="rId18"/>
    <p:sldId id="457" r:id="rId19"/>
    <p:sldId id="455" r:id="rId20"/>
    <p:sldId id="459" r:id="rId21"/>
    <p:sldId id="439" r:id="rId22"/>
    <p:sldId id="450" r:id="rId23"/>
    <p:sldId id="431" r:id="rId24"/>
    <p:sldId id="432" r:id="rId25"/>
    <p:sldId id="435" r:id="rId26"/>
    <p:sldId id="436" r:id="rId27"/>
    <p:sldId id="437" r:id="rId28"/>
    <p:sldId id="448" r:id="rId29"/>
    <p:sldId id="460" r:id="rId30"/>
    <p:sldId id="461" r:id="rId31"/>
    <p:sldId id="462" r:id="rId32"/>
    <p:sldId id="464" r:id="rId33"/>
    <p:sldId id="465" r:id="rId34"/>
    <p:sldId id="427" r:id="rId35"/>
    <p:sldId id="428" r:id="rId36"/>
    <p:sldId id="429" r:id="rId37"/>
    <p:sldId id="430" r:id="rId38"/>
    <p:sldId id="46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33"/>
    <p:restoredTop sz="94239"/>
  </p:normalViewPr>
  <p:slideViewPr>
    <p:cSldViewPr snapToGrid="0" snapToObjects="1">
      <p:cViewPr varScale="1">
        <p:scale>
          <a:sx n="83" d="100"/>
          <a:sy n="83" d="100"/>
        </p:scale>
        <p:origin x="216" y="1144"/>
      </p:cViewPr>
      <p:guideLst/>
    </p:cSldViewPr>
  </p:slideViewPr>
  <p:outlineViewPr>
    <p:cViewPr>
      <p:scale>
        <a:sx n="33" d="100"/>
        <a:sy n="33" d="100"/>
      </p:scale>
      <p:origin x="0" y="-128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9AF75-86A4-2341-B5EF-B46F7B527AC2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9DFB6-4D04-C242-AF7D-BB85F2CEFD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9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9DFB6-4D04-C242-AF7D-BB85F2CEFD7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3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0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3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6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2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8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0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0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0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9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8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1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36192"/>
            <a:ext cx="7886700" cy="4640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AD966-2C6D-A24C-8401-CF15B5C4955F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4CF2B-FE66-094C-BE46-BD9ECF03E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3" r:id="rId4"/>
    <p:sldLayoutId id="2147483664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8F0314-4B41-4441-92C1-124D8FF66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765" y="3185409"/>
            <a:ext cx="2159827" cy="21598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3331" y="3665157"/>
            <a:ext cx="32075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A/Prof Danielle Navarro</a:t>
            </a:r>
          </a:p>
          <a:p>
            <a:r>
              <a:rPr lang="en-US" sz="2400" dirty="0"/>
              <a:t>d.navarro@unsw.edu.au</a:t>
            </a:r>
          </a:p>
          <a:p>
            <a:r>
              <a:rPr lang="en-US" sz="2400" dirty="0"/>
              <a:t>compcogscisydney.org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838E2A-9C95-384D-B561-E138176B2129}"/>
              </a:ext>
            </a:extLst>
          </p:cNvPr>
          <p:cNvSpPr/>
          <p:nvPr/>
        </p:nvSpPr>
        <p:spPr>
          <a:xfrm>
            <a:off x="1554359" y="2167887"/>
            <a:ext cx="5837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http://compcogscisydney.org/psyc3211/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7132" y="1411975"/>
            <a:ext cx="7772400" cy="10175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The wisdom of crowds</a:t>
            </a:r>
          </a:p>
        </p:txBody>
      </p:sp>
    </p:spTree>
    <p:extLst>
      <p:ext uri="{BB962C8B-B14F-4D97-AF65-F5344CB8AC3E}">
        <p14:creationId xmlns:p14="http://schemas.microsoft.com/office/powerpoint/2010/main" val="886259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04B77-D947-FF47-BCB0-DF8D9F3B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tasks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0A7B9C-E798-D745-BADF-3A72B35E7A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339" y="1864225"/>
            <a:ext cx="4314092" cy="4642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93A8AF-F743-8B46-86F3-13A23C417852}"/>
              </a:ext>
            </a:extLst>
          </p:cNvPr>
          <p:cNvSpPr txBox="1"/>
          <p:nvPr/>
        </p:nvSpPr>
        <p:spPr>
          <a:xfrm>
            <a:off x="5978769" y="3360300"/>
            <a:ext cx="2349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people have good knowledge of this (low noise)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F2BC6-F60D-DA4D-AEE9-0E8A442F2691}"/>
              </a:ext>
            </a:extLst>
          </p:cNvPr>
          <p:cNvSpPr txBox="1"/>
          <p:nvPr/>
        </p:nvSpPr>
        <p:spPr>
          <a:xfrm>
            <a:off x="5978769" y="5173154"/>
            <a:ext cx="2349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people have poor knowledge of this (high noise)</a:t>
            </a:r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E57B9349-35D1-D146-A3B8-C54BD8509885}"/>
              </a:ext>
            </a:extLst>
          </p:cNvPr>
          <p:cNvSpPr/>
          <p:nvPr/>
        </p:nvSpPr>
        <p:spPr>
          <a:xfrm>
            <a:off x="5146431" y="3458308"/>
            <a:ext cx="703384" cy="7273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A96A6033-0A57-3C4C-A123-D8E08BCE844F}"/>
              </a:ext>
            </a:extLst>
          </p:cNvPr>
          <p:cNvSpPr/>
          <p:nvPr/>
        </p:nvSpPr>
        <p:spPr>
          <a:xfrm>
            <a:off x="5140569" y="5271161"/>
            <a:ext cx="703384" cy="7273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492C4-AFAE-414A-8E1D-CAE1CB5EAC29}"/>
              </a:ext>
            </a:extLst>
          </p:cNvPr>
          <p:cNvSpPr txBox="1"/>
          <p:nvPr/>
        </p:nvSpPr>
        <p:spPr>
          <a:xfrm>
            <a:off x="2810492" y="1022343"/>
            <a:ext cx="352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Steyvers</a:t>
            </a:r>
            <a:r>
              <a:rPr lang="en-US" dirty="0"/>
              <a:t> et al 2009; Lee et al 2012)</a:t>
            </a:r>
          </a:p>
        </p:txBody>
      </p:sp>
    </p:spTree>
    <p:extLst>
      <p:ext uri="{BB962C8B-B14F-4D97-AF65-F5344CB8AC3E}">
        <p14:creationId xmlns:p14="http://schemas.microsoft.com/office/powerpoint/2010/main" val="1413165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04B77-D947-FF47-BCB0-DF8D9F3B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tasks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A918F0-F27D-6F44-9C1E-20D798FFD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909490"/>
            <a:ext cx="8276492" cy="12410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44F68D-D218-E945-B391-6A65B5AD0E78}"/>
              </a:ext>
            </a:extLst>
          </p:cNvPr>
          <p:cNvSpPr txBox="1"/>
          <p:nvPr/>
        </p:nvSpPr>
        <p:spPr>
          <a:xfrm>
            <a:off x="370924" y="2048891"/>
            <a:ext cx="2016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person gets the exact ordering!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70A485-DC6B-C84A-BC7F-5D54198AE1E3}"/>
              </a:ext>
            </a:extLst>
          </p:cNvPr>
          <p:cNvCxnSpPr>
            <a:cxnSpLocks/>
          </p:cNvCxnSpPr>
          <p:nvPr/>
        </p:nvCxnSpPr>
        <p:spPr>
          <a:xfrm>
            <a:off x="762000" y="2636607"/>
            <a:ext cx="0" cy="272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A47120-F59C-AA42-BBF4-B759B965275D}"/>
              </a:ext>
            </a:extLst>
          </p:cNvPr>
          <p:cNvSpPr txBox="1"/>
          <p:nvPr/>
        </p:nvSpPr>
        <p:spPr>
          <a:xfrm>
            <a:off x="2922707" y="2078493"/>
            <a:ext cx="245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Almost everyone gets Washington correct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B841F9-6534-984A-9EEA-4F72A0FA923E}"/>
              </a:ext>
            </a:extLst>
          </p:cNvPr>
          <p:cNvCxnSpPr>
            <a:cxnSpLocks/>
          </p:cNvCxnSpPr>
          <p:nvPr/>
        </p:nvCxnSpPr>
        <p:spPr>
          <a:xfrm flipH="1">
            <a:off x="3059720" y="2724824"/>
            <a:ext cx="328246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EF2DA6-BDD6-AE46-9A2B-DED0496BC887}"/>
              </a:ext>
            </a:extLst>
          </p:cNvPr>
          <p:cNvCxnSpPr>
            <a:cxnSpLocks/>
          </p:cNvCxnSpPr>
          <p:nvPr/>
        </p:nvCxnSpPr>
        <p:spPr>
          <a:xfrm>
            <a:off x="4103070" y="2713102"/>
            <a:ext cx="316527" cy="192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55D6259-CD22-4547-81DF-A5FC20D3267C}"/>
              </a:ext>
            </a:extLst>
          </p:cNvPr>
          <p:cNvSpPr txBox="1"/>
          <p:nvPr/>
        </p:nvSpPr>
        <p:spPr>
          <a:xfrm>
            <a:off x="5693749" y="2078493"/>
            <a:ext cx="245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Few people know where to place Monroe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88813F-D653-6D40-AE9D-AA12944D2816}"/>
              </a:ext>
            </a:extLst>
          </p:cNvPr>
          <p:cNvCxnSpPr>
            <a:cxnSpLocks/>
          </p:cNvCxnSpPr>
          <p:nvPr/>
        </p:nvCxnSpPr>
        <p:spPr>
          <a:xfrm>
            <a:off x="6764576" y="2636607"/>
            <a:ext cx="0" cy="643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FCA2252-29DF-B842-9014-76D160E7C50C}"/>
              </a:ext>
            </a:extLst>
          </p:cNvPr>
          <p:cNvSpPr txBox="1"/>
          <p:nvPr/>
        </p:nvSpPr>
        <p:spPr>
          <a:xfrm>
            <a:off x="2149312" y="4521329"/>
            <a:ext cx="5696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from all 78 subjects on the US presidents question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Variation in expertise of individuals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Variation in difficulty of items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DEC026-6B82-4A4E-AD66-23633CC6FA30}"/>
              </a:ext>
            </a:extLst>
          </p:cNvPr>
          <p:cNvSpPr txBox="1"/>
          <p:nvPr/>
        </p:nvSpPr>
        <p:spPr>
          <a:xfrm>
            <a:off x="2810492" y="1022343"/>
            <a:ext cx="352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Steyvers</a:t>
            </a:r>
            <a:r>
              <a:rPr lang="en-US" dirty="0"/>
              <a:t> et al 2009; Lee et al 2012)</a:t>
            </a:r>
          </a:p>
        </p:txBody>
      </p:sp>
    </p:spTree>
    <p:extLst>
      <p:ext uri="{BB962C8B-B14F-4D97-AF65-F5344CB8AC3E}">
        <p14:creationId xmlns:p14="http://schemas.microsoft.com/office/powerpoint/2010/main" val="3704609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04B77-D947-FF47-BCB0-DF8D9F3B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tasks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BE5E4-0534-A942-8B17-071314C2AD99}"/>
              </a:ext>
            </a:extLst>
          </p:cNvPr>
          <p:cNvSpPr txBox="1"/>
          <p:nvPr/>
        </p:nvSpPr>
        <p:spPr>
          <a:xfrm>
            <a:off x="2810492" y="1022343"/>
            <a:ext cx="352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Steyvers</a:t>
            </a:r>
            <a:r>
              <a:rPr lang="en-US" dirty="0"/>
              <a:t> et al 2009; Lee et al 2012)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9B176-EB8F-8946-93A6-467AA0AE7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728177"/>
            <a:ext cx="91186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6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C956-58D1-A242-A42D-C5FA962CF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tasks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1AAD5A-9AA5-8144-9460-4B62A3555AAB}"/>
              </a:ext>
            </a:extLst>
          </p:cNvPr>
          <p:cNvSpPr txBox="1"/>
          <p:nvPr/>
        </p:nvSpPr>
        <p:spPr>
          <a:xfrm>
            <a:off x="2810492" y="1022343"/>
            <a:ext cx="352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Steyvers</a:t>
            </a:r>
            <a:r>
              <a:rPr lang="en-US" dirty="0"/>
              <a:t> et al 2009; Lee et al 2012)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EA2BE4-E5C2-1843-B1FA-6A8DA6956B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723" y="1498562"/>
            <a:ext cx="5802923" cy="3511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35DF9D-AC98-0F47-A467-47435C3C5800}"/>
              </a:ext>
            </a:extLst>
          </p:cNvPr>
          <p:cNvSpPr txBox="1"/>
          <p:nvPr/>
        </p:nvSpPr>
        <p:spPr>
          <a:xfrm>
            <a:off x="1921962" y="5338592"/>
            <a:ext cx="5300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Tau:  Agreement with the true ordering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Sigma: Expertise (noise) estimated by the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Report: Judgment of own knowledge before (pre) and after (post) doing the task</a:t>
            </a:r>
          </a:p>
        </p:txBody>
      </p:sp>
    </p:spTree>
    <p:extLst>
      <p:ext uri="{BB962C8B-B14F-4D97-AF65-F5344CB8AC3E}">
        <p14:creationId xmlns:p14="http://schemas.microsoft.com/office/powerpoint/2010/main" val="3041510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F10B-CEC5-0E45-97E8-00F8BDFD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66" y="2557342"/>
            <a:ext cx="7886700" cy="841882"/>
          </a:xfrm>
        </p:spPr>
        <p:txBody>
          <a:bodyPr/>
          <a:lstStyle/>
          <a:p>
            <a:r>
              <a:rPr lang="en-US" dirty="0"/>
              <a:t>A category learning example</a:t>
            </a:r>
          </a:p>
        </p:txBody>
      </p:sp>
    </p:spTree>
    <p:extLst>
      <p:ext uri="{BB962C8B-B14F-4D97-AF65-F5344CB8AC3E}">
        <p14:creationId xmlns:p14="http://schemas.microsoft.com/office/powerpoint/2010/main" val="789286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0765-FE45-7B42-9054-75C9507C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learning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BE2CD5-318E-8841-AA08-8064619B6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15" y="2015392"/>
            <a:ext cx="6396779" cy="3822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9BA14C-3A7D-C34E-9D25-1064328C0D18}"/>
              </a:ext>
            </a:extLst>
          </p:cNvPr>
          <p:cNvSpPr txBox="1"/>
          <p:nvPr/>
        </p:nvSpPr>
        <p:spPr>
          <a:xfrm>
            <a:off x="5627076" y="2554849"/>
            <a:ext cx="2766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Stimuli are rectangles with different </a:t>
            </a:r>
            <a:r>
              <a:rPr lang="en-US" b="1" i="1" u="sng" dirty="0"/>
              <a:t>heights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BD3074-E504-1940-8E7C-DE5CBC2A81F4}"/>
              </a:ext>
            </a:extLst>
          </p:cNvPr>
          <p:cNvSpPr txBox="1"/>
          <p:nvPr/>
        </p:nvSpPr>
        <p:spPr>
          <a:xfrm>
            <a:off x="3772318" y="1022343"/>
            <a:ext cx="173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Kruschke</a:t>
            </a:r>
            <a:r>
              <a:rPr lang="en-US" dirty="0"/>
              <a:t> 1993)</a:t>
            </a: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27835C43-1CB3-0840-89A5-B0712BAC695B}"/>
              </a:ext>
            </a:extLst>
          </p:cNvPr>
          <p:cNvSpPr/>
          <p:nvPr/>
        </p:nvSpPr>
        <p:spPr>
          <a:xfrm>
            <a:off x="4970585" y="2403231"/>
            <a:ext cx="539260" cy="9495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DB2749-D233-BD4B-85EB-3D9AA9269668}"/>
              </a:ext>
            </a:extLst>
          </p:cNvPr>
          <p:cNvSpPr txBox="1"/>
          <p:nvPr/>
        </p:nvSpPr>
        <p:spPr>
          <a:xfrm>
            <a:off x="5627076" y="3902689"/>
            <a:ext cx="301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an internal line with different horizontal </a:t>
            </a:r>
            <a:r>
              <a:rPr lang="en-US" b="1" i="1" u="sng" dirty="0"/>
              <a:t>positions</a:t>
            </a:r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253858DB-7223-DC41-BE7A-705428B9CDA6}"/>
              </a:ext>
            </a:extLst>
          </p:cNvPr>
          <p:cNvSpPr/>
          <p:nvPr/>
        </p:nvSpPr>
        <p:spPr>
          <a:xfrm>
            <a:off x="4970585" y="3751071"/>
            <a:ext cx="539260" cy="9495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E8F5E8-B8AB-D947-ABCB-E552DCFAAFE3}"/>
              </a:ext>
            </a:extLst>
          </p:cNvPr>
          <p:cNvSpPr/>
          <p:nvPr/>
        </p:nvSpPr>
        <p:spPr>
          <a:xfrm>
            <a:off x="2332893" y="2613464"/>
            <a:ext cx="2192216" cy="253296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264E9A-5095-EC4A-9144-B1013B93BE93}"/>
              </a:ext>
            </a:extLst>
          </p:cNvPr>
          <p:cNvCxnSpPr>
            <a:cxnSpLocks/>
          </p:cNvCxnSpPr>
          <p:nvPr/>
        </p:nvCxnSpPr>
        <p:spPr>
          <a:xfrm>
            <a:off x="3001108" y="3867520"/>
            <a:ext cx="0" cy="92721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608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6193C8-92B8-CF42-8248-B3E431E89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1" y="1752134"/>
            <a:ext cx="6545166" cy="43011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6D0765-FE45-7B42-9054-75C9507C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9BA14C-3A7D-C34E-9D25-1064328C0D18}"/>
              </a:ext>
            </a:extLst>
          </p:cNvPr>
          <p:cNvSpPr txBox="1"/>
          <p:nvPr/>
        </p:nvSpPr>
        <p:spPr>
          <a:xfrm>
            <a:off x="5908430" y="3104740"/>
            <a:ext cx="313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 circles are “category A”</a:t>
            </a:r>
          </a:p>
          <a:p>
            <a:r>
              <a:rPr lang="en-US" dirty="0"/>
              <a:t>White circles are “category B”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BD3074-E504-1940-8E7C-DE5CBC2A81F4}"/>
              </a:ext>
            </a:extLst>
          </p:cNvPr>
          <p:cNvSpPr txBox="1"/>
          <p:nvPr/>
        </p:nvSpPr>
        <p:spPr>
          <a:xfrm>
            <a:off x="3772318" y="1022343"/>
            <a:ext cx="173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Kruschke</a:t>
            </a:r>
            <a:r>
              <a:rPr lang="en-US" dirty="0"/>
              <a:t> 1993)</a:t>
            </a:r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253858DB-7223-DC41-BE7A-705428B9CDA6}"/>
              </a:ext>
            </a:extLst>
          </p:cNvPr>
          <p:cNvSpPr/>
          <p:nvPr/>
        </p:nvSpPr>
        <p:spPr>
          <a:xfrm>
            <a:off x="5240215" y="2953120"/>
            <a:ext cx="539260" cy="9495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55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0765-FE45-7B42-9054-75C9507C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BD3074-E504-1940-8E7C-DE5CBC2A81F4}"/>
              </a:ext>
            </a:extLst>
          </p:cNvPr>
          <p:cNvSpPr txBox="1"/>
          <p:nvPr/>
        </p:nvSpPr>
        <p:spPr>
          <a:xfrm>
            <a:off x="3772318" y="1022343"/>
            <a:ext cx="173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Kruschke</a:t>
            </a:r>
            <a:r>
              <a:rPr lang="en-US" dirty="0"/>
              <a:t> 1993)</a:t>
            </a:r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253858DB-7223-DC41-BE7A-705428B9CDA6}"/>
              </a:ext>
            </a:extLst>
          </p:cNvPr>
          <p:cNvSpPr/>
          <p:nvPr/>
        </p:nvSpPr>
        <p:spPr>
          <a:xfrm flipH="1">
            <a:off x="3053862" y="2482463"/>
            <a:ext cx="621323" cy="9495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061C28-731C-8240-A9F7-D118C802C302}"/>
              </a:ext>
            </a:extLst>
          </p:cNvPr>
          <p:cNvGrpSpPr/>
          <p:nvPr/>
        </p:nvGrpSpPr>
        <p:grpSpPr>
          <a:xfrm>
            <a:off x="1574857" y="2596653"/>
            <a:ext cx="737899" cy="852596"/>
            <a:chOff x="902678" y="2402448"/>
            <a:chExt cx="2192216" cy="25329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D3E31B6-00EF-2946-8A90-BB9587F19A52}"/>
                </a:ext>
              </a:extLst>
            </p:cNvPr>
            <p:cNvSpPr/>
            <p:nvPr/>
          </p:nvSpPr>
          <p:spPr>
            <a:xfrm>
              <a:off x="902678" y="2402448"/>
              <a:ext cx="2192216" cy="2532967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20E82D1-1AB5-EF49-87CF-EA72A1C6DBDC}"/>
                </a:ext>
              </a:extLst>
            </p:cNvPr>
            <p:cNvCxnSpPr>
              <a:cxnSpLocks/>
            </p:cNvCxnSpPr>
            <p:nvPr/>
          </p:nvCxnSpPr>
          <p:spPr>
            <a:xfrm>
              <a:off x="1570893" y="3656504"/>
              <a:ext cx="0" cy="92721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7E1FA9B-B2D8-A641-BDCE-FAFAB05D3E01}"/>
              </a:ext>
            </a:extLst>
          </p:cNvPr>
          <p:cNvSpPr txBox="1"/>
          <p:nvPr/>
        </p:nvSpPr>
        <p:spPr>
          <a:xfrm>
            <a:off x="1464504" y="3502032"/>
            <a:ext cx="124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 or B?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85CB42-9A31-984B-A1C9-4CE637254FD6}"/>
              </a:ext>
            </a:extLst>
          </p:cNvPr>
          <p:cNvSpPr txBox="1"/>
          <p:nvPr/>
        </p:nvSpPr>
        <p:spPr>
          <a:xfrm>
            <a:off x="3892348" y="2495582"/>
            <a:ext cx="1277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Participant makes a decision</a:t>
            </a: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FD19D3C1-6088-A049-9C06-94F003A7FBAA}"/>
              </a:ext>
            </a:extLst>
          </p:cNvPr>
          <p:cNvSpPr/>
          <p:nvPr/>
        </p:nvSpPr>
        <p:spPr>
          <a:xfrm flipH="1">
            <a:off x="5301904" y="2500046"/>
            <a:ext cx="621323" cy="9495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24A130-CFB4-A24F-9DBB-EB8FCDE0381D}"/>
              </a:ext>
            </a:extLst>
          </p:cNvPr>
          <p:cNvSpPr txBox="1"/>
          <p:nvPr/>
        </p:nvSpPr>
        <p:spPr>
          <a:xfrm>
            <a:off x="6054729" y="2418603"/>
            <a:ext cx="1553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Participant is then told what the correct answer was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8C012B-E5BD-2D49-B9DA-A6C729A8DA92}"/>
              </a:ext>
            </a:extLst>
          </p:cNvPr>
          <p:cNvSpPr/>
          <p:nvPr/>
        </p:nvSpPr>
        <p:spPr>
          <a:xfrm>
            <a:off x="961293" y="2215666"/>
            <a:ext cx="6799384" cy="165569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109E3A-CAF4-1141-8B42-C5306C44E59A}"/>
              </a:ext>
            </a:extLst>
          </p:cNvPr>
          <p:cNvSpPr txBox="1"/>
          <p:nvPr/>
        </p:nvSpPr>
        <p:spPr>
          <a:xfrm>
            <a:off x="3291525" y="1779685"/>
            <a:ext cx="213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Structure of a trial…</a:t>
            </a:r>
          </a:p>
        </p:txBody>
      </p:sp>
      <p:sp>
        <p:nvSpPr>
          <p:cNvPr id="17" name="Curved Up Arrow 16">
            <a:extLst>
              <a:ext uri="{FF2B5EF4-FFF2-40B4-BE49-F238E27FC236}">
                <a16:creationId xmlns:a16="http://schemas.microsoft.com/office/drawing/2014/main" id="{50A40B49-9EEA-A94F-8166-BB68A0F90D42}"/>
              </a:ext>
            </a:extLst>
          </p:cNvPr>
          <p:cNvSpPr/>
          <p:nvPr/>
        </p:nvSpPr>
        <p:spPr>
          <a:xfrm flipH="1">
            <a:off x="2499239" y="3898848"/>
            <a:ext cx="4064033" cy="127200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6A4460-74DC-5C4B-97DD-FFA03357245C}"/>
              </a:ext>
            </a:extLst>
          </p:cNvPr>
          <p:cNvSpPr txBox="1"/>
          <p:nvPr/>
        </p:nvSpPr>
        <p:spPr>
          <a:xfrm>
            <a:off x="2428576" y="5318850"/>
            <a:ext cx="5332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Repeat for 8 trial blocks/epochs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block/epoch presents each of the 8 items once</a:t>
            </a:r>
          </a:p>
        </p:txBody>
      </p:sp>
    </p:spTree>
    <p:extLst>
      <p:ext uri="{BB962C8B-B14F-4D97-AF65-F5344CB8AC3E}">
        <p14:creationId xmlns:p14="http://schemas.microsoft.com/office/powerpoint/2010/main" val="2951352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193D44-EC01-F346-A9E0-94293502B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66" y="2048891"/>
            <a:ext cx="5860197" cy="43004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6D0765-FE45-7B42-9054-75C9507C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9BA14C-3A7D-C34E-9D25-1064328C0D18}"/>
              </a:ext>
            </a:extLst>
          </p:cNvPr>
          <p:cNvSpPr txBox="1"/>
          <p:nvPr/>
        </p:nvSpPr>
        <p:spPr>
          <a:xfrm>
            <a:off x="5650523" y="2286362"/>
            <a:ext cx="31300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There’s a separate literature focusing on why these conditions are different from each other but let’s pick one condition and look at the individual differences…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BD3074-E504-1940-8E7C-DE5CBC2A81F4}"/>
              </a:ext>
            </a:extLst>
          </p:cNvPr>
          <p:cNvSpPr txBox="1"/>
          <p:nvPr/>
        </p:nvSpPr>
        <p:spPr>
          <a:xfrm>
            <a:off x="3772318" y="1022343"/>
            <a:ext cx="173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Kruschke</a:t>
            </a:r>
            <a:r>
              <a:rPr lang="en-US" dirty="0"/>
              <a:t> 1993)</a:t>
            </a:r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253858DB-7223-DC41-BE7A-705428B9CDA6}"/>
              </a:ext>
            </a:extLst>
          </p:cNvPr>
          <p:cNvSpPr/>
          <p:nvPr/>
        </p:nvSpPr>
        <p:spPr>
          <a:xfrm>
            <a:off x="4841631" y="2366187"/>
            <a:ext cx="539260" cy="5059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59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0765-FE45-7B42-9054-75C9507C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90469-F2D1-1349-96D6-37A39068E0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341" y="2851354"/>
            <a:ext cx="4736918" cy="3809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B75CFB-AEAC-9543-AFB5-C5B253647475}"/>
              </a:ext>
            </a:extLst>
          </p:cNvPr>
          <p:cNvSpPr txBox="1"/>
          <p:nvPr/>
        </p:nvSpPr>
        <p:spPr>
          <a:xfrm>
            <a:off x="3493477" y="1022343"/>
            <a:ext cx="2349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Danileiko</a:t>
            </a:r>
            <a:r>
              <a:rPr lang="en-US" dirty="0"/>
              <a:t> &amp; Lee 2017)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B8571E-9726-264D-B4F6-89DA6DAB4AC4}"/>
              </a:ext>
            </a:extLst>
          </p:cNvPr>
          <p:cNvSpPr txBox="1"/>
          <p:nvPr/>
        </p:nvSpPr>
        <p:spPr>
          <a:xfrm>
            <a:off x="5708741" y="3833023"/>
            <a:ext cx="3259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grey line is the classification accuracy of one person over time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BA520FC8-0830-A14D-A903-2776D9921CAE}"/>
              </a:ext>
            </a:extLst>
          </p:cNvPr>
          <p:cNvSpPr/>
          <p:nvPr/>
        </p:nvSpPr>
        <p:spPr>
          <a:xfrm>
            <a:off x="5076092" y="3833023"/>
            <a:ext cx="504093" cy="4912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AEFEC-7319-0245-86BC-76E3E97910AF}"/>
              </a:ext>
            </a:extLst>
          </p:cNvPr>
          <p:cNvSpPr txBox="1"/>
          <p:nvPr/>
        </p:nvSpPr>
        <p:spPr>
          <a:xfrm>
            <a:off x="5708741" y="2928850"/>
            <a:ext cx="3259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blue line is the average accuracy of across people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944869C3-FA6F-1241-AC1E-DAF15C245EA2}"/>
              </a:ext>
            </a:extLst>
          </p:cNvPr>
          <p:cNvSpPr/>
          <p:nvPr/>
        </p:nvSpPr>
        <p:spPr>
          <a:xfrm>
            <a:off x="5076092" y="3006380"/>
            <a:ext cx="504093" cy="4912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96925055-0409-BA47-8C7B-99EC617C5CC5}"/>
              </a:ext>
            </a:extLst>
          </p:cNvPr>
          <p:cNvSpPr/>
          <p:nvPr/>
        </p:nvSpPr>
        <p:spPr>
          <a:xfrm>
            <a:off x="3241431" y="2459927"/>
            <a:ext cx="504092" cy="468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7FBF87-AC8E-9E46-A9F8-C999F6245398}"/>
              </a:ext>
            </a:extLst>
          </p:cNvPr>
          <p:cNvSpPr txBox="1"/>
          <p:nvPr/>
        </p:nvSpPr>
        <p:spPr>
          <a:xfrm>
            <a:off x="1688123" y="1720836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red line is what would happen if you always chose with the majority on every trial</a:t>
            </a:r>
          </a:p>
        </p:txBody>
      </p:sp>
    </p:spTree>
    <p:extLst>
      <p:ext uri="{BB962C8B-B14F-4D97-AF65-F5344CB8AC3E}">
        <p14:creationId xmlns:p14="http://schemas.microsoft.com/office/powerpoint/2010/main" val="421935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5B2E9-F95E-3847-9AEF-4CD401ECD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C45F4-E3D9-494F-9C9D-64FC87A1C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L1:  Connectionism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L2:  Statistical learning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L3:  Semantic networks</a:t>
            </a:r>
          </a:p>
          <a:p>
            <a:r>
              <a:rPr lang="en-US" dirty="0"/>
              <a:t>L4:  Wisdom of crowds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L5: Cultural transmission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L6: Summary</a:t>
            </a:r>
          </a:p>
        </p:txBody>
      </p:sp>
    </p:spTree>
    <p:extLst>
      <p:ext uri="{BB962C8B-B14F-4D97-AF65-F5344CB8AC3E}">
        <p14:creationId xmlns:p14="http://schemas.microsoft.com/office/powerpoint/2010/main" val="3772702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0765-FE45-7B42-9054-75C9507C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B8571E-9726-264D-B4F6-89DA6DAB4AC4}"/>
              </a:ext>
            </a:extLst>
          </p:cNvPr>
          <p:cNvSpPr txBox="1"/>
          <p:nvPr/>
        </p:nvSpPr>
        <p:spPr>
          <a:xfrm>
            <a:off x="7427009" y="2987221"/>
            <a:ext cx="1586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Here’s the same thing for 28 data sets</a:t>
            </a:r>
          </a:p>
          <a:p>
            <a:endParaRPr lang="en-US" dirty="0"/>
          </a:p>
          <a:p>
            <a:r>
              <a:rPr lang="en-US" dirty="0"/>
              <a:t>Mostly good, but there are some cases where it fails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BA520FC8-0830-A14D-A903-2776D9921CAE}"/>
              </a:ext>
            </a:extLst>
          </p:cNvPr>
          <p:cNvSpPr/>
          <p:nvPr/>
        </p:nvSpPr>
        <p:spPr>
          <a:xfrm>
            <a:off x="6922916" y="3203249"/>
            <a:ext cx="504093" cy="4912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780514-1312-2C44-A522-BC7B0B5AF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93" y="1661227"/>
            <a:ext cx="5677551" cy="49698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900F0B-462B-D44B-904B-B44476F65EB9}"/>
              </a:ext>
            </a:extLst>
          </p:cNvPr>
          <p:cNvSpPr txBox="1"/>
          <p:nvPr/>
        </p:nvSpPr>
        <p:spPr>
          <a:xfrm>
            <a:off x="3493477" y="1022343"/>
            <a:ext cx="2349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Danileiko</a:t>
            </a:r>
            <a:r>
              <a:rPr lang="en-US" dirty="0"/>
              <a:t> &amp; Lee 2017)</a:t>
            </a:r>
          </a:p>
        </p:txBody>
      </p:sp>
    </p:spTree>
    <p:extLst>
      <p:ext uri="{BB962C8B-B14F-4D97-AF65-F5344CB8AC3E}">
        <p14:creationId xmlns:p14="http://schemas.microsoft.com/office/powerpoint/2010/main" val="1039923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16D73-7F84-B443-AEAA-173C2C2C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98C138-113E-9647-A8F2-818B9C34AA48}"/>
              </a:ext>
            </a:extLst>
          </p:cNvPr>
          <p:cNvSpPr txBox="1"/>
          <p:nvPr/>
        </p:nvSpPr>
        <p:spPr>
          <a:xfrm>
            <a:off x="3493477" y="1022343"/>
            <a:ext cx="2349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Danileiko</a:t>
            </a:r>
            <a:r>
              <a:rPr lang="en-US" dirty="0"/>
              <a:t> &amp; Lee 2017)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B143BA-E6D4-B14C-BB67-74FCB1DBD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583" y="3126047"/>
            <a:ext cx="5387893" cy="2453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B04149-A5D7-4D4D-82B1-FAE695871967}"/>
              </a:ext>
            </a:extLst>
          </p:cNvPr>
          <p:cNvSpPr txBox="1"/>
          <p:nvPr/>
        </p:nvSpPr>
        <p:spPr>
          <a:xfrm>
            <a:off x="1191243" y="1797196"/>
            <a:ext cx="7209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Problem? How do we generalize from crowd knowledge????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Solution: Instead of aggregating at the level of each </a:t>
            </a:r>
            <a:r>
              <a:rPr lang="en-US" i="1" u="sng" dirty="0"/>
              <a:t>response</a:t>
            </a:r>
            <a:r>
              <a:rPr lang="en-US" dirty="0"/>
              <a:t>, estimate the categorization </a:t>
            </a:r>
            <a:r>
              <a:rPr lang="en-US" i="1" u="sng" dirty="0"/>
              <a:t>rule</a:t>
            </a:r>
            <a:r>
              <a:rPr lang="en-US" dirty="0"/>
              <a:t> each person was applying, and average* those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6FF77C-ACEF-8449-8733-E1CD52FBFA31}"/>
              </a:ext>
            </a:extLst>
          </p:cNvPr>
          <p:cNvSpPr txBox="1"/>
          <p:nvPr/>
        </p:nvSpPr>
        <p:spPr>
          <a:xfrm>
            <a:off x="8056827" y="6488668"/>
            <a:ext cx="91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*sort of</a:t>
            </a:r>
          </a:p>
        </p:txBody>
      </p:sp>
    </p:spTree>
    <p:extLst>
      <p:ext uri="{BB962C8B-B14F-4D97-AF65-F5344CB8AC3E}">
        <p14:creationId xmlns:p14="http://schemas.microsoft.com/office/powerpoint/2010/main" val="4260164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F10B-CEC5-0E45-97E8-00F8BDFD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66" y="2557342"/>
            <a:ext cx="7886700" cy="1334720"/>
          </a:xfrm>
        </p:spPr>
        <p:txBody>
          <a:bodyPr>
            <a:normAutofit/>
          </a:bodyPr>
          <a:lstStyle/>
          <a:p>
            <a:r>
              <a:rPr lang="en-US" dirty="0"/>
              <a:t>Complications on the wisdom of crowds phenomenon?</a:t>
            </a:r>
          </a:p>
        </p:txBody>
      </p:sp>
    </p:spTree>
    <p:extLst>
      <p:ext uri="{BB962C8B-B14F-4D97-AF65-F5344CB8AC3E}">
        <p14:creationId xmlns:p14="http://schemas.microsoft.com/office/powerpoint/2010/main" val="1785780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5207A-3FBD-9046-BF0F-9CED233B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C25D02-F44F-E141-8D00-3A2338BFB882}"/>
              </a:ext>
            </a:extLst>
          </p:cNvPr>
          <p:cNvSpPr txBox="1"/>
          <p:nvPr/>
        </p:nvSpPr>
        <p:spPr>
          <a:xfrm>
            <a:off x="3985846" y="1022343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(Yi et al 2012)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4FDA11-0299-0A42-9BEF-4CC587F63A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795" y="2779706"/>
            <a:ext cx="7084088" cy="3309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5134A3-F4DD-0E4C-A7CF-17EDA97DF6FA}"/>
              </a:ext>
            </a:extLst>
          </p:cNvPr>
          <p:cNvSpPr txBox="1"/>
          <p:nvPr/>
        </p:nvSpPr>
        <p:spPr>
          <a:xfrm>
            <a:off x="1155560" y="2133375"/>
            <a:ext cx="341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 solutions to the minimum spanning tree problem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BC8D3-86B8-6D4C-8F66-5291831A4AB3}"/>
              </a:ext>
            </a:extLst>
          </p:cNvPr>
          <p:cNvSpPr txBox="1"/>
          <p:nvPr/>
        </p:nvSpPr>
        <p:spPr>
          <a:xfrm>
            <a:off x="4572000" y="1910391"/>
            <a:ext cx="4382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solution that </a:t>
            </a:r>
            <a:r>
              <a:rPr lang="en-US" dirty="0" err="1"/>
              <a:t>maximises</a:t>
            </a:r>
            <a:r>
              <a:rPr lang="en-US" dirty="0"/>
              <a:t> overall agreement* with individual choices is closer to optimal than any person’s 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D7A6D-0998-6342-848D-E95C647BBFEE}"/>
              </a:ext>
            </a:extLst>
          </p:cNvPr>
          <p:cNvSpPr txBox="1"/>
          <p:nvPr/>
        </p:nvSpPr>
        <p:spPr>
          <a:xfrm>
            <a:off x="7214717" y="6211669"/>
            <a:ext cx="1929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r>
              <a:rPr lang="en-US" dirty="0"/>
              <a:t>*details omitted</a:t>
            </a:r>
          </a:p>
        </p:txBody>
      </p:sp>
    </p:spTree>
    <p:extLst>
      <p:ext uri="{BB962C8B-B14F-4D97-AF65-F5344CB8AC3E}">
        <p14:creationId xmlns:p14="http://schemas.microsoft.com/office/powerpoint/2010/main" val="1039022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5207A-3FBD-9046-BF0F-9CED233B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Travelling salesperson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C25D02-F44F-E141-8D00-3A2338BFB882}"/>
              </a:ext>
            </a:extLst>
          </p:cNvPr>
          <p:cNvSpPr txBox="1"/>
          <p:nvPr/>
        </p:nvSpPr>
        <p:spPr>
          <a:xfrm>
            <a:off x="3985846" y="1022343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(Yi et al 2012)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22490-C0AA-5D4C-9DCC-3D6AE0272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76" y="1864225"/>
            <a:ext cx="8320035" cy="2980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A73227-D87D-FE48-81F2-807E34377D86}"/>
              </a:ext>
            </a:extLst>
          </p:cNvPr>
          <p:cNvSpPr txBox="1"/>
          <p:nvPr/>
        </p:nvSpPr>
        <p:spPr>
          <a:xfrm>
            <a:off x="3749563" y="5132740"/>
            <a:ext cx="2362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thing for the TSP!</a:t>
            </a:r>
          </a:p>
        </p:txBody>
      </p:sp>
    </p:spTree>
    <p:extLst>
      <p:ext uri="{BB962C8B-B14F-4D97-AF65-F5344CB8AC3E}">
        <p14:creationId xmlns:p14="http://schemas.microsoft.com/office/powerpoint/2010/main" val="3017880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A1C95-773D-764B-B8DB-C80A2761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Price is Right”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5B6BF2-93DF-7149-B24A-F9A1F0BC6BBC}"/>
              </a:ext>
            </a:extLst>
          </p:cNvPr>
          <p:cNvSpPr txBox="1"/>
          <p:nvPr/>
        </p:nvSpPr>
        <p:spPr>
          <a:xfrm>
            <a:off x="3868615" y="1022343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(Lee et al 2010)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7812B1-02EC-4C48-AC94-49E5F3389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405" y="1864225"/>
            <a:ext cx="5042877" cy="38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83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A1C95-773D-764B-B8DB-C80A2761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Price is Right”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5B6BF2-93DF-7149-B24A-F9A1F0BC6BBC}"/>
              </a:ext>
            </a:extLst>
          </p:cNvPr>
          <p:cNvSpPr txBox="1"/>
          <p:nvPr/>
        </p:nvSpPr>
        <p:spPr>
          <a:xfrm>
            <a:off x="3868615" y="1022343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(Lee et al 2010)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559ED-333A-AB45-95C1-CA704A40AF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73" y="3979655"/>
            <a:ext cx="8129116" cy="21326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D2942B-92CD-4C4C-AEF1-FEE95D89B80D}"/>
              </a:ext>
            </a:extLst>
          </p:cNvPr>
          <p:cNvSpPr txBox="1"/>
          <p:nvPr/>
        </p:nvSpPr>
        <p:spPr>
          <a:xfrm>
            <a:off x="1928298" y="2661841"/>
            <a:ext cx="5541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strategic bid from Player 3 depends on what Players 1 an 2 did,  AND what they think Player 4 will do… so this is messy, socially-rich competitive environment!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2EA29-20DD-A34F-BCE6-A91C56933600}"/>
              </a:ext>
            </a:extLst>
          </p:cNvPr>
          <p:cNvSpPr txBox="1"/>
          <p:nvPr/>
        </p:nvSpPr>
        <p:spPr>
          <a:xfrm>
            <a:off x="1928298" y="1816906"/>
            <a:ext cx="554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tricky because participants have a motivation not to give their best guess</a:t>
            </a:r>
          </a:p>
        </p:txBody>
      </p:sp>
    </p:spTree>
    <p:extLst>
      <p:ext uri="{BB962C8B-B14F-4D97-AF65-F5344CB8AC3E}">
        <p14:creationId xmlns:p14="http://schemas.microsoft.com/office/powerpoint/2010/main" val="3678382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A1C95-773D-764B-B8DB-C80A2761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Price is Right”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5B6BF2-93DF-7149-B24A-F9A1F0BC6BBC}"/>
              </a:ext>
            </a:extLst>
          </p:cNvPr>
          <p:cNvSpPr txBox="1"/>
          <p:nvPr/>
        </p:nvSpPr>
        <p:spPr>
          <a:xfrm>
            <a:off x="3868615" y="1022343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(Lee et al 2010)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D2942B-92CD-4C4C-AEF1-FEE95D89B80D}"/>
              </a:ext>
            </a:extLst>
          </p:cNvPr>
          <p:cNvSpPr txBox="1"/>
          <p:nvPr/>
        </p:nvSpPr>
        <p:spPr>
          <a:xfrm>
            <a:off x="5529647" y="3384026"/>
            <a:ext cx="3471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Again we see wisdom of crowds, but the effect is strongest when aggregation is done using a cognitive model that assumes the last two players are betting strategically!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755CC1-7687-C749-8E42-A2A448E4F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391675"/>
            <a:ext cx="4625675" cy="5184247"/>
          </a:xfrm>
          <a:prstGeom prst="rect">
            <a:avLst/>
          </a:prstGeom>
        </p:spPr>
      </p:pic>
      <p:sp>
        <p:nvSpPr>
          <p:cNvPr id="3" name="Left Arrow 2">
            <a:extLst>
              <a:ext uri="{FF2B5EF4-FFF2-40B4-BE49-F238E27FC236}">
                <a16:creationId xmlns:a16="http://schemas.microsoft.com/office/drawing/2014/main" id="{4C527646-91F7-AF43-B08B-ED2305F8954A}"/>
              </a:ext>
            </a:extLst>
          </p:cNvPr>
          <p:cNvSpPr/>
          <p:nvPr/>
        </p:nvSpPr>
        <p:spPr>
          <a:xfrm>
            <a:off x="4481773" y="3937464"/>
            <a:ext cx="834013" cy="9244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96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F10B-CEC5-0E45-97E8-00F8BDFD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66" y="2557342"/>
            <a:ext cx="7886700" cy="841882"/>
          </a:xfrm>
        </p:spPr>
        <p:txBody>
          <a:bodyPr/>
          <a:lstStyle/>
          <a:p>
            <a:r>
              <a:rPr lang="en-US" dirty="0"/>
              <a:t>A forensic science application</a:t>
            </a:r>
          </a:p>
        </p:txBody>
      </p:sp>
    </p:spTree>
    <p:extLst>
      <p:ext uri="{BB962C8B-B14F-4D97-AF65-F5344CB8AC3E}">
        <p14:creationId xmlns:p14="http://schemas.microsoft.com/office/powerpoint/2010/main" val="3902799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4568B5-C70C-924D-88F6-3BC3934FCDA1}"/>
              </a:ext>
            </a:extLst>
          </p:cNvPr>
          <p:cNvSpPr txBox="1"/>
          <p:nvPr/>
        </p:nvSpPr>
        <p:spPr>
          <a:xfrm>
            <a:off x="558800" y="774700"/>
            <a:ext cx="3822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crime has been committed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701E9F-6476-1D42-BD67-652B735A607F}"/>
              </a:ext>
            </a:extLst>
          </p:cNvPr>
          <p:cNvSpPr txBox="1"/>
          <p:nvPr/>
        </p:nvSpPr>
        <p:spPr>
          <a:xfrm>
            <a:off x="4864100" y="774700"/>
            <a:ext cx="382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We have suspects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434DA-D798-3148-ABAC-615E185B1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634" y="1851918"/>
            <a:ext cx="2326047" cy="24566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416067-BD68-F446-BDFA-9454E05C10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32" y="2273300"/>
            <a:ext cx="3492836" cy="378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AC108E-A34A-EC4C-A59F-90248A5BE4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787" y="4165600"/>
            <a:ext cx="2342422" cy="23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3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BE777-4828-0D44-AC26-5A57B854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53313-C882-2648-82EE-528E744AA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core idea (Galton, </a:t>
            </a:r>
            <a:r>
              <a:rPr lang="en-US" dirty="0" err="1"/>
              <a:t>Surowiecki</a:t>
            </a:r>
            <a:r>
              <a:rPr lang="en-US" dirty="0"/>
              <a:t>)</a:t>
            </a:r>
          </a:p>
          <a:p>
            <a:r>
              <a:rPr lang="en-US" dirty="0"/>
              <a:t>Ranking tasks</a:t>
            </a:r>
          </a:p>
          <a:p>
            <a:r>
              <a:rPr lang="en-US" dirty="0" err="1"/>
              <a:t>Categorisation</a:t>
            </a:r>
            <a:r>
              <a:rPr lang="en-US" dirty="0"/>
              <a:t> tasks</a:t>
            </a:r>
          </a:p>
          <a:p>
            <a:r>
              <a:rPr lang="en-US" dirty="0"/>
              <a:t>Combinatorial optimization tasks</a:t>
            </a:r>
          </a:p>
          <a:p>
            <a:r>
              <a:rPr lang="en-US" dirty="0"/>
              <a:t>Application to forensic science</a:t>
            </a:r>
          </a:p>
        </p:txBody>
      </p:sp>
    </p:spTree>
    <p:extLst>
      <p:ext uri="{BB962C8B-B14F-4D97-AF65-F5344CB8AC3E}">
        <p14:creationId xmlns:p14="http://schemas.microsoft.com/office/powerpoint/2010/main" val="2042825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6E07F9-9B32-2B4C-A977-1B9AD464C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877" y="1305109"/>
            <a:ext cx="3293899" cy="12597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E564FC-96E2-EA4F-8AB8-C27F07C2CD49}"/>
              </a:ext>
            </a:extLst>
          </p:cNvPr>
          <p:cNvSpPr txBox="1"/>
          <p:nvPr/>
        </p:nvSpPr>
        <p:spPr>
          <a:xfrm>
            <a:off x="1139485" y="3582245"/>
            <a:ext cx="2970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note is found near the crime scene</a:t>
            </a:r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FB72F361-9BBD-5F4F-91F6-47E5893914FE}"/>
              </a:ext>
            </a:extLst>
          </p:cNvPr>
          <p:cNvSpPr/>
          <p:nvPr/>
        </p:nvSpPr>
        <p:spPr>
          <a:xfrm>
            <a:off x="1668864" y="2686197"/>
            <a:ext cx="1384300" cy="774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CCF4AB-87A0-144F-AA0C-5913C5E9A2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704" y="1334419"/>
            <a:ext cx="1626605" cy="16391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53DC5A-EC7B-9A43-BB06-72A4FF3E24DF}"/>
              </a:ext>
            </a:extLst>
          </p:cNvPr>
          <p:cNvSpPr txBox="1"/>
          <p:nvPr/>
        </p:nvSpPr>
        <p:spPr>
          <a:xfrm>
            <a:off x="5130214" y="1034536"/>
            <a:ext cx="24716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police have a sample of handwriting from one of our suspects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BA8CCD-E1DE-6843-8BB9-E7C117F3DE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471" y="4090199"/>
            <a:ext cx="3188006" cy="1347972"/>
          </a:xfrm>
          <a:prstGeom prst="rect">
            <a:avLst/>
          </a:prstGeom>
        </p:spPr>
      </p:pic>
      <p:sp>
        <p:nvSpPr>
          <p:cNvPr id="14" name="Up Arrow 13">
            <a:extLst>
              <a:ext uri="{FF2B5EF4-FFF2-40B4-BE49-F238E27FC236}">
                <a16:creationId xmlns:a16="http://schemas.microsoft.com/office/drawing/2014/main" id="{FD552B93-B7E2-F540-8E0C-F3B8D5D3BBC8}"/>
              </a:ext>
            </a:extLst>
          </p:cNvPr>
          <p:cNvSpPr/>
          <p:nvPr/>
        </p:nvSpPr>
        <p:spPr>
          <a:xfrm flipV="1">
            <a:off x="6366052" y="3292007"/>
            <a:ext cx="1384300" cy="7981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3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D8BCD-B4FA-0140-9540-321A97704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variety of 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B304C-A867-C241-BF38-637C0DB7C4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50" y="2914023"/>
            <a:ext cx="2685417" cy="11354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DD6A08-CA49-F44C-8769-7EE39F3C7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399" y="1768510"/>
            <a:ext cx="2530524" cy="9677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F2FC58-0C9F-4A4F-9574-5572E6B69A2F}"/>
              </a:ext>
            </a:extLst>
          </p:cNvPr>
          <p:cNvSpPr txBox="1"/>
          <p:nvPr/>
        </p:nvSpPr>
        <p:spPr>
          <a:xfrm>
            <a:off x="4461468" y="1559108"/>
            <a:ext cx="41844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i="1" u="sng" dirty="0">
                <a:solidFill>
                  <a:srgbClr val="FF0000"/>
                </a:solidFill>
              </a:rPr>
              <a:t>process </a:t>
            </a:r>
            <a:r>
              <a:rPr lang="en-US" sz="2000" dirty="0"/>
              <a:t>problem: were these written in the same </a:t>
            </a:r>
            <a:r>
              <a:rPr lang="en-US" sz="2000" i="1" dirty="0"/>
              <a:t>way</a:t>
            </a:r>
            <a:r>
              <a:rPr lang="en-US" sz="2000" dirty="0"/>
              <a:t>? (e.g., disguising one’s handwriting)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i="1" u="sng" dirty="0">
                <a:solidFill>
                  <a:srgbClr val="7030A0"/>
                </a:solidFill>
              </a:rPr>
              <a:t>authorship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problem: were these written by same </a:t>
            </a:r>
            <a:r>
              <a:rPr lang="en-US" sz="2000" i="1" dirty="0"/>
              <a:t>person</a:t>
            </a:r>
            <a:r>
              <a:rPr lang="en-US" sz="20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i="1" u="sng" dirty="0">
                <a:solidFill>
                  <a:srgbClr val="00B050"/>
                </a:solidFill>
              </a:rPr>
              <a:t>feature match </a:t>
            </a:r>
            <a:r>
              <a:rPr lang="en-US" sz="2000" dirty="0"/>
              <a:t>problem: what are the relevant features, and do the samples match?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7BB53E1A-5D53-0747-93E9-C09050418BC8}"/>
              </a:ext>
            </a:extLst>
          </p:cNvPr>
          <p:cNvSpPr/>
          <p:nvPr/>
        </p:nvSpPr>
        <p:spPr>
          <a:xfrm>
            <a:off x="6390752" y="4823209"/>
            <a:ext cx="683288" cy="512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6DF4E-2542-7A49-B9B7-CD98D849BDCA}"/>
              </a:ext>
            </a:extLst>
          </p:cNvPr>
          <p:cNvSpPr txBox="1"/>
          <p:nvPr/>
        </p:nvSpPr>
        <p:spPr>
          <a:xfrm>
            <a:off x="2251661" y="5429677"/>
            <a:ext cx="6263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Specific case: how good are people at evaluating whether a feature match is informative? Do we know which features in handwriting are common and which are rare?</a:t>
            </a:r>
          </a:p>
        </p:txBody>
      </p:sp>
    </p:spTree>
    <p:extLst>
      <p:ext uri="{BB962C8B-B14F-4D97-AF65-F5344CB8AC3E}">
        <p14:creationId xmlns:p14="http://schemas.microsoft.com/office/powerpoint/2010/main" val="3250757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16BD9C-0A73-584B-9C87-7778962C7E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49" y="552659"/>
            <a:ext cx="3431082" cy="28637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639AE2-4556-B74B-886A-B7ECA7225B38}"/>
              </a:ext>
            </a:extLst>
          </p:cNvPr>
          <p:cNvSpPr txBox="1"/>
          <p:nvPr/>
        </p:nvSpPr>
        <p:spPr>
          <a:xfrm>
            <a:off x="6769100" y="6324600"/>
            <a:ext cx="206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Johnson et al (2016)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ACB1D-2B29-E64B-8C81-A0E629F65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68" y="4029389"/>
            <a:ext cx="3161044" cy="1507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F83A2A-347D-C440-BA34-B6AF3093A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0273" y="781399"/>
            <a:ext cx="4815611" cy="509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F2CBBD-6342-A946-AD87-052475D43952}"/>
              </a:ext>
            </a:extLst>
          </p:cNvPr>
          <p:cNvSpPr txBox="1"/>
          <p:nvPr/>
        </p:nvSpPr>
        <p:spPr>
          <a:xfrm>
            <a:off x="5404574" y="2038699"/>
            <a:ext cx="2311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Handwriting features vary a lot in terms of </a:t>
            </a:r>
            <a:r>
              <a:rPr lang="en-US"/>
              <a:t>their prevalence</a:t>
            </a:r>
          </a:p>
        </p:txBody>
      </p:sp>
    </p:spTree>
    <p:extLst>
      <p:ext uri="{BB962C8B-B14F-4D97-AF65-F5344CB8AC3E}">
        <p14:creationId xmlns:p14="http://schemas.microsoft.com/office/powerpoint/2010/main" val="2196753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9BBA38-7646-CE4F-B959-802C83C77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322" y="492369"/>
            <a:ext cx="3540302" cy="5266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2C1071-ED36-8D48-BA85-E127D9FF46F2}"/>
              </a:ext>
            </a:extLst>
          </p:cNvPr>
          <p:cNvSpPr txBox="1"/>
          <p:nvPr/>
        </p:nvSpPr>
        <p:spPr>
          <a:xfrm>
            <a:off x="4913645" y="5948624"/>
            <a:ext cx="3577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Looked at people’s accuracy for a variety of handwriting features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3F0942-D759-FF43-9813-4926842B22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16" y="1363684"/>
            <a:ext cx="4256182" cy="439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57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A12B5-1E49-4945-931F-9C5AFA04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Forensic document examination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D493C-F7A2-F942-8722-5E9C8D24E0DE}"/>
              </a:ext>
            </a:extLst>
          </p:cNvPr>
          <p:cNvSpPr txBox="1"/>
          <p:nvPr/>
        </p:nvSpPr>
        <p:spPr>
          <a:xfrm>
            <a:off x="3559543" y="1022343"/>
            <a:ext cx="231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Martire</a:t>
            </a:r>
            <a:r>
              <a:rPr lang="en-US" dirty="0"/>
              <a:t> et al, in press)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0E550B-073A-0E4F-B308-C53F72FB2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864225"/>
            <a:ext cx="65786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94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A12B5-1E49-4945-931F-9C5AFA04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Forensic document examination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D493C-F7A2-F942-8722-5E9C8D24E0DE}"/>
              </a:ext>
            </a:extLst>
          </p:cNvPr>
          <p:cNvSpPr txBox="1"/>
          <p:nvPr/>
        </p:nvSpPr>
        <p:spPr>
          <a:xfrm>
            <a:off x="3559543" y="1022343"/>
            <a:ext cx="231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Martire</a:t>
            </a:r>
            <a:r>
              <a:rPr lang="en-US" dirty="0"/>
              <a:t> et al, in press)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ECECB5-C808-F74E-8F64-3F3089E0E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4225"/>
            <a:ext cx="5960148" cy="4402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1B467A-CFCB-6042-B374-10128DE04CB2}"/>
              </a:ext>
            </a:extLst>
          </p:cNvPr>
          <p:cNvSpPr txBox="1"/>
          <p:nvPr/>
        </p:nvSpPr>
        <p:spPr>
          <a:xfrm>
            <a:off x="6276242" y="2825261"/>
            <a:ext cx="22391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 (both novices and experts) do know something about this, but judgments are noisy and there’s a lot of variability in how much people know</a:t>
            </a:r>
          </a:p>
        </p:txBody>
      </p:sp>
    </p:spTree>
    <p:extLst>
      <p:ext uri="{BB962C8B-B14F-4D97-AF65-F5344CB8AC3E}">
        <p14:creationId xmlns:p14="http://schemas.microsoft.com/office/powerpoint/2010/main" val="2985972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A12B5-1E49-4945-931F-9C5AFA04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Forensic document examination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D493C-F7A2-F942-8722-5E9C8D24E0DE}"/>
              </a:ext>
            </a:extLst>
          </p:cNvPr>
          <p:cNvSpPr txBox="1"/>
          <p:nvPr/>
        </p:nvSpPr>
        <p:spPr>
          <a:xfrm>
            <a:off x="3559543" y="1022343"/>
            <a:ext cx="231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Martire</a:t>
            </a:r>
            <a:r>
              <a:rPr lang="en-US" dirty="0"/>
              <a:t> et al, in press)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F4149-273D-A840-904A-EB5350350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261" y="1600200"/>
            <a:ext cx="6293338" cy="448634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9B2C24B-CEF0-7F48-92E0-4691D8628F7A}"/>
              </a:ext>
            </a:extLst>
          </p:cNvPr>
          <p:cNvSpPr/>
          <p:nvPr/>
        </p:nvSpPr>
        <p:spPr>
          <a:xfrm>
            <a:off x="1676400" y="4654061"/>
            <a:ext cx="257908" cy="257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EFB918-E955-9840-8606-003E9285DF55}"/>
              </a:ext>
            </a:extLst>
          </p:cNvPr>
          <p:cNvCxnSpPr/>
          <p:nvPr/>
        </p:nvCxnSpPr>
        <p:spPr>
          <a:xfrm>
            <a:off x="1805354" y="4032738"/>
            <a:ext cx="0" cy="515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A091482-E0DA-E54C-9EE8-C3B3B4FDBD74}"/>
              </a:ext>
            </a:extLst>
          </p:cNvPr>
          <p:cNvSpPr txBox="1"/>
          <p:nvPr/>
        </p:nvSpPr>
        <p:spPr>
          <a:xfrm>
            <a:off x="1215496" y="3649884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crowd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9FD66E-8BC8-D64D-92E2-DD1935A6B59D}"/>
              </a:ext>
            </a:extLst>
          </p:cNvPr>
          <p:cNvSpPr txBox="1"/>
          <p:nvPr/>
        </p:nvSpPr>
        <p:spPr>
          <a:xfrm>
            <a:off x="3407712" y="2149330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individuals</a:t>
            </a:r>
          </a:p>
        </p:txBody>
      </p:sp>
    </p:spTree>
    <p:extLst>
      <p:ext uri="{BB962C8B-B14F-4D97-AF65-F5344CB8AC3E}">
        <p14:creationId xmlns:p14="http://schemas.microsoft.com/office/powerpoint/2010/main" val="640186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A12B5-1E49-4945-931F-9C5AFA04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Forensic document examination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D493C-F7A2-F942-8722-5E9C8D24E0DE}"/>
              </a:ext>
            </a:extLst>
          </p:cNvPr>
          <p:cNvSpPr txBox="1"/>
          <p:nvPr/>
        </p:nvSpPr>
        <p:spPr>
          <a:xfrm>
            <a:off x="3559543" y="1022343"/>
            <a:ext cx="231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Martire</a:t>
            </a:r>
            <a:r>
              <a:rPr lang="en-US" dirty="0"/>
              <a:t> et al, in press)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B614E8-5B20-284F-8DDD-DAE373AFD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32" y="2318618"/>
            <a:ext cx="7362092" cy="4352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54FDF1-0310-3B45-9279-5E4186FE61AF}"/>
              </a:ext>
            </a:extLst>
          </p:cNvPr>
          <p:cNvSpPr txBox="1"/>
          <p:nvPr/>
        </p:nvSpPr>
        <p:spPr>
          <a:xfrm>
            <a:off x="2192215" y="1984807"/>
            <a:ext cx="5242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aggregation methods work better than others…</a:t>
            </a:r>
          </a:p>
        </p:txBody>
      </p:sp>
    </p:spTree>
    <p:extLst>
      <p:ext uri="{BB962C8B-B14F-4D97-AF65-F5344CB8AC3E}">
        <p14:creationId xmlns:p14="http://schemas.microsoft.com/office/powerpoint/2010/main" val="1712959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48133-8593-7649-BE15-CFB7AF468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1" y="2726489"/>
            <a:ext cx="7886700" cy="841882"/>
          </a:xfrm>
        </p:spPr>
        <p:txBody>
          <a:bodyPr/>
          <a:lstStyle/>
          <a:p>
            <a:r>
              <a:rPr lang="en-US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73398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AE044-11BB-2047-BF69-4E304A1A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Vox </a:t>
            </a:r>
            <a:r>
              <a:rPr lang="en-US" dirty="0" err="1"/>
              <a:t>populi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847202-CA59-D742-A222-9661FD68A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22" y="1947861"/>
            <a:ext cx="3017971" cy="20076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0D3B54-A842-934A-BA6D-5BB855E4D1EC}"/>
              </a:ext>
            </a:extLst>
          </p:cNvPr>
          <p:cNvSpPr txBox="1"/>
          <p:nvPr/>
        </p:nvSpPr>
        <p:spPr>
          <a:xfrm>
            <a:off x="3821634" y="1020492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(Galton 1907)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8BF1A2-5543-F94F-9B3D-1663DD0440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8630" y="1862374"/>
            <a:ext cx="4727324" cy="47273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647077-15BA-D048-A53C-D37C3CD9049A}"/>
              </a:ext>
            </a:extLst>
          </p:cNvPr>
          <p:cNvSpPr txBox="1"/>
          <p:nvPr/>
        </p:nvSpPr>
        <p:spPr>
          <a:xfrm>
            <a:off x="4432346" y="3586136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Median = 1207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804D82-04A2-2041-8B49-A655752D2FC2}"/>
              </a:ext>
            </a:extLst>
          </p:cNvPr>
          <p:cNvSpPr txBox="1"/>
          <p:nvPr/>
        </p:nvSpPr>
        <p:spPr>
          <a:xfrm>
            <a:off x="5686715" y="1578529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 = 1198</a:t>
            </a:r>
          </a:p>
        </p:txBody>
      </p:sp>
    </p:spTree>
    <p:extLst>
      <p:ext uri="{BB962C8B-B14F-4D97-AF65-F5344CB8AC3E}">
        <p14:creationId xmlns:p14="http://schemas.microsoft.com/office/powerpoint/2010/main" val="359822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9736D-E117-FC44-BFDE-4E0B8029B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wisdom of crowds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CD983C-D573-1249-957C-74254C0DE657}"/>
              </a:ext>
            </a:extLst>
          </p:cNvPr>
          <p:cNvSpPr txBox="1"/>
          <p:nvPr/>
        </p:nvSpPr>
        <p:spPr>
          <a:xfrm>
            <a:off x="3630075" y="1022343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Surowiecki</a:t>
            </a:r>
            <a:r>
              <a:rPr lang="en-US" dirty="0"/>
              <a:t> 2004)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3E5430-E9C1-7948-BEF1-039D30CDE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662643"/>
              </p:ext>
            </p:extLst>
          </p:nvPr>
        </p:nvGraphicFramePr>
        <p:xfrm>
          <a:off x="3259014" y="2271630"/>
          <a:ext cx="5662247" cy="3200400"/>
        </p:xfrm>
        <a:graphic>
          <a:graphicData uri="http://schemas.openxmlformats.org/drawingml/2006/table">
            <a:tbl>
              <a:tblPr/>
              <a:tblGrid>
                <a:gridCol w="1805355">
                  <a:extLst>
                    <a:ext uri="{9D8B030D-6E8A-4147-A177-3AD203B41FA5}">
                      <a16:colId xmlns:a16="http://schemas.microsoft.com/office/drawing/2014/main" val="1544573353"/>
                    </a:ext>
                  </a:extLst>
                </a:gridCol>
                <a:gridCol w="3856892">
                  <a:extLst>
                    <a:ext uri="{9D8B030D-6E8A-4147-A177-3AD203B41FA5}">
                      <a16:colId xmlns:a16="http://schemas.microsoft.com/office/drawing/2014/main" val="22416603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effectLst/>
                        </a:rPr>
                        <a:t>Criterion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effectLst/>
                        </a:rPr>
                        <a:t>Description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524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dirty="0">
                          <a:effectLst/>
                        </a:rPr>
                        <a:t>Diversity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effectLst/>
                        </a:rPr>
                        <a:t>Each person should have their own personal knowledge to rely 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052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>
                          <a:effectLst/>
                        </a:rPr>
                        <a:t>Independence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effectLst/>
                        </a:rPr>
                        <a:t>Each person should form this opinion without any information about the opinions of others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986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>
                          <a:effectLst/>
                        </a:rPr>
                        <a:t>Decentralization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effectLst/>
                        </a:rPr>
                        <a:t>Each person should be able to draw on different sources to form their opinion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87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>
                          <a:effectLst/>
                        </a:rPr>
                        <a:t>Aggregation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effectLst/>
                        </a:rPr>
                        <a:t>There should be a sensible mechanism for combining the different opinions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42706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811CDA6-26E4-7C49-B032-06DA01AA21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58" y="1922585"/>
            <a:ext cx="2512516" cy="387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2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B2404-3C7E-144B-93C7-DDB67C3C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58" y="2299435"/>
            <a:ext cx="7886700" cy="841882"/>
          </a:xfrm>
        </p:spPr>
        <p:txBody>
          <a:bodyPr/>
          <a:lstStyle/>
          <a:p>
            <a:r>
              <a:rPr lang="en-US" dirty="0"/>
              <a:t>Ranking tasks</a:t>
            </a:r>
          </a:p>
        </p:txBody>
      </p:sp>
    </p:spTree>
    <p:extLst>
      <p:ext uri="{BB962C8B-B14F-4D97-AF65-F5344CB8AC3E}">
        <p14:creationId xmlns:p14="http://schemas.microsoft.com/office/powerpoint/2010/main" val="112804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4AE9C1-9E92-BD4D-BDD7-467A4B86D403}"/>
              </a:ext>
            </a:extLst>
          </p:cNvPr>
          <p:cNvSpPr/>
          <p:nvPr/>
        </p:nvSpPr>
        <p:spPr>
          <a:xfrm>
            <a:off x="2344616" y="59662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www.educationaltoysplanet.com</a:t>
            </a:r>
            <a:r>
              <a:rPr lang="en-US" dirty="0"/>
              <a:t>/presidents-write-on-learning-</a:t>
            </a:r>
            <a:r>
              <a:rPr lang="en-US" dirty="0" err="1"/>
              <a:t>placemat.html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BF33B-656D-9D43-A786-5FB8099F7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404" y="521677"/>
            <a:ext cx="5104423" cy="510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04B77-D947-FF47-BCB0-DF8D9F3B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tasks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928F3-5557-CC47-B08A-FC97B22F2AE7}"/>
              </a:ext>
            </a:extLst>
          </p:cNvPr>
          <p:cNvSpPr txBox="1"/>
          <p:nvPr/>
        </p:nvSpPr>
        <p:spPr>
          <a:xfrm>
            <a:off x="5240217" y="1735017"/>
            <a:ext cx="21051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George Washington</a:t>
            </a:r>
          </a:p>
          <a:p>
            <a:r>
              <a:rPr lang="en-US" dirty="0"/>
              <a:t>John Adams</a:t>
            </a:r>
          </a:p>
          <a:p>
            <a:r>
              <a:rPr lang="en-US" dirty="0"/>
              <a:t>Thomas Jefferson</a:t>
            </a:r>
          </a:p>
          <a:p>
            <a:r>
              <a:rPr lang="en-US" dirty="0"/>
              <a:t>James Monroe</a:t>
            </a:r>
          </a:p>
          <a:p>
            <a:r>
              <a:rPr lang="en-US" dirty="0"/>
              <a:t>Andrew Jackson</a:t>
            </a:r>
          </a:p>
          <a:p>
            <a:r>
              <a:rPr lang="en-US" dirty="0"/>
              <a:t>Theodore Roosevelt</a:t>
            </a:r>
          </a:p>
          <a:p>
            <a:r>
              <a:rPr lang="en-US" dirty="0"/>
              <a:t>Harry Truman</a:t>
            </a:r>
          </a:p>
          <a:p>
            <a:r>
              <a:rPr lang="en-US" dirty="0"/>
              <a:t>Dwight Eisenhower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DA76F4-CDFB-AA45-A95C-839F3A361669}"/>
              </a:ext>
            </a:extLst>
          </p:cNvPr>
          <p:cNvSpPr txBox="1"/>
          <p:nvPr/>
        </p:nvSpPr>
        <p:spPr>
          <a:xfrm>
            <a:off x="1910863" y="2249092"/>
            <a:ext cx="2406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a drag-and-drop interface to sort US presidents into chronological order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C5A715A-616A-4C4C-B487-BCDF413443B6}"/>
              </a:ext>
            </a:extLst>
          </p:cNvPr>
          <p:cNvSpPr/>
          <p:nvPr/>
        </p:nvSpPr>
        <p:spPr>
          <a:xfrm>
            <a:off x="4317472" y="2336634"/>
            <a:ext cx="691662" cy="844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2EC537-46A5-7A4C-BCED-89A9619557DA}"/>
              </a:ext>
            </a:extLst>
          </p:cNvPr>
          <p:cNvSpPr txBox="1"/>
          <p:nvPr/>
        </p:nvSpPr>
        <p:spPr>
          <a:xfrm>
            <a:off x="1910862" y="4735871"/>
            <a:ext cx="5861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Variety of problems</a:t>
            </a:r>
            <a:r>
              <a:rPr lang="en-US" dirty="0"/>
              <a:t>: </a:t>
            </a:r>
            <a:r>
              <a:rPr lang="en-AU" dirty="0"/>
              <a:t>books, city population, country landmass, country population, hardness, holidays, movies, US presidents, rivers, US states locations, </a:t>
            </a:r>
            <a:r>
              <a:rPr lang="en-AU" dirty="0" err="1"/>
              <a:t>superbowl</a:t>
            </a:r>
            <a:r>
              <a:rPr lang="en-AU" dirty="0"/>
              <a:t>, US constitution ten amendments, Bible ten commandments 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63CB9B-443D-6942-97EC-956A877BF81E}"/>
              </a:ext>
            </a:extLst>
          </p:cNvPr>
          <p:cNvSpPr txBox="1"/>
          <p:nvPr/>
        </p:nvSpPr>
        <p:spPr>
          <a:xfrm>
            <a:off x="2810492" y="1022343"/>
            <a:ext cx="352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Steyvers</a:t>
            </a:r>
            <a:r>
              <a:rPr lang="en-US" dirty="0"/>
              <a:t> et al 2009; Lee et al 2012)</a:t>
            </a:r>
          </a:p>
        </p:txBody>
      </p:sp>
    </p:spTree>
    <p:extLst>
      <p:ext uri="{BB962C8B-B14F-4D97-AF65-F5344CB8AC3E}">
        <p14:creationId xmlns:p14="http://schemas.microsoft.com/office/powerpoint/2010/main" val="1362526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04B77-D947-FF47-BCB0-DF8D9F3B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tasks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0A7B9C-E798-D745-BADF-3A72B35E7A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339" y="1864226"/>
            <a:ext cx="4314092" cy="11340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93A8AF-F743-8B46-86F3-13A23C417852}"/>
              </a:ext>
            </a:extLst>
          </p:cNvPr>
          <p:cNvSpPr txBox="1"/>
          <p:nvPr/>
        </p:nvSpPr>
        <p:spPr>
          <a:xfrm>
            <a:off x="6131169" y="2074985"/>
            <a:ext cx="2778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assume the existence of a “</a:t>
            </a:r>
            <a:r>
              <a:rPr lang="en-US" i="1" u="sng" dirty="0"/>
              <a:t>latent</a:t>
            </a:r>
            <a:r>
              <a:rPr lang="en-US" dirty="0"/>
              <a:t> ground truth” … needs to be estimated statistically from responses</a:t>
            </a: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2DBBC071-D0D3-F447-BA9E-FDA030CE1563}"/>
              </a:ext>
            </a:extLst>
          </p:cNvPr>
          <p:cNvSpPr/>
          <p:nvPr/>
        </p:nvSpPr>
        <p:spPr>
          <a:xfrm>
            <a:off x="5324759" y="2271000"/>
            <a:ext cx="703384" cy="7273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AE17B3-1F3D-4E48-86D2-CB76D510143C}"/>
              </a:ext>
            </a:extLst>
          </p:cNvPr>
          <p:cNvSpPr txBox="1"/>
          <p:nvPr/>
        </p:nvSpPr>
        <p:spPr>
          <a:xfrm>
            <a:off x="832339" y="4651988"/>
            <a:ext cx="3153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item is very distant from the others, so it’s easy to get correct (e.g., George Washington as 1</a:t>
            </a:r>
            <a:r>
              <a:rPr lang="en-US" baseline="30000" dirty="0"/>
              <a:t>st</a:t>
            </a:r>
            <a:r>
              <a:rPr lang="en-US" dirty="0"/>
              <a:t> US president)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BD1FBD3-8E7B-7741-A703-55C2C98E9724}"/>
              </a:ext>
            </a:extLst>
          </p:cNvPr>
          <p:cNvCxnSpPr>
            <a:cxnSpLocks/>
          </p:cNvCxnSpPr>
          <p:nvPr/>
        </p:nvCxnSpPr>
        <p:spPr>
          <a:xfrm flipV="1">
            <a:off x="2133600" y="2998315"/>
            <a:ext cx="0" cy="1652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DC3840-048D-B744-9D8C-EB9AA74DED13}"/>
              </a:ext>
            </a:extLst>
          </p:cNvPr>
          <p:cNvCxnSpPr>
            <a:cxnSpLocks/>
          </p:cNvCxnSpPr>
          <p:nvPr/>
        </p:nvCxnSpPr>
        <p:spPr>
          <a:xfrm flipH="1" flipV="1">
            <a:off x="3578917" y="2998316"/>
            <a:ext cx="219360" cy="424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7A1F155-E5B0-564A-A8D3-E08047DF0BE6}"/>
              </a:ext>
            </a:extLst>
          </p:cNvPr>
          <p:cNvCxnSpPr>
            <a:cxnSpLocks/>
          </p:cNvCxnSpPr>
          <p:nvPr/>
        </p:nvCxnSpPr>
        <p:spPr>
          <a:xfrm flipV="1">
            <a:off x="3798277" y="2998315"/>
            <a:ext cx="187569" cy="424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730811E-A98A-364B-8175-5EF7F4A9619F}"/>
              </a:ext>
            </a:extLst>
          </p:cNvPr>
          <p:cNvSpPr txBox="1"/>
          <p:nvPr/>
        </p:nvSpPr>
        <p:spPr>
          <a:xfrm>
            <a:off x="3150577" y="3643050"/>
            <a:ext cx="3991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items are close together and are easy to mix up (e.g., Monroe &amp; Jackson)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0F2C1F-EB13-4740-9AD1-D170EC13F49F}"/>
              </a:ext>
            </a:extLst>
          </p:cNvPr>
          <p:cNvSpPr txBox="1"/>
          <p:nvPr/>
        </p:nvSpPr>
        <p:spPr>
          <a:xfrm>
            <a:off x="2810492" y="1022343"/>
            <a:ext cx="352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Steyvers</a:t>
            </a:r>
            <a:r>
              <a:rPr lang="en-US" dirty="0"/>
              <a:t> et al 2009; Lee et al 2012)</a:t>
            </a:r>
          </a:p>
        </p:txBody>
      </p:sp>
    </p:spTree>
    <p:extLst>
      <p:ext uri="{BB962C8B-B14F-4D97-AF65-F5344CB8AC3E}">
        <p14:creationId xmlns:p14="http://schemas.microsoft.com/office/powerpoint/2010/main" val="1545977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5678</TotalTime>
  <Words>1113</Words>
  <Application>Microsoft Macintosh PowerPoint</Application>
  <PresentationFormat>On-screen Show (4:3)</PresentationFormat>
  <Paragraphs>154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Gill Sans MT</vt:lpstr>
      <vt:lpstr>Office Theme</vt:lpstr>
      <vt:lpstr>PowerPoint Presentation</vt:lpstr>
      <vt:lpstr>Where are we?</vt:lpstr>
      <vt:lpstr>Structure of the lecture</vt:lpstr>
      <vt:lpstr>Vox populi</vt:lpstr>
      <vt:lpstr>The wisdom of crowds</vt:lpstr>
      <vt:lpstr>Ranking tasks</vt:lpstr>
      <vt:lpstr>PowerPoint Presentation</vt:lpstr>
      <vt:lpstr>Ranking tasks</vt:lpstr>
      <vt:lpstr>Ranking tasks</vt:lpstr>
      <vt:lpstr>Ranking tasks</vt:lpstr>
      <vt:lpstr>Ranking tasks</vt:lpstr>
      <vt:lpstr>Ranking tasks</vt:lpstr>
      <vt:lpstr>Ranking tasks</vt:lpstr>
      <vt:lpstr>A category learning example</vt:lpstr>
      <vt:lpstr>Category learning</vt:lpstr>
      <vt:lpstr>Category learning</vt:lpstr>
      <vt:lpstr>Category learning</vt:lpstr>
      <vt:lpstr>Category learning</vt:lpstr>
      <vt:lpstr>Category learning</vt:lpstr>
      <vt:lpstr>Category learning</vt:lpstr>
      <vt:lpstr>Category learning</vt:lpstr>
      <vt:lpstr>Complications on the wisdom of crowds phenomenon?</vt:lpstr>
      <vt:lpstr>Minimum spanning trees</vt:lpstr>
      <vt:lpstr>Travelling salesperson problem</vt:lpstr>
      <vt:lpstr>“The Price is Right”</vt:lpstr>
      <vt:lpstr>“The Price is Right”</vt:lpstr>
      <vt:lpstr>“The Price is Right”</vt:lpstr>
      <vt:lpstr>A forensic science application</vt:lpstr>
      <vt:lpstr>PowerPoint Presentation</vt:lpstr>
      <vt:lpstr>PowerPoint Presentation</vt:lpstr>
      <vt:lpstr>A variety of questions</vt:lpstr>
      <vt:lpstr>PowerPoint Presentation</vt:lpstr>
      <vt:lpstr>PowerPoint Presentation</vt:lpstr>
      <vt:lpstr>Forensic document examination</vt:lpstr>
      <vt:lpstr>Forensic document examination</vt:lpstr>
      <vt:lpstr>Forensic document examination</vt:lpstr>
      <vt:lpstr>Forensic document examination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L2: Attention</dc:title>
  <dc:creator>Dan Navarro</dc:creator>
  <cp:lastModifiedBy>Danielle Navarro</cp:lastModifiedBy>
  <cp:revision>248</cp:revision>
  <dcterms:created xsi:type="dcterms:W3CDTF">2016-06-27T23:42:31Z</dcterms:created>
  <dcterms:modified xsi:type="dcterms:W3CDTF">2018-10-01T07:37:19Z</dcterms:modified>
</cp:coreProperties>
</file>