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1"/>
  </p:notesMasterIdLst>
  <p:sldIdLst>
    <p:sldId id="411" r:id="rId2"/>
    <p:sldId id="424" r:id="rId3"/>
    <p:sldId id="426" r:id="rId4"/>
    <p:sldId id="457" r:id="rId5"/>
    <p:sldId id="459" r:id="rId6"/>
    <p:sldId id="460" r:id="rId7"/>
    <p:sldId id="461" r:id="rId8"/>
    <p:sldId id="462" r:id="rId9"/>
    <p:sldId id="464" r:id="rId10"/>
    <p:sldId id="463" r:id="rId11"/>
    <p:sldId id="427" r:id="rId12"/>
    <p:sldId id="467" r:id="rId13"/>
    <p:sldId id="465" r:id="rId14"/>
    <p:sldId id="432" r:id="rId15"/>
    <p:sldId id="433" r:id="rId16"/>
    <p:sldId id="434" r:id="rId17"/>
    <p:sldId id="435" r:id="rId18"/>
    <p:sldId id="436" r:id="rId19"/>
    <p:sldId id="455" r:id="rId20"/>
    <p:sldId id="466" r:id="rId21"/>
    <p:sldId id="473" r:id="rId22"/>
    <p:sldId id="437" r:id="rId23"/>
    <p:sldId id="438" r:id="rId24"/>
    <p:sldId id="439" r:id="rId25"/>
    <p:sldId id="440" r:id="rId26"/>
    <p:sldId id="429" r:id="rId27"/>
    <p:sldId id="469" r:id="rId28"/>
    <p:sldId id="468" r:id="rId29"/>
    <p:sldId id="471" r:id="rId30"/>
    <p:sldId id="441" r:id="rId31"/>
    <p:sldId id="430" r:id="rId32"/>
    <p:sldId id="423" r:id="rId33"/>
    <p:sldId id="470" r:id="rId34"/>
    <p:sldId id="442" r:id="rId35"/>
    <p:sldId id="431" r:id="rId36"/>
    <p:sldId id="443" r:id="rId37"/>
    <p:sldId id="428" r:id="rId38"/>
    <p:sldId id="444" r:id="rId39"/>
    <p:sldId id="445" r:id="rId40"/>
    <p:sldId id="446" r:id="rId41"/>
    <p:sldId id="447" r:id="rId42"/>
    <p:sldId id="448" r:id="rId43"/>
    <p:sldId id="450" r:id="rId44"/>
    <p:sldId id="449" r:id="rId45"/>
    <p:sldId id="451" r:id="rId46"/>
    <p:sldId id="452" r:id="rId47"/>
    <p:sldId id="453" r:id="rId48"/>
    <p:sldId id="454" r:id="rId49"/>
    <p:sldId id="47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91"/>
    <p:restoredTop sz="86338"/>
  </p:normalViewPr>
  <p:slideViewPr>
    <p:cSldViewPr snapToGrid="0" snapToObjects="1">
      <p:cViewPr varScale="1">
        <p:scale>
          <a:sx n="84" d="100"/>
          <a:sy n="84" d="100"/>
        </p:scale>
        <p:origin x="184" y="608"/>
      </p:cViewPr>
      <p:guideLst/>
    </p:cSldViewPr>
  </p:slideViewPr>
  <p:outlineViewPr>
    <p:cViewPr>
      <p:scale>
        <a:sx n="33" d="100"/>
        <a:sy n="33" d="100"/>
      </p:scale>
      <p:origin x="0" y="-1280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B9AF75-86A4-2341-B5EF-B46F7B527AC2}" type="datetimeFigureOut">
              <a:rPr lang="en-US" smtClean="0"/>
              <a:t>10/1/18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9DFB6-4D04-C242-AF7D-BB85F2CEFD7E}" type="slidenum">
              <a:rPr lang="en-US" smtClean="0"/>
              <a:t>‹#›</a:t>
            </a:fld>
            <a:endParaRPr lang="en-US" dirty="0"/>
          </a:p>
        </p:txBody>
      </p:sp>
    </p:spTree>
    <p:extLst>
      <p:ext uri="{BB962C8B-B14F-4D97-AF65-F5344CB8AC3E}">
        <p14:creationId xmlns:p14="http://schemas.microsoft.com/office/powerpoint/2010/main" val="622598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baseline="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A32AD966-2C6D-A24C-8401-CF15B5C4955F}" type="datetimeFigureOut">
              <a:rPr lang="en-US" smtClean="0"/>
              <a:t>10/1/18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84CF2B-FE66-094C-BE46-BD9ECF03E27A}" type="slidenum">
              <a:rPr lang="en-US" smtClean="0"/>
              <a:t>‹#›</a:t>
            </a:fld>
            <a:endParaRPr lang="en-US" dirty="0"/>
          </a:p>
        </p:txBody>
      </p:sp>
    </p:spTree>
    <p:extLst>
      <p:ext uri="{BB962C8B-B14F-4D97-AF65-F5344CB8AC3E}">
        <p14:creationId xmlns:p14="http://schemas.microsoft.com/office/powerpoint/2010/main" val="1586103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2AD966-2C6D-A24C-8401-CF15B5C4955F}" type="datetimeFigureOut">
              <a:rPr lang="en-US" smtClean="0"/>
              <a:t>10/1/18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84CF2B-FE66-094C-BE46-BD9ECF03E27A}" type="slidenum">
              <a:rPr lang="en-US" smtClean="0"/>
              <a:t>‹#›</a:t>
            </a:fld>
            <a:endParaRPr lang="en-US" dirty="0"/>
          </a:p>
        </p:txBody>
      </p:sp>
    </p:spTree>
    <p:extLst>
      <p:ext uri="{BB962C8B-B14F-4D97-AF65-F5344CB8AC3E}">
        <p14:creationId xmlns:p14="http://schemas.microsoft.com/office/powerpoint/2010/main" val="804836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2AD966-2C6D-A24C-8401-CF15B5C4955F}" type="datetimeFigureOut">
              <a:rPr lang="en-US" smtClean="0"/>
              <a:t>10/1/18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84CF2B-FE66-094C-BE46-BD9ECF03E27A}" type="slidenum">
              <a:rPr lang="en-US" smtClean="0"/>
              <a:t>‹#›</a:t>
            </a:fld>
            <a:endParaRPr lang="en-US" dirty="0"/>
          </a:p>
        </p:txBody>
      </p:sp>
    </p:spTree>
    <p:extLst>
      <p:ext uri="{BB962C8B-B14F-4D97-AF65-F5344CB8AC3E}">
        <p14:creationId xmlns:p14="http://schemas.microsoft.com/office/powerpoint/2010/main" val="204116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2AD966-2C6D-A24C-8401-CF15B5C4955F}" type="datetimeFigureOut">
              <a:rPr lang="en-US" smtClean="0"/>
              <a:t>10/1/18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84CF2B-FE66-094C-BE46-BD9ECF03E27A}" type="slidenum">
              <a:rPr lang="en-US" smtClean="0"/>
              <a:t>‹#›</a:t>
            </a:fld>
            <a:endParaRPr lang="en-US" dirty="0"/>
          </a:p>
        </p:txBody>
      </p:sp>
    </p:spTree>
    <p:extLst>
      <p:ext uri="{BB962C8B-B14F-4D97-AF65-F5344CB8AC3E}">
        <p14:creationId xmlns:p14="http://schemas.microsoft.com/office/powerpoint/2010/main" val="924627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A32AD966-2C6D-A24C-8401-CF15B5C4955F}" type="datetimeFigureOut">
              <a:rPr lang="en-US" smtClean="0"/>
              <a:t>10/1/18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84CF2B-FE66-094C-BE46-BD9ECF03E27A}" type="slidenum">
              <a:rPr lang="en-US" smtClean="0"/>
              <a:t>‹#›</a:t>
            </a:fld>
            <a:endParaRPr lang="en-US" dirty="0"/>
          </a:p>
        </p:txBody>
      </p:sp>
    </p:spTree>
    <p:extLst>
      <p:ext uri="{BB962C8B-B14F-4D97-AF65-F5344CB8AC3E}">
        <p14:creationId xmlns:p14="http://schemas.microsoft.com/office/powerpoint/2010/main" val="626689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2AD966-2C6D-A24C-8401-CF15B5C4955F}" type="datetimeFigureOut">
              <a:rPr lang="en-US" smtClean="0"/>
              <a:t>10/1/18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84CF2B-FE66-094C-BE46-BD9ECF03E27A}" type="slidenum">
              <a:rPr lang="en-US" smtClean="0"/>
              <a:t>‹#›</a:t>
            </a:fld>
            <a:endParaRPr lang="en-US" dirty="0"/>
          </a:p>
        </p:txBody>
      </p:sp>
    </p:spTree>
    <p:extLst>
      <p:ext uri="{BB962C8B-B14F-4D97-AF65-F5344CB8AC3E}">
        <p14:creationId xmlns:p14="http://schemas.microsoft.com/office/powerpoint/2010/main" val="102600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2AD966-2C6D-A24C-8401-CF15B5C4955F}" type="datetimeFigureOut">
              <a:rPr lang="en-US" smtClean="0"/>
              <a:t>10/1/18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84CF2B-FE66-094C-BE46-BD9ECF03E27A}" type="slidenum">
              <a:rPr lang="en-US" smtClean="0"/>
              <a:t>‹#›</a:t>
            </a:fld>
            <a:endParaRPr lang="en-US" dirty="0"/>
          </a:p>
        </p:txBody>
      </p:sp>
    </p:spTree>
    <p:extLst>
      <p:ext uri="{BB962C8B-B14F-4D97-AF65-F5344CB8AC3E}">
        <p14:creationId xmlns:p14="http://schemas.microsoft.com/office/powerpoint/2010/main" val="183870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2AD966-2C6D-A24C-8401-CF15B5C4955F}" type="datetimeFigureOut">
              <a:rPr lang="en-US" smtClean="0"/>
              <a:t>10/1/18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84CF2B-FE66-094C-BE46-BD9ECF03E27A}" type="slidenum">
              <a:rPr lang="en-US" smtClean="0"/>
              <a:t>‹#›</a:t>
            </a:fld>
            <a:endParaRPr lang="en-US" dirty="0"/>
          </a:p>
        </p:txBody>
      </p:sp>
    </p:spTree>
    <p:extLst>
      <p:ext uri="{BB962C8B-B14F-4D97-AF65-F5344CB8AC3E}">
        <p14:creationId xmlns:p14="http://schemas.microsoft.com/office/powerpoint/2010/main" val="839507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AD966-2C6D-A24C-8401-CF15B5C4955F}" type="datetimeFigureOut">
              <a:rPr lang="en-US" smtClean="0"/>
              <a:t>10/1/18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84CF2B-FE66-094C-BE46-BD9ECF03E27A}" type="slidenum">
              <a:rPr lang="en-US" smtClean="0"/>
              <a:t>‹#›</a:t>
            </a:fld>
            <a:endParaRPr lang="en-US" dirty="0"/>
          </a:p>
        </p:txBody>
      </p:sp>
    </p:spTree>
    <p:extLst>
      <p:ext uri="{BB962C8B-B14F-4D97-AF65-F5344CB8AC3E}">
        <p14:creationId xmlns:p14="http://schemas.microsoft.com/office/powerpoint/2010/main" val="150309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2AD966-2C6D-A24C-8401-CF15B5C4955F}" type="datetimeFigureOut">
              <a:rPr lang="en-US" smtClean="0"/>
              <a:t>10/1/18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84CF2B-FE66-094C-BE46-BD9ECF03E27A}" type="slidenum">
              <a:rPr lang="en-US" smtClean="0"/>
              <a:t>‹#›</a:t>
            </a:fld>
            <a:endParaRPr lang="en-US" dirty="0"/>
          </a:p>
        </p:txBody>
      </p:sp>
    </p:spTree>
    <p:extLst>
      <p:ext uri="{BB962C8B-B14F-4D97-AF65-F5344CB8AC3E}">
        <p14:creationId xmlns:p14="http://schemas.microsoft.com/office/powerpoint/2010/main" val="1618381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2AD966-2C6D-A24C-8401-CF15B5C4955F}" type="datetimeFigureOut">
              <a:rPr lang="en-US" smtClean="0"/>
              <a:t>10/1/18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84CF2B-FE66-094C-BE46-BD9ECF03E27A}" type="slidenum">
              <a:rPr lang="en-US" smtClean="0"/>
              <a:t>‹#›</a:t>
            </a:fld>
            <a:endParaRPr lang="en-US" dirty="0"/>
          </a:p>
        </p:txBody>
      </p:sp>
    </p:spTree>
    <p:extLst>
      <p:ext uri="{BB962C8B-B14F-4D97-AF65-F5344CB8AC3E}">
        <p14:creationId xmlns:p14="http://schemas.microsoft.com/office/powerpoint/2010/main" val="11287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84188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36192"/>
            <a:ext cx="7886700" cy="4640771"/>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AD966-2C6D-A24C-8401-CF15B5C4955F}" type="datetimeFigureOut">
              <a:rPr lang="en-US" smtClean="0"/>
              <a:t>10/1/18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4CF2B-FE66-094C-BE46-BD9ECF03E27A}" type="slidenum">
              <a:rPr lang="en-US" smtClean="0"/>
              <a:t>‹#›</a:t>
            </a:fld>
            <a:endParaRPr lang="en-US" dirty="0"/>
          </a:p>
        </p:txBody>
      </p:sp>
    </p:spTree>
    <p:extLst>
      <p:ext uri="{BB962C8B-B14F-4D97-AF65-F5344CB8AC3E}">
        <p14:creationId xmlns:p14="http://schemas.microsoft.com/office/powerpoint/2010/main" val="949960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4" r:id="rId5"/>
    <p:sldLayoutId id="2147483665"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emf"/><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emf"/><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emf"/><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3.xml"/><Relationship Id="rId1" Type="http://schemas.openxmlformats.org/officeDocument/2006/relationships/video" Target="https://www.youtube.com/embed/TmPfTpjtdgg?feature=oembed"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3.xml"/><Relationship Id="rId1" Type="http://schemas.openxmlformats.org/officeDocument/2006/relationships/video" Target="https://www.youtube.com/embed/W2CAghUiofY?feature=oembed"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3.xml"/><Relationship Id="rId1" Type="http://schemas.openxmlformats.org/officeDocument/2006/relationships/video" Target="https://www.youtube.com/embed/1d4D5KhpKa8?feature=oembed"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8F0314-4B41-4441-92C1-124D8FF66DE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90765" y="3185409"/>
            <a:ext cx="2159827" cy="2159827"/>
          </a:xfrm>
          <a:prstGeom prst="rect">
            <a:avLst/>
          </a:prstGeom>
        </p:spPr>
      </p:pic>
      <p:sp>
        <p:nvSpPr>
          <p:cNvPr id="2" name="TextBox 1"/>
          <p:cNvSpPr txBox="1"/>
          <p:nvPr/>
        </p:nvSpPr>
        <p:spPr>
          <a:xfrm>
            <a:off x="4473331" y="3665157"/>
            <a:ext cx="3207545" cy="1200329"/>
          </a:xfrm>
          <a:prstGeom prst="rect">
            <a:avLst/>
          </a:prstGeom>
          <a:noFill/>
        </p:spPr>
        <p:txBody>
          <a:bodyPr wrap="none" rtlCol="0">
            <a:spAutoFit/>
          </a:bodyPr>
          <a:lstStyle/>
          <a:p>
            <a:r>
              <a:rPr lang="en-US" sz="2400" dirty="0"/>
              <a:t>A/Prof Danielle Navarro</a:t>
            </a:r>
          </a:p>
          <a:p>
            <a:r>
              <a:rPr lang="en-US" sz="2400" dirty="0"/>
              <a:t>d.navarro@unsw.edu.au</a:t>
            </a:r>
          </a:p>
          <a:p>
            <a:r>
              <a:rPr lang="en-US" sz="2400" dirty="0"/>
              <a:t>compcogscisydney.org</a:t>
            </a:r>
          </a:p>
        </p:txBody>
      </p:sp>
      <p:sp>
        <p:nvSpPr>
          <p:cNvPr id="3" name="Rectangle 2">
            <a:extLst>
              <a:ext uri="{FF2B5EF4-FFF2-40B4-BE49-F238E27FC236}">
                <a16:creationId xmlns:a16="http://schemas.microsoft.com/office/drawing/2014/main" id="{D4838E2A-9C95-384D-B561-E138176B2129}"/>
              </a:ext>
            </a:extLst>
          </p:cNvPr>
          <p:cNvSpPr/>
          <p:nvPr/>
        </p:nvSpPr>
        <p:spPr>
          <a:xfrm>
            <a:off x="1554359" y="2167887"/>
            <a:ext cx="5837945" cy="523220"/>
          </a:xfrm>
          <a:prstGeom prst="rect">
            <a:avLst/>
          </a:prstGeom>
        </p:spPr>
        <p:txBody>
          <a:bodyPr wrap="none">
            <a:spAutoFit/>
          </a:bodyPr>
          <a:lstStyle/>
          <a:p>
            <a:r>
              <a:rPr lang="en-US" sz="2800" dirty="0"/>
              <a:t>http://compcogscisydney.org/psyc3211/</a:t>
            </a:r>
          </a:p>
        </p:txBody>
      </p:sp>
      <p:sp>
        <p:nvSpPr>
          <p:cNvPr id="5" name="Title 1"/>
          <p:cNvSpPr txBox="1">
            <a:spLocks/>
          </p:cNvSpPr>
          <p:nvPr/>
        </p:nvSpPr>
        <p:spPr>
          <a:xfrm>
            <a:off x="587132" y="1411975"/>
            <a:ext cx="7772400" cy="1017522"/>
          </a:xfrm>
          <a:prstGeom prst="rect">
            <a:avLst/>
          </a:prstGeom>
        </p:spPr>
        <p:txBody>
          <a:bodyPr>
            <a:normAutofit/>
          </a:bodyPr>
          <a:lstStyle>
            <a:lvl1pPr algn="l"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pPr algn="ctr"/>
            <a:r>
              <a:rPr lang="en-US" sz="4400" dirty="0"/>
              <a:t>Connectionism</a:t>
            </a:r>
          </a:p>
        </p:txBody>
      </p:sp>
    </p:spTree>
    <p:extLst>
      <p:ext uri="{BB962C8B-B14F-4D97-AF65-F5344CB8AC3E}">
        <p14:creationId xmlns:p14="http://schemas.microsoft.com/office/powerpoint/2010/main" val="886259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4A7884-6B36-9648-A9BC-EB48611B993B}"/>
              </a:ext>
            </a:extLst>
          </p:cNvPr>
          <p:cNvPicPr>
            <a:picLocks noChangeAspect="1"/>
          </p:cNvPicPr>
          <p:nvPr/>
        </p:nvPicPr>
        <p:blipFill>
          <a:blip r:embed="rId2"/>
          <a:stretch>
            <a:fillRect/>
          </a:stretch>
        </p:blipFill>
        <p:spPr>
          <a:xfrm>
            <a:off x="628650" y="399620"/>
            <a:ext cx="4330212" cy="6122827"/>
          </a:xfrm>
          <a:prstGeom prst="rect">
            <a:avLst/>
          </a:prstGeom>
        </p:spPr>
      </p:pic>
      <p:sp>
        <p:nvSpPr>
          <p:cNvPr id="6" name="TextBox 5">
            <a:extLst>
              <a:ext uri="{FF2B5EF4-FFF2-40B4-BE49-F238E27FC236}">
                <a16:creationId xmlns:a16="http://schemas.microsoft.com/office/drawing/2014/main" id="{9A8ACFF2-F18C-7E44-89DF-FB650EFF1C6A}"/>
              </a:ext>
            </a:extLst>
          </p:cNvPr>
          <p:cNvSpPr txBox="1"/>
          <p:nvPr/>
        </p:nvSpPr>
        <p:spPr>
          <a:xfrm>
            <a:off x="5826370" y="2630036"/>
            <a:ext cx="2836984" cy="830997"/>
          </a:xfrm>
          <a:prstGeom prst="rect">
            <a:avLst/>
          </a:prstGeom>
          <a:noFill/>
        </p:spPr>
        <p:txBody>
          <a:bodyPr wrap="square" rtlCol="0">
            <a:spAutoFit/>
          </a:bodyPr>
          <a:lstStyle/>
          <a:p>
            <a:r>
              <a:rPr lang="en-US" sz="2400" dirty="0"/>
              <a:t>There are many variations on this! </a:t>
            </a:r>
          </a:p>
        </p:txBody>
      </p:sp>
      <p:sp>
        <p:nvSpPr>
          <p:cNvPr id="9" name="TextBox 8">
            <a:extLst>
              <a:ext uri="{FF2B5EF4-FFF2-40B4-BE49-F238E27FC236}">
                <a16:creationId xmlns:a16="http://schemas.microsoft.com/office/drawing/2014/main" id="{06529498-69E0-EE46-9C21-B98163ED6CB7}"/>
              </a:ext>
            </a:extLst>
          </p:cNvPr>
          <p:cNvSpPr txBox="1"/>
          <p:nvPr/>
        </p:nvSpPr>
        <p:spPr>
          <a:xfrm>
            <a:off x="5826370" y="3778897"/>
            <a:ext cx="2836984" cy="707886"/>
          </a:xfrm>
          <a:prstGeom prst="rect">
            <a:avLst/>
          </a:prstGeom>
          <a:noFill/>
        </p:spPr>
        <p:txBody>
          <a:bodyPr wrap="square" rtlCol="0">
            <a:spAutoFit/>
          </a:bodyPr>
          <a:lstStyle/>
          <a:p>
            <a:r>
              <a:rPr lang="en-US" sz="2000" dirty="0"/>
              <a:t>(Long list of empirical effects to account for)</a:t>
            </a:r>
          </a:p>
        </p:txBody>
      </p:sp>
    </p:spTree>
    <p:extLst>
      <p:ext uri="{BB962C8B-B14F-4D97-AF65-F5344CB8AC3E}">
        <p14:creationId xmlns:p14="http://schemas.microsoft.com/office/powerpoint/2010/main" val="4158766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17DD-DACC-F447-8BD1-B17DF43A2DB6}"/>
              </a:ext>
            </a:extLst>
          </p:cNvPr>
          <p:cNvSpPr>
            <a:spLocks noGrp="1"/>
          </p:cNvSpPr>
          <p:nvPr>
            <p:ph type="title"/>
          </p:nvPr>
        </p:nvSpPr>
        <p:spPr/>
        <p:txBody>
          <a:bodyPr/>
          <a:lstStyle/>
          <a:p>
            <a:r>
              <a:rPr lang="en-US" dirty="0"/>
              <a:t>Rescorla-Wagner model</a:t>
            </a:r>
          </a:p>
        </p:txBody>
      </p:sp>
      <p:pic>
        <p:nvPicPr>
          <p:cNvPr id="4" name="Picture 3">
            <a:extLst>
              <a:ext uri="{FF2B5EF4-FFF2-40B4-BE49-F238E27FC236}">
                <a16:creationId xmlns:a16="http://schemas.microsoft.com/office/drawing/2014/main" id="{66A7CBBA-5AC2-F84B-8FF7-FA440ABBC17B}"/>
              </a:ext>
            </a:extLst>
          </p:cNvPr>
          <p:cNvPicPr>
            <a:picLocks noChangeAspect="1"/>
          </p:cNvPicPr>
          <p:nvPr/>
        </p:nvPicPr>
        <p:blipFill>
          <a:blip r:embed="rId2"/>
          <a:stretch>
            <a:fillRect/>
          </a:stretch>
        </p:blipFill>
        <p:spPr>
          <a:xfrm>
            <a:off x="2250021" y="1925025"/>
            <a:ext cx="4605860" cy="478204"/>
          </a:xfrm>
          <a:prstGeom prst="rect">
            <a:avLst/>
          </a:prstGeom>
        </p:spPr>
      </p:pic>
      <p:sp>
        <p:nvSpPr>
          <p:cNvPr id="16" name="TextBox 15">
            <a:extLst>
              <a:ext uri="{FF2B5EF4-FFF2-40B4-BE49-F238E27FC236}">
                <a16:creationId xmlns:a16="http://schemas.microsoft.com/office/drawing/2014/main" id="{BF231FFD-C692-DB42-B4C9-6152583AC813}"/>
              </a:ext>
            </a:extLst>
          </p:cNvPr>
          <p:cNvSpPr txBox="1"/>
          <p:nvPr/>
        </p:nvSpPr>
        <p:spPr>
          <a:xfrm>
            <a:off x="2133600" y="3483790"/>
            <a:ext cx="5139104" cy="646331"/>
          </a:xfrm>
          <a:prstGeom prst="rect">
            <a:avLst/>
          </a:prstGeom>
          <a:noFill/>
        </p:spPr>
        <p:txBody>
          <a:bodyPr wrap="square" rtlCol="0">
            <a:spAutoFit/>
          </a:bodyPr>
          <a:lstStyle/>
          <a:p>
            <a:r>
              <a:rPr lang="en-US" dirty="0"/>
              <a:t>One popular (though </a:t>
            </a:r>
            <a:r>
              <a:rPr lang="en-US" u="sng" dirty="0"/>
              <a:t>incomplete</a:t>
            </a:r>
            <a:r>
              <a:rPr lang="en-US" dirty="0"/>
              <a:t>) account of associative learning is the Rescorla-Wagner model</a:t>
            </a:r>
          </a:p>
        </p:txBody>
      </p:sp>
      <p:sp>
        <p:nvSpPr>
          <p:cNvPr id="3" name="Up Arrow 2">
            <a:extLst>
              <a:ext uri="{FF2B5EF4-FFF2-40B4-BE49-F238E27FC236}">
                <a16:creationId xmlns:a16="http://schemas.microsoft.com/office/drawing/2014/main" id="{B96E703C-5A8B-9D4B-BDB1-728065C7A963}"/>
              </a:ext>
            </a:extLst>
          </p:cNvPr>
          <p:cNvSpPr/>
          <p:nvPr/>
        </p:nvSpPr>
        <p:spPr>
          <a:xfrm>
            <a:off x="2907324" y="2813538"/>
            <a:ext cx="597877" cy="5040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a:extLst>
              <a:ext uri="{FF2B5EF4-FFF2-40B4-BE49-F238E27FC236}">
                <a16:creationId xmlns:a16="http://schemas.microsoft.com/office/drawing/2014/main" id="{2BD7106B-AB5F-A349-BB3E-18B3BACA970B}"/>
              </a:ext>
            </a:extLst>
          </p:cNvPr>
          <p:cNvSpPr/>
          <p:nvPr/>
        </p:nvSpPr>
        <p:spPr>
          <a:xfrm>
            <a:off x="3739663" y="2813537"/>
            <a:ext cx="597877" cy="5040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a:extLst>
              <a:ext uri="{FF2B5EF4-FFF2-40B4-BE49-F238E27FC236}">
                <a16:creationId xmlns:a16="http://schemas.microsoft.com/office/drawing/2014/main" id="{DB75FE0E-F23B-6747-B708-C765AAB2F7A3}"/>
              </a:ext>
            </a:extLst>
          </p:cNvPr>
          <p:cNvSpPr/>
          <p:nvPr/>
        </p:nvSpPr>
        <p:spPr>
          <a:xfrm>
            <a:off x="4530972" y="2813536"/>
            <a:ext cx="597877" cy="5040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a:extLst>
              <a:ext uri="{FF2B5EF4-FFF2-40B4-BE49-F238E27FC236}">
                <a16:creationId xmlns:a16="http://schemas.microsoft.com/office/drawing/2014/main" id="{50359733-E515-DF43-9DFC-6BC2AD08BEE4}"/>
              </a:ext>
            </a:extLst>
          </p:cNvPr>
          <p:cNvSpPr/>
          <p:nvPr/>
        </p:nvSpPr>
        <p:spPr>
          <a:xfrm>
            <a:off x="5322281" y="2813536"/>
            <a:ext cx="597877" cy="5040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F18058-47D3-894F-A6C1-34D9A3AE2336}"/>
              </a:ext>
            </a:extLst>
          </p:cNvPr>
          <p:cNvPicPr>
            <a:picLocks noChangeAspect="1"/>
          </p:cNvPicPr>
          <p:nvPr/>
        </p:nvPicPr>
        <p:blipFill>
          <a:blip r:embed="rId3"/>
          <a:stretch>
            <a:fillRect/>
          </a:stretch>
        </p:blipFill>
        <p:spPr>
          <a:xfrm>
            <a:off x="3790951" y="4577636"/>
            <a:ext cx="1524000" cy="1524000"/>
          </a:xfrm>
          <a:prstGeom prst="rect">
            <a:avLst/>
          </a:prstGeom>
        </p:spPr>
      </p:pic>
      <p:sp>
        <p:nvSpPr>
          <p:cNvPr id="18" name="TextBox 17">
            <a:extLst>
              <a:ext uri="{FF2B5EF4-FFF2-40B4-BE49-F238E27FC236}">
                <a16:creationId xmlns:a16="http://schemas.microsoft.com/office/drawing/2014/main" id="{2E06AC05-207C-2E4E-B802-2951C9B9E2CD}"/>
              </a:ext>
            </a:extLst>
          </p:cNvPr>
          <p:cNvSpPr txBox="1"/>
          <p:nvPr/>
        </p:nvSpPr>
        <p:spPr>
          <a:xfrm>
            <a:off x="5372912" y="4887516"/>
            <a:ext cx="2965937" cy="646331"/>
          </a:xfrm>
          <a:prstGeom prst="rect">
            <a:avLst/>
          </a:prstGeom>
          <a:noFill/>
        </p:spPr>
        <p:txBody>
          <a:bodyPr wrap="square" rtlCol="0">
            <a:spAutoFit/>
          </a:bodyPr>
          <a:lstStyle/>
          <a:p>
            <a:r>
              <a:rPr lang="en-US" dirty="0"/>
              <a:t>But what does this strange inscription mean?????</a:t>
            </a:r>
          </a:p>
        </p:txBody>
      </p:sp>
    </p:spTree>
    <p:extLst>
      <p:ext uri="{BB962C8B-B14F-4D97-AF65-F5344CB8AC3E}">
        <p14:creationId xmlns:p14="http://schemas.microsoft.com/office/powerpoint/2010/main" val="395369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17DD-DACC-F447-8BD1-B17DF43A2DB6}"/>
              </a:ext>
            </a:extLst>
          </p:cNvPr>
          <p:cNvSpPr>
            <a:spLocks noGrp="1"/>
          </p:cNvSpPr>
          <p:nvPr>
            <p:ph type="title"/>
          </p:nvPr>
        </p:nvSpPr>
        <p:spPr/>
        <p:txBody>
          <a:bodyPr/>
          <a:lstStyle/>
          <a:p>
            <a:r>
              <a:rPr lang="en-US" dirty="0"/>
              <a:t>Rescorla-Wagner model</a:t>
            </a:r>
          </a:p>
        </p:txBody>
      </p:sp>
      <p:pic>
        <p:nvPicPr>
          <p:cNvPr id="4" name="Picture 3">
            <a:extLst>
              <a:ext uri="{FF2B5EF4-FFF2-40B4-BE49-F238E27FC236}">
                <a16:creationId xmlns:a16="http://schemas.microsoft.com/office/drawing/2014/main" id="{66A7CBBA-5AC2-F84B-8FF7-FA440ABBC17B}"/>
              </a:ext>
            </a:extLst>
          </p:cNvPr>
          <p:cNvPicPr>
            <a:picLocks noChangeAspect="1"/>
          </p:cNvPicPr>
          <p:nvPr/>
        </p:nvPicPr>
        <p:blipFill>
          <a:blip r:embed="rId2"/>
          <a:stretch>
            <a:fillRect/>
          </a:stretch>
        </p:blipFill>
        <p:spPr>
          <a:xfrm>
            <a:off x="2250021" y="1925025"/>
            <a:ext cx="4605860" cy="478204"/>
          </a:xfrm>
          <a:prstGeom prst="rect">
            <a:avLst/>
          </a:prstGeom>
        </p:spPr>
      </p:pic>
      <p:pic>
        <p:nvPicPr>
          <p:cNvPr id="9" name="Picture 8">
            <a:extLst>
              <a:ext uri="{FF2B5EF4-FFF2-40B4-BE49-F238E27FC236}">
                <a16:creationId xmlns:a16="http://schemas.microsoft.com/office/drawing/2014/main" id="{DE0E3846-68F3-1342-B5EB-5F63B525D9F8}"/>
              </a:ext>
            </a:extLst>
          </p:cNvPr>
          <p:cNvPicPr>
            <a:picLocks noChangeAspect="1"/>
          </p:cNvPicPr>
          <p:nvPr/>
        </p:nvPicPr>
        <p:blipFill>
          <a:blip r:embed="rId3"/>
          <a:stretch>
            <a:fillRect/>
          </a:stretch>
        </p:blipFill>
        <p:spPr>
          <a:xfrm>
            <a:off x="3561860" y="4397817"/>
            <a:ext cx="812801" cy="562708"/>
          </a:xfrm>
          <a:prstGeom prst="rect">
            <a:avLst/>
          </a:prstGeom>
        </p:spPr>
      </p:pic>
      <p:pic>
        <p:nvPicPr>
          <p:cNvPr id="11" name="Picture 10">
            <a:extLst>
              <a:ext uri="{FF2B5EF4-FFF2-40B4-BE49-F238E27FC236}">
                <a16:creationId xmlns:a16="http://schemas.microsoft.com/office/drawing/2014/main" id="{4D036FDF-49FE-2E40-9585-8D785F41CFCC}"/>
              </a:ext>
            </a:extLst>
          </p:cNvPr>
          <p:cNvPicPr>
            <a:picLocks noChangeAspect="1"/>
          </p:cNvPicPr>
          <p:nvPr/>
        </p:nvPicPr>
        <p:blipFill>
          <a:blip r:embed="rId4"/>
          <a:stretch>
            <a:fillRect/>
          </a:stretch>
        </p:blipFill>
        <p:spPr>
          <a:xfrm>
            <a:off x="1453306" y="4397817"/>
            <a:ext cx="741841" cy="673363"/>
          </a:xfrm>
          <a:prstGeom prst="rect">
            <a:avLst/>
          </a:prstGeom>
        </p:spPr>
      </p:pic>
      <p:pic>
        <p:nvPicPr>
          <p:cNvPr id="15" name="Picture 14">
            <a:extLst>
              <a:ext uri="{FF2B5EF4-FFF2-40B4-BE49-F238E27FC236}">
                <a16:creationId xmlns:a16="http://schemas.microsoft.com/office/drawing/2014/main" id="{D967E1C2-AF8D-A642-B359-A0C2D318F936}"/>
              </a:ext>
            </a:extLst>
          </p:cNvPr>
          <p:cNvPicPr>
            <a:picLocks noChangeAspect="1"/>
          </p:cNvPicPr>
          <p:nvPr/>
        </p:nvPicPr>
        <p:blipFill>
          <a:blip r:embed="rId5"/>
          <a:stretch>
            <a:fillRect/>
          </a:stretch>
        </p:blipFill>
        <p:spPr>
          <a:xfrm>
            <a:off x="1916724" y="4340867"/>
            <a:ext cx="556846" cy="787265"/>
          </a:xfrm>
          <a:prstGeom prst="rect">
            <a:avLst/>
          </a:prstGeom>
        </p:spPr>
      </p:pic>
      <p:sp>
        <p:nvSpPr>
          <p:cNvPr id="19" name="TextBox 18">
            <a:extLst>
              <a:ext uri="{FF2B5EF4-FFF2-40B4-BE49-F238E27FC236}">
                <a16:creationId xmlns:a16="http://schemas.microsoft.com/office/drawing/2014/main" id="{347831DC-BA29-E347-9A60-2D47FFA9055F}"/>
              </a:ext>
            </a:extLst>
          </p:cNvPr>
          <p:cNvSpPr txBox="1"/>
          <p:nvPr/>
        </p:nvSpPr>
        <p:spPr>
          <a:xfrm>
            <a:off x="1442917" y="3681020"/>
            <a:ext cx="2061306" cy="646331"/>
          </a:xfrm>
          <a:prstGeom prst="rect">
            <a:avLst/>
          </a:prstGeom>
          <a:noFill/>
        </p:spPr>
        <p:txBody>
          <a:bodyPr wrap="square" rtlCol="0">
            <a:spAutoFit/>
          </a:bodyPr>
          <a:lstStyle/>
          <a:p>
            <a:r>
              <a:rPr lang="en-US" dirty="0"/>
              <a:t>CS with two components</a:t>
            </a:r>
          </a:p>
        </p:txBody>
      </p:sp>
      <p:sp>
        <p:nvSpPr>
          <p:cNvPr id="20" name="TextBox 19">
            <a:extLst>
              <a:ext uri="{FF2B5EF4-FFF2-40B4-BE49-F238E27FC236}">
                <a16:creationId xmlns:a16="http://schemas.microsoft.com/office/drawing/2014/main" id="{F851FF7C-8C7C-5544-BA25-01CE6D0EAA6E}"/>
              </a:ext>
            </a:extLst>
          </p:cNvPr>
          <p:cNvSpPr txBox="1"/>
          <p:nvPr/>
        </p:nvSpPr>
        <p:spPr>
          <a:xfrm>
            <a:off x="1650140" y="5071180"/>
            <a:ext cx="348172" cy="369332"/>
          </a:xfrm>
          <a:prstGeom prst="rect">
            <a:avLst/>
          </a:prstGeom>
          <a:noFill/>
        </p:spPr>
        <p:txBody>
          <a:bodyPr wrap="none" rtlCol="0">
            <a:spAutoFit/>
          </a:bodyPr>
          <a:lstStyle/>
          <a:p>
            <a:r>
              <a:rPr lang="en-US" dirty="0"/>
              <a:t>X</a:t>
            </a:r>
          </a:p>
        </p:txBody>
      </p:sp>
      <p:sp>
        <p:nvSpPr>
          <p:cNvPr id="21" name="TextBox 20">
            <a:extLst>
              <a:ext uri="{FF2B5EF4-FFF2-40B4-BE49-F238E27FC236}">
                <a16:creationId xmlns:a16="http://schemas.microsoft.com/office/drawing/2014/main" id="{08F54637-6DAD-5945-BEFC-3DAD28828634}"/>
              </a:ext>
            </a:extLst>
          </p:cNvPr>
          <p:cNvSpPr txBox="1"/>
          <p:nvPr/>
        </p:nvSpPr>
        <p:spPr>
          <a:xfrm>
            <a:off x="2001831" y="5082904"/>
            <a:ext cx="324128" cy="369332"/>
          </a:xfrm>
          <a:prstGeom prst="rect">
            <a:avLst/>
          </a:prstGeom>
          <a:noFill/>
        </p:spPr>
        <p:txBody>
          <a:bodyPr wrap="none" rtlCol="0">
            <a:spAutoFit/>
          </a:bodyPr>
          <a:lstStyle/>
          <a:p>
            <a:r>
              <a:rPr lang="en-US" dirty="0"/>
              <a:t>Y</a:t>
            </a:r>
          </a:p>
        </p:txBody>
      </p:sp>
      <p:sp>
        <p:nvSpPr>
          <p:cNvPr id="22" name="TextBox 21">
            <a:extLst>
              <a:ext uri="{FF2B5EF4-FFF2-40B4-BE49-F238E27FC236}">
                <a16:creationId xmlns:a16="http://schemas.microsoft.com/office/drawing/2014/main" id="{6F201A6C-75CF-0E43-96A5-AD98C8CD5620}"/>
              </a:ext>
            </a:extLst>
          </p:cNvPr>
          <p:cNvSpPr txBox="1"/>
          <p:nvPr/>
        </p:nvSpPr>
        <p:spPr>
          <a:xfrm>
            <a:off x="3315676" y="3877658"/>
            <a:ext cx="1403839" cy="369332"/>
          </a:xfrm>
          <a:prstGeom prst="rect">
            <a:avLst/>
          </a:prstGeom>
          <a:noFill/>
        </p:spPr>
        <p:txBody>
          <a:bodyPr wrap="square" rtlCol="0">
            <a:spAutoFit/>
          </a:bodyPr>
          <a:lstStyle/>
          <a:p>
            <a:r>
              <a:rPr lang="en-US" dirty="0"/>
              <a:t>US present</a:t>
            </a:r>
          </a:p>
        </p:txBody>
      </p:sp>
      <p:sp>
        <p:nvSpPr>
          <p:cNvPr id="23" name="TextBox 22">
            <a:extLst>
              <a:ext uri="{FF2B5EF4-FFF2-40B4-BE49-F238E27FC236}">
                <a16:creationId xmlns:a16="http://schemas.microsoft.com/office/drawing/2014/main" id="{809998A2-0599-7D4C-8FF6-FA44F9CE5ED8}"/>
              </a:ext>
            </a:extLst>
          </p:cNvPr>
          <p:cNvSpPr txBox="1"/>
          <p:nvPr/>
        </p:nvSpPr>
        <p:spPr>
          <a:xfrm>
            <a:off x="3774832" y="5005754"/>
            <a:ext cx="319318" cy="369332"/>
          </a:xfrm>
          <a:prstGeom prst="rect">
            <a:avLst/>
          </a:prstGeom>
          <a:noFill/>
        </p:spPr>
        <p:txBody>
          <a:bodyPr wrap="none" rtlCol="0">
            <a:spAutoFit/>
          </a:bodyPr>
          <a:lstStyle/>
          <a:p>
            <a:r>
              <a:rPr lang="en-US" dirty="0"/>
              <a:t>+</a:t>
            </a:r>
          </a:p>
        </p:txBody>
      </p:sp>
      <p:sp>
        <p:nvSpPr>
          <p:cNvPr id="25" name="Rectangle 24">
            <a:extLst>
              <a:ext uri="{FF2B5EF4-FFF2-40B4-BE49-F238E27FC236}">
                <a16:creationId xmlns:a16="http://schemas.microsoft.com/office/drawing/2014/main" id="{B05628EF-72B0-4845-A211-0EDC4446FC3A}"/>
              </a:ext>
            </a:extLst>
          </p:cNvPr>
          <p:cNvSpPr/>
          <p:nvPr/>
        </p:nvSpPr>
        <p:spPr>
          <a:xfrm>
            <a:off x="984739" y="3329048"/>
            <a:ext cx="3983727" cy="2395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7BD64A07-102A-1749-99AD-9C21EB522BD6}"/>
              </a:ext>
            </a:extLst>
          </p:cNvPr>
          <p:cNvSpPr/>
          <p:nvPr/>
        </p:nvSpPr>
        <p:spPr>
          <a:xfrm>
            <a:off x="2766647" y="4397817"/>
            <a:ext cx="549029" cy="562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0F619E3-73D0-C249-A62A-0E2F9859F7BD}"/>
              </a:ext>
            </a:extLst>
          </p:cNvPr>
          <p:cNvSpPr txBox="1"/>
          <p:nvPr/>
        </p:nvSpPr>
        <p:spPr>
          <a:xfrm>
            <a:off x="2324100" y="5807870"/>
            <a:ext cx="1388522" cy="369332"/>
          </a:xfrm>
          <a:prstGeom prst="rect">
            <a:avLst/>
          </a:prstGeom>
          <a:noFill/>
        </p:spPr>
        <p:txBody>
          <a:bodyPr wrap="none" rtlCol="0">
            <a:spAutoFit/>
          </a:bodyPr>
          <a:lstStyle/>
          <a:p>
            <a:r>
              <a:rPr lang="en-US" dirty="0"/>
              <a:t>An XY+ trial</a:t>
            </a:r>
          </a:p>
        </p:txBody>
      </p:sp>
      <p:sp>
        <p:nvSpPr>
          <p:cNvPr id="28" name="TextBox 27">
            <a:extLst>
              <a:ext uri="{FF2B5EF4-FFF2-40B4-BE49-F238E27FC236}">
                <a16:creationId xmlns:a16="http://schemas.microsoft.com/office/drawing/2014/main" id="{0EB14579-44AD-6544-B5F8-5DD21DF5097B}"/>
              </a:ext>
            </a:extLst>
          </p:cNvPr>
          <p:cNvSpPr txBox="1"/>
          <p:nvPr/>
        </p:nvSpPr>
        <p:spPr>
          <a:xfrm>
            <a:off x="5200469" y="3610682"/>
            <a:ext cx="2965937" cy="1754326"/>
          </a:xfrm>
          <a:prstGeom prst="rect">
            <a:avLst/>
          </a:prstGeom>
          <a:noFill/>
        </p:spPr>
        <p:txBody>
          <a:bodyPr wrap="square" rtlCol="0">
            <a:spAutoFit/>
          </a:bodyPr>
          <a:lstStyle/>
          <a:p>
            <a:r>
              <a:rPr lang="en-US" dirty="0"/>
              <a:t>Consider a design in which there are two features present (X and Y) and the learner needs to predict an outcome that might be present (+) or absent (-)</a:t>
            </a:r>
          </a:p>
        </p:txBody>
      </p:sp>
    </p:spTree>
    <p:extLst>
      <p:ext uri="{BB962C8B-B14F-4D97-AF65-F5344CB8AC3E}">
        <p14:creationId xmlns:p14="http://schemas.microsoft.com/office/powerpoint/2010/main" val="1534207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17DD-DACC-F447-8BD1-B17DF43A2DB6}"/>
              </a:ext>
            </a:extLst>
          </p:cNvPr>
          <p:cNvSpPr>
            <a:spLocks noGrp="1"/>
          </p:cNvSpPr>
          <p:nvPr>
            <p:ph type="title"/>
          </p:nvPr>
        </p:nvSpPr>
        <p:spPr/>
        <p:txBody>
          <a:bodyPr/>
          <a:lstStyle/>
          <a:p>
            <a:r>
              <a:rPr lang="en-US" dirty="0"/>
              <a:t>Rescorla-Wagner model</a:t>
            </a:r>
          </a:p>
        </p:txBody>
      </p:sp>
      <p:pic>
        <p:nvPicPr>
          <p:cNvPr id="4" name="Picture 3">
            <a:extLst>
              <a:ext uri="{FF2B5EF4-FFF2-40B4-BE49-F238E27FC236}">
                <a16:creationId xmlns:a16="http://schemas.microsoft.com/office/drawing/2014/main" id="{66A7CBBA-5AC2-F84B-8FF7-FA440ABBC17B}"/>
              </a:ext>
            </a:extLst>
          </p:cNvPr>
          <p:cNvPicPr>
            <a:picLocks noChangeAspect="1"/>
          </p:cNvPicPr>
          <p:nvPr/>
        </p:nvPicPr>
        <p:blipFill>
          <a:blip r:embed="rId2"/>
          <a:stretch>
            <a:fillRect/>
          </a:stretch>
        </p:blipFill>
        <p:spPr>
          <a:xfrm>
            <a:off x="2250021" y="1925025"/>
            <a:ext cx="4605860" cy="478204"/>
          </a:xfrm>
          <a:prstGeom prst="rect">
            <a:avLst/>
          </a:prstGeom>
        </p:spPr>
      </p:pic>
      <p:sp>
        <p:nvSpPr>
          <p:cNvPr id="5" name="TextBox 4">
            <a:extLst>
              <a:ext uri="{FF2B5EF4-FFF2-40B4-BE49-F238E27FC236}">
                <a16:creationId xmlns:a16="http://schemas.microsoft.com/office/drawing/2014/main" id="{B8F5F1A3-5EEB-2D4A-AF59-D11DACFFF1D7}"/>
              </a:ext>
            </a:extLst>
          </p:cNvPr>
          <p:cNvSpPr txBox="1"/>
          <p:nvPr/>
        </p:nvSpPr>
        <p:spPr>
          <a:xfrm>
            <a:off x="3368919" y="3434863"/>
            <a:ext cx="2907323" cy="646331"/>
          </a:xfrm>
          <a:prstGeom prst="rect">
            <a:avLst/>
          </a:prstGeom>
          <a:noFill/>
        </p:spPr>
        <p:txBody>
          <a:bodyPr wrap="square" rtlCol="0">
            <a:spAutoFit/>
          </a:bodyPr>
          <a:lstStyle/>
          <a:p>
            <a:r>
              <a:rPr lang="en-US" dirty="0"/>
              <a:t>The </a:t>
            </a:r>
            <a:r>
              <a:rPr lang="en-US" u="sng" dirty="0"/>
              <a:t>old</a:t>
            </a:r>
            <a:r>
              <a:rPr lang="en-US" dirty="0"/>
              <a:t> strength of association for stimulus X</a:t>
            </a:r>
          </a:p>
        </p:txBody>
      </p:sp>
      <p:cxnSp>
        <p:nvCxnSpPr>
          <p:cNvPr id="7" name="Straight Arrow Connector 6">
            <a:extLst>
              <a:ext uri="{FF2B5EF4-FFF2-40B4-BE49-F238E27FC236}">
                <a16:creationId xmlns:a16="http://schemas.microsoft.com/office/drawing/2014/main" id="{DA0A4487-5121-E944-AFC2-AB338C1702D5}"/>
              </a:ext>
            </a:extLst>
          </p:cNvPr>
          <p:cNvCxnSpPr>
            <a:cxnSpLocks/>
          </p:cNvCxnSpPr>
          <p:nvPr/>
        </p:nvCxnSpPr>
        <p:spPr>
          <a:xfrm flipV="1">
            <a:off x="3661997" y="2532185"/>
            <a:ext cx="0" cy="773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7C7A4EF-BB71-4142-B649-3F25D817DD3D}"/>
              </a:ext>
            </a:extLst>
          </p:cNvPr>
          <p:cNvSpPr txBox="1"/>
          <p:nvPr/>
        </p:nvSpPr>
        <p:spPr>
          <a:xfrm>
            <a:off x="819151" y="4300754"/>
            <a:ext cx="3270737" cy="646331"/>
          </a:xfrm>
          <a:prstGeom prst="rect">
            <a:avLst/>
          </a:prstGeom>
          <a:noFill/>
        </p:spPr>
        <p:txBody>
          <a:bodyPr wrap="square" rtlCol="0">
            <a:spAutoFit/>
          </a:bodyPr>
          <a:lstStyle/>
          <a:p>
            <a:r>
              <a:rPr lang="en-US" dirty="0"/>
              <a:t>The </a:t>
            </a:r>
            <a:r>
              <a:rPr lang="en-US" u="sng" dirty="0"/>
              <a:t>new</a:t>
            </a:r>
            <a:r>
              <a:rPr lang="en-US" dirty="0"/>
              <a:t> strength of association for stimulus X after seeing XY+</a:t>
            </a:r>
          </a:p>
        </p:txBody>
      </p:sp>
      <p:cxnSp>
        <p:nvCxnSpPr>
          <p:cNvPr id="10" name="Straight Arrow Connector 9">
            <a:extLst>
              <a:ext uri="{FF2B5EF4-FFF2-40B4-BE49-F238E27FC236}">
                <a16:creationId xmlns:a16="http://schemas.microsoft.com/office/drawing/2014/main" id="{1ACCE59A-9BB8-354F-893E-C6F8D47D0FE0}"/>
              </a:ext>
            </a:extLst>
          </p:cNvPr>
          <p:cNvCxnSpPr>
            <a:cxnSpLocks/>
          </p:cNvCxnSpPr>
          <p:nvPr/>
        </p:nvCxnSpPr>
        <p:spPr>
          <a:xfrm flipV="1">
            <a:off x="2454520" y="2532185"/>
            <a:ext cx="0" cy="1676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AF1BC0A-B7FC-124B-B55F-CC5B67FE9845}"/>
              </a:ext>
            </a:extLst>
          </p:cNvPr>
          <p:cNvCxnSpPr>
            <a:cxnSpLocks/>
          </p:cNvCxnSpPr>
          <p:nvPr/>
        </p:nvCxnSpPr>
        <p:spPr>
          <a:xfrm flipV="1">
            <a:off x="6287965" y="2661141"/>
            <a:ext cx="0" cy="2589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0937CF-43C6-224F-9F78-8A94A6D55EB1}"/>
              </a:ext>
            </a:extLst>
          </p:cNvPr>
          <p:cNvCxnSpPr/>
          <p:nvPr/>
        </p:nvCxnSpPr>
        <p:spPr>
          <a:xfrm>
            <a:off x="4564674" y="2532185"/>
            <a:ext cx="229120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F231FFD-C692-DB42-B4C9-6152583AC813}"/>
              </a:ext>
            </a:extLst>
          </p:cNvPr>
          <p:cNvSpPr txBox="1"/>
          <p:nvPr/>
        </p:nvSpPr>
        <p:spPr>
          <a:xfrm>
            <a:off x="4060580" y="5394651"/>
            <a:ext cx="4454770" cy="923330"/>
          </a:xfrm>
          <a:prstGeom prst="rect">
            <a:avLst/>
          </a:prstGeom>
          <a:noFill/>
        </p:spPr>
        <p:txBody>
          <a:bodyPr wrap="square" rtlCol="0">
            <a:spAutoFit/>
          </a:bodyPr>
          <a:lstStyle/>
          <a:p>
            <a:r>
              <a:rPr lang="en-US" dirty="0"/>
              <a:t>The difference between the old and the new. By convention “differences” are denoted “delta”, so we call this “delta-V”, ΔV   </a:t>
            </a:r>
          </a:p>
        </p:txBody>
      </p:sp>
      <p:pic>
        <p:nvPicPr>
          <p:cNvPr id="11" name="Picture 10">
            <a:extLst>
              <a:ext uri="{FF2B5EF4-FFF2-40B4-BE49-F238E27FC236}">
                <a16:creationId xmlns:a16="http://schemas.microsoft.com/office/drawing/2014/main" id="{A11263D6-2C5F-E24F-8CEC-A74294D26DD0}"/>
              </a:ext>
            </a:extLst>
          </p:cNvPr>
          <p:cNvPicPr>
            <a:picLocks noChangeAspect="1"/>
          </p:cNvPicPr>
          <p:nvPr/>
        </p:nvPicPr>
        <p:blipFill>
          <a:blip r:embed="rId3"/>
          <a:stretch>
            <a:fillRect/>
          </a:stretch>
        </p:blipFill>
        <p:spPr>
          <a:xfrm>
            <a:off x="5169342" y="3178517"/>
            <a:ext cx="741841" cy="673363"/>
          </a:xfrm>
          <a:prstGeom prst="rect">
            <a:avLst/>
          </a:prstGeom>
        </p:spPr>
      </p:pic>
      <p:pic>
        <p:nvPicPr>
          <p:cNvPr id="13" name="Picture 12">
            <a:extLst>
              <a:ext uri="{FF2B5EF4-FFF2-40B4-BE49-F238E27FC236}">
                <a16:creationId xmlns:a16="http://schemas.microsoft.com/office/drawing/2014/main" id="{B873861C-097D-084F-8B49-9F15C8B70A0B}"/>
              </a:ext>
            </a:extLst>
          </p:cNvPr>
          <p:cNvPicPr>
            <a:picLocks noChangeAspect="1"/>
          </p:cNvPicPr>
          <p:nvPr/>
        </p:nvPicPr>
        <p:blipFill>
          <a:blip r:embed="rId4"/>
          <a:stretch>
            <a:fillRect/>
          </a:stretch>
        </p:blipFill>
        <p:spPr>
          <a:xfrm>
            <a:off x="4660409" y="4443465"/>
            <a:ext cx="812801" cy="562708"/>
          </a:xfrm>
          <a:prstGeom prst="rect">
            <a:avLst/>
          </a:prstGeom>
        </p:spPr>
      </p:pic>
      <p:pic>
        <p:nvPicPr>
          <p:cNvPr id="14" name="Picture 13">
            <a:extLst>
              <a:ext uri="{FF2B5EF4-FFF2-40B4-BE49-F238E27FC236}">
                <a16:creationId xmlns:a16="http://schemas.microsoft.com/office/drawing/2014/main" id="{FEE42CEC-7150-0247-BAFF-51AC8A9688EB}"/>
              </a:ext>
            </a:extLst>
          </p:cNvPr>
          <p:cNvPicPr>
            <a:picLocks noChangeAspect="1"/>
          </p:cNvPicPr>
          <p:nvPr/>
        </p:nvPicPr>
        <p:blipFill>
          <a:blip r:embed="rId3"/>
          <a:stretch>
            <a:fillRect/>
          </a:stretch>
        </p:blipFill>
        <p:spPr>
          <a:xfrm>
            <a:off x="3820831" y="4345727"/>
            <a:ext cx="741841" cy="673363"/>
          </a:xfrm>
          <a:prstGeom prst="rect">
            <a:avLst/>
          </a:prstGeom>
        </p:spPr>
      </p:pic>
      <p:pic>
        <p:nvPicPr>
          <p:cNvPr id="17" name="Picture 16">
            <a:extLst>
              <a:ext uri="{FF2B5EF4-FFF2-40B4-BE49-F238E27FC236}">
                <a16:creationId xmlns:a16="http://schemas.microsoft.com/office/drawing/2014/main" id="{8F562252-F722-FA4C-815B-452BC3BCA709}"/>
              </a:ext>
            </a:extLst>
          </p:cNvPr>
          <p:cNvPicPr>
            <a:picLocks noChangeAspect="1"/>
          </p:cNvPicPr>
          <p:nvPr/>
        </p:nvPicPr>
        <p:blipFill>
          <a:blip r:embed="rId5"/>
          <a:stretch>
            <a:fillRect/>
          </a:stretch>
        </p:blipFill>
        <p:spPr>
          <a:xfrm>
            <a:off x="4254011" y="4275220"/>
            <a:ext cx="556846" cy="787265"/>
          </a:xfrm>
          <a:prstGeom prst="rect">
            <a:avLst/>
          </a:prstGeom>
        </p:spPr>
      </p:pic>
    </p:spTree>
    <p:extLst>
      <p:ext uri="{BB962C8B-B14F-4D97-AF65-F5344CB8AC3E}">
        <p14:creationId xmlns:p14="http://schemas.microsoft.com/office/powerpoint/2010/main" val="7296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04F678B-A580-1A43-964E-66A4F9F26206}"/>
              </a:ext>
            </a:extLst>
          </p:cNvPr>
          <p:cNvPicPr>
            <a:picLocks noChangeAspect="1"/>
          </p:cNvPicPr>
          <p:nvPr/>
        </p:nvPicPr>
        <p:blipFill>
          <a:blip r:embed="rId2"/>
          <a:stretch>
            <a:fillRect/>
          </a:stretch>
        </p:blipFill>
        <p:spPr>
          <a:xfrm>
            <a:off x="3014554" y="1923977"/>
            <a:ext cx="3834008" cy="479251"/>
          </a:xfrm>
          <a:prstGeom prst="rect">
            <a:avLst/>
          </a:prstGeom>
        </p:spPr>
      </p:pic>
      <p:sp>
        <p:nvSpPr>
          <p:cNvPr id="2" name="Title 1">
            <a:extLst>
              <a:ext uri="{FF2B5EF4-FFF2-40B4-BE49-F238E27FC236}">
                <a16:creationId xmlns:a16="http://schemas.microsoft.com/office/drawing/2014/main" id="{EEA017DD-DACC-F447-8BD1-B17DF43A2DB6}"/>
              </a:ext>
            </a:extLst>
          </p:cNvPr>
          <p:cNvSpPr>
            <a:spLocks noGrp="1"/>
          </p:cNvSpPr>
          <p:nvPr>
            <p:ph type="title"/>
          </p:nvPr>
        </p:nvSpPr>
        <p:spPr/>
        <p:txBody>
          <a:bodyPr/>
          <a:lstStyle/>
          <a:p>
            <a:r>
              <a:rPr lang="en-US" dirty="0"/>
              <a:t>Rescorla-Wagner model</a:t>
            </a:r>
          </a:p>
        </p:txBody>
      </p:sp>
      <p:cxnSp>
        <p:nvCxnSpPr>
          <p:cNvPr id="12" name="Straight Arrow Connector 11">
            <a:extLst>
              <a:ext uri="{FF2B5EF4-FFF2-40B4-BE49-F238E27FC236}">
                <a16:creationId xmlns:a16="http://schemas.microsoft.com/office/drawing/2014/main" id="{3AF1BC0A-B7FC-124B-B55F-CC5B67FE9845}"/>
              </a:ext>
            </a:extLst>
          </p:cNvPr>
          <p:cNvCxnSpPr>
            <a:cxnSpLocks/>
          </p:cNvCxnSpPr>
          <p:nvPr/>
        </p:nvCxnSpPr>
        <p:spPr>
          <a:xfrm flipV="1">
            <a:off x="3497872" y="2532186"/>
            <a:ext cx="0" cy="797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F231FFD-C692-DB42-B4C9-6152583AC813}"/>
              </a:ext>
            </a:extLst>
          </p:cNvPr>
          <p:cNvSpPr txBox="1"/>
          <p:nvPr/>
        </p:nvSpPr>
        <p:spPr>
          <a:xfrm>
            <a:off x="628650" y="3458312"/>
            <a:ext cx="3491754" cy="923330"/>
          </a:xfrm>
          <a:prstGeom prst="rect">
            <a:avLst/>
          </a:prstGeom>
          <a:noFill/>
        </p:spPr>
        <p:txBody>
          <a:bodyPr wrap="square" rtlCol="0">
            <a:spAutoFit/>
          </a:bodyPr>
          <a:lstStyle/>
          <a:p>
            <a:r>
              <a:rPr lang="en-US" dirty="0"/>
              <a:t>This delta-V describes “how much we learn about X from the current trial/event” </a:t>
            </a:r>
          </a:p>
        </p:txBody>
      </p:sp>
      <p:cxnSp>
        <p:nvCxnSpPr>
          <p:cNvPr id="17" name="Straight Arrow Connector 16">
            <a:extLst>
              <a:ext uri="{FF2B5EF4-FFF2-40B4-BE49-F238E27FC236}">
                <a16:creationId xmlns:a16="http://schemas.microsoft.com/office/drawing/2014/main" id="{DE63B7F7-1213-1C48-855E-058C036E944C}"/>
              </a:ext>
            </a:extLst>
          </p:cNvPr>
          <p:cNvCxnSpPr>
            <a:cxnSpLocks/>
          </p:cNvCxnSpPr>
          <p:nvPr/>
        </p:nvCxnSpPr>
        <p:spPr>
          <a:xfrm flipV="1">
            <a:off x="4818723" y="2532187"/>
            <a:ext cx="0" cy="398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76685FE-21B8-0D4B-ABD8-C50F658E8D1D}"/>
              </a:ext>
            </a:extLst>
          </p:cNvPr>
          <p:cNvSpPr txBox="1"/>
          <p:nvPr/>
        </p:nvSpPr>
        <p:spPr>
          <a:xfrm>
            <a:off x="4572000" y="3120196"/>
            <a:ext cx="3734405" cy="646331"/>
          </a:xfrm>
          <a:prstGeom prst="rect">
            <a:avLst/>
          </a:prstGeom>
          <a:noFill/>
        </p:spPr>
        <p:txBody>
          <a:bodyPr wrap="square" rtlCol="0">
            <a:spAutoFit/>
          </a:bodyPr>
          <a:lstStyle/>
          <a:p>
            <a:r>
              <a:rPr lang="en-US" dirty="0"/>
              <a:t>The “alpha” and “beta” terms here are parameters describing learning rates.</a:t>
            </a:r>
          </a:p>
        </p:txBody>
      </p:sp>
      <p:sp>
        <p:nvSpPr>
          <p:cNvPr id="20" name="TextBox 19">
            <a:extLst>
              <a:ext uri="{FF2B5EF4-FFF2-40B4-BE49-F238E27FC236}">
                <a16:creationId xmlns:a16="http://schemas.microsoft.com/office/drawing/2014/main" id="{823151C6-2DC6-074E-80D1-5DA393EB26FD}"/>
              </a:ext>
            </a:extLst>
          </p:cNvPr>
          <p:cNvSpPr txBox="1"/>
          <p:nvPr/>
        </p:nvSpPr>
        <p:spPr>
          <a:xfrm>
            <a:off x="4780945" y="3874110"/>
            <a:ext cx="3734405" cy="1754326"/>
          </a:xfrm>
          <a:prstGeom prst="rect">
            <a:avLst/>
          </a:prstGeom>
          <a:noFill/>
        </p:spPr>
        <p:txBody>
          <a:bodyPr wrap="square" rtlCol="0">
            <a:spAutoFit/>
          </a:bodyPr>
          <a:lstStyle/>
          <a:p>
            <a:pPr marL="285750" indent="-285750">
              <a:buFontTx/>
              <a:buChar char="-"/>
            </a:pPr>
            <a:r>
              <a:rPr lang="en-US" dirty="0"/>
              <a:t>alpha depends on the conditioned stimulus (X, the thing that is acquiring the association)</a:t>
            </a:r>
          </a:p>
          <a:p>
            <a:pPr marL="285750" indent="-285750">
              <a:buFontTx/>
              <a:buChar char="-"/>
            </a:pPr>
            <a:r>
              <a:rPr lang="en-US" dirty="0"/>
              <a:t>beta depends on the unconditioned stimulus (the thing we’re learning to predict)  </a:t>
            </a:r>
          </a:p>
        </p:txBody>
      </p:sp>
      <p:sp>
        <p:nvSpPr>
          <p:cNvPr id="22" name="TextBox 21">
            <a:extLst>
              <a:ext uri="{FF2B5EF4-FFF2-40B4-BE49-F238E27FC236}">
                <a16:creationId xmlns:a16="http://schemas.microsoft.com/office/drawing/2014/main" id="{A01FB32A-97CC-7944-8931-9267A05F033E}"/>
              </a:ext>
            </a:extLst>
          </p:cNvPr>
          <p:cNvSpPr txBox="1"/>
          <p:nvPr/>
        </p:nvSpPr>
        <p:spPr>
          <a:xfrm>
            <a:off x="4571999" y="5698774"/>
            <a:ext cx="3734405" cy="923330"/>
          </a:xfrm>
          <a:prstGeom prst="rect">
            <a:avLst/>
          </a:prstGeom>
          <a:noFill/>
        </p:spPr>
        <p:txBody>
          <a:bodyPr wrap="square" rtlCol="0">
            <a:spAutoFit/>
          </a:bodyPr>
          <a:lstStyle/>
          <a:p>
            <a:r>
              <a:rPr lang="en-US" dirty="0"/>
              <a:t>This isn’t an associative learning class so we’ll group them together in a single “learning rate”, gamma…  </a:t>
            </a:r>
          </a:p>
        </p:txBody>
      </p:sp>
      <p:pic>
        <p:nvPicPr>
          <p:cNvPr id="10" name="Picture 9">
            <a:extLst>
              <a:ext uri="{FF2B5EF4-FFF2-40B4-BE49-F238E27FC236}">
                <a16:creationId xmlns:a16="http://schemas.microsoft.com/office/drawing/2014/main" id="{A1096BF3-3E08-714D-B5B4-D673140B1AF7}"/>
              </a:ext>
            </a:extLst>
          </p:cNvPr>
          <p:cNvPicPr>
            <a:picLocks noChangeAspect="1"/>
          </p:cNvPicPr>
          <p:nvPr/>
        </p:nvPicPr>
        <p:blipFill>
          <a:blip r:embed="rId3"/>
          <a:stretch>
            <a:fillRect/>
          </a:stretch>
        </p:blipFill>
        <p:spPr>
          <a:xfrm>
            <a:off x="8270923" y="5054189"/>
            <a:ext cx="812801" cy="562708"/>
          </a:xfrm>
          <a:prstGeom prst="rect">
            <a:avLst/>
          </a:prstGeom>
        </p:spPr>
      </p:pic>
      <p:pic>
        <p:nvPicPr>
          <p:cNvPr id="13" name="Picture 12">
            <a:extLst>
              <a:ext uri="{FF2B5EF4-FFF2-40B4-BE49-F238E27FC236}">
                <a16:creationId xmlns:a16="http://schemas.microsoft.com/office/drawing/2014/main" id="{6D98663D-0C58-DC46-97EE-633F6C79CB17}"/>
              </a:ext>
            </a:extLst>
          </p:cNvPr>
          <p:cNvPicPr>
            <a:picLocks noChangeAspect="1"/>
          </p:cNvPicPr>
          <p:nvPr/>
        </p:nvPicPr>
        <p:blipFill>
          <a:blip r:embed="rId4"/>
          <a:stretch>
            <a:fillRect/>
          </a:stretch>
        </p:blipFill>
        <p:spPr>
          <a:xfrm>
            <a:off x="7935483" y="4146813"/>
            <a:ext cx="741841" cy="673363"/>
          </a:xfrm>
          <a:prstGeom prst="rect">
            <a:avLst/>
          </a:prstGeom>
        </p:spPr>
      </p:pic>
    </p:spTree>
    <p:extLst>
      <p:ext uri="{BB962C8B-B14F-4D97-AF65-F5344CB8AC3E}">
        <p14:creationId xmlns:p14="http://schemas.microsoft.com/office/powerpoint/2010/main" val="2157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17DD-DACC-F447-8BD1-B17DF43A2DB6}"/>
              </a:ext>
            </a:extLst>
          </p:cNvPr>
          <p:cNvSpPr>
            <a:spLocks noGrp="1"/>
          </p:cNvSpPr>
          <p:nvPr>
            <p:ph type="title"/>
          </p:nvPr>
        </p:nvSpPr>
        <p:spPr/>
        <p:txBody>
          <a:bodyPr/>
          <a:lstStyle/>
          <a:p>
            <a:r>
              <a:rPr lang="en-US" dirty="0"/>
              <a:t>Rescorla-Wagner model</a:t>
            </a:r>
          </a:p>
        </p:txBody>
      </p:sp>
      <p:cxnSp>
        <p:nvCxnSpPr>
          <p:cNvPr id="17" name="Straight Arrow Connector 16">
            <a:extLst>
              <a:ext uri="{FF2B5EF4-FFF2-40B4-BE49-F238E27FC236}">
                <a16:creationId xmlns:a16="http://schemas.microsoft.com/office/drawing/2014/main" id="{DE63B7F7-1213-1C48-855E-058C036E944C}"/>
              </a:ext>
            </a:extLst>
          </p:cNvPr>
          <p:cNvCxnSpPr>
            <a:cxnSpLocks/>
          </p:cNvCxnSpPr>
          <p:nvPr/>
        </p:nvCxnSpPr>
        <p:spPr>
          <a:xfrm flipV="1">
            <a:off x="4631153" y="2532188"/>
            <a:ext cx="0" cy="574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2321523-FFDC-2B44-A1E9-24C56A764660}"/>
              </a:ext>
            </a:extLst>
          </p:cNvPr>
          <p:cNvPicPr>
            <a:picLocks noChangeAspect="1"/>
          </p:cNvPicPr>
          <p:nvPr/>
        </p:nvPicPr>
        <p:blipFill>
          <a:blip r:embed="rId2"/>
          <a:stretch>
            <a:fillRect/>
          </a:stretch>
        </p:blipFill>
        <p:spPr>
          <a:xfrm>
            <a:off x="3040722" y="1923976"/>
            <a:ext cx="3531323" cy="479251"/>
          </a:xfrm>
          <a:prstGeom prst="rect">
            <a:avLst/>
          </a:prstGeom>
        </p:spPr>
      </p:pic>
      <p:sp>
        <p:nvSpPr>
          <p:cNvPr id="14" name="TextBox 13">
            <a:extLst>
              <a:ext uri="{FF2B5EF4-FFF2-40B4-BE49-F238E27FC236}">
                <a16:creationId xmlns:a16="http://schemas.microsoft.com/office/drawing/2014/main" id="{FC5E8DA1-6933-734B-8345-E317F47F4A05}"/>
              </a:ext>
            </a:extLst>
          </p:cNvPr>
          <p:cNvSpPr txBox="1"/>
          <p:nvPr/>
        </p:nvSpPr>
        <p:spPr>
          <a:xfrm>
            <a:off x="2516066" y="3120194"/>
            <a:ext cx="2536580" cy="369332"/>
          </a:xfrm>
          <a:prstGeom prst="rect">
            <a:avLst/>
          </a:prstGeom>
          <a:noFill/>
        </p:spPr>
        <p:txBody>
          <a:bodyPr wrap="square" rtlCol="0">
            <a:spAutoFit/>
          </a:bodyPr>
          <a:lstStyle/>
          <a:p>
            <a:r>
              <a:rPr lang="en-US" dirty="0"/>
              <a:t>gamma is a learning rate</a:t>
            </a:r>
          </a:p>
        </p:txBody>
      </p:sp>
      <p:cxnSp>
        <p:nvCxnSpPr>
          <p:cNvPr id="19" name="Straight Connector 18">
            <a:extLst>
              <a:ext uri="{FF2B5EF4-FFF2-40B4-BE49-F238E27FC236}">
                <a16:creationId xmlns:a16="http://schemas.microsoft.com/office/drawing/2014/main" id="{FFA50EC9-92FA-334F-A215-437079411D40}"/>
              </a:ext>
            </a:extLst>
          </p:cNvPr>
          <p:cNvCxnSpPr>
            <a:cxnSpLocks/>
          </p:cNvCxnSpPr>
          <p:nvPr/>
        </p:nvCxnSpPr>
        <p:spPr>
          <a:xfrm>
            <a:off x="5052646" y="2532185"/>
            <a:ext cx="1312985"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354CDCC-6BDA-C74C-85DD-1D6B758D2CD8}"/>
              </a:ext>
            </a:extLst>
          </p:cNvPr>
          <p:cNvCxnSpPr>
            <a:cxnSpLocks/>
          </p:cNvCxnSpPr>
          <p:nvPr/>
        </p:nvCxnSpPr>
        <p:spPr>
          <a:xfrm flipV="1">
            <a:off x="5721399" y="2661143"/>
            <a:ext cx="0" cy="1184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0E3513-7A4F-594F-9BDF-59A647E30B12}"/>
              </a:ext>
            </a:extLst>
          </p:cNvPr>
          <p:cNvSpPr txBox="1"/>
          <p:nvPr/>
        </p:nvSpPr>
        <p:spPr>
          <a:xfrm>
            <a:off x="4572000" y="3858748"/>
            <a:ext cx="2743200" cy="646331"/>
          </a:xfrm>
          <a:prstGeom prst="rect">
            <a:avLst/>
          </a:prstGeom>
          <a:noFill/>
        </p:spPr>
        <p:txBody>
          <a:bodyPr wrap="square" rtlCol="0">
            <a:spAutoFit/>
          </a:bodyPr>
          <a:lstStyle/>
          <a:p>
            <a:r>
              <a:rPr lang="en-US" dirty="0"/>
              <a:t>This term here is the “reward prediction error”</a:t>
            </a:r>
          </a:p>
        </p:txBody>
      </p:sp>
    </p:spTree>
    <p:extLst>
      <p:ext uri="{BB962C8B-B14F-4D97-AF65-F5344CB8AC3E}">
        <p14:creationId xmlns:p14="http://schemas.microsoft.com/office/powerpoint/2010/main" val="151793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17DD-DACC-F447-8BD1-B17DF43A2DB6}"/>
              </a:ext>
            </a:extLst>
          </p:cNvPr>
          <p:cNvSpPr>
            <a:spLocks noGrp="1"/>
          </p:cNvSpPr>
          <p:nvPr>
            <p:ph type="title"/>
          </p:nvPr>
        </p:nvSpPr>
        <p:spPr/>
        <p:txBody>
          <a:bodyPr/>
          <a:lstStyle/>
          <a:p>
            <a:r>
              <a:rPr lang="en-US" dirty="0"/>
              <a:t>Rescorla-Wagner model</a:t>
            </a:r>
          </a:p>
        </p:txBody>
      </p:sp>
      <p:cxnSp>
        <p:nvCxnSpPr>
          <p:cNvPr id="21" name="Straight Arrow Connector 20">
            <a:extLst>
              <a:ext uri="{FF2B5EF4-FFF2-40B4-BE49-F238E27FC236}">
                <a16:creationId xmlns:a16="http://schemas.microsoft.com/office/drawing/2014/main" id="{E354CDCC-6BDA-C74C-85DD-1D6B758D2CD8}"/>
              </a:ext>
            </a:extLst>
          </p:cNvPr>
          <p:cNvCxnSpPr>
            <a:cxnSpLocks/>
          </p:cNvCxnSpPr>
          <p:nvPr/>
        </p:nvCxnSpPr>
        <p:spPr>
          <a:xfrm flipV="1">
            <a:off x="5053183" y="2485297"/>
            <a:ext cx="0" cy="1184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0E3513-7A4F-594F-9BDF-59A647E30B12}"/>
              </a:ext>
            </a:extLst>
          </p:cNvPr>
          <p:cNvSpPr txBox="1"/>
          <p:nvPr/>
        </p:nvSpPr>
        <p:spPr>
          <a:xfrm>
            <a:off x="1645676" y="3751393"/>
            <a:ext cx="4274478" cy="923330"/>
          </a:xfrm>
          <a:prstGeom prst="rect">
            <a:avLst/>
          </a:prstGeom>
          <a:noFill/>
        </p:spPr>
        <p:txBody>
          <a:bodyPr wrap="square" rtlCol="0">
            <a:spAutoFit/>
          </a:bodyPr>
          <a:lstStyle/>
          <a:p>
            <a:r>
              <a:rPr lang="en-US" dirty="0"/>
              <a:t>lambda is represents the “intrinsic” value of the outcome (unconditioned stimulus), sometimes referred to as the “reward”, r </a:t>
            </a:r>
          </a:p>
        </p:txBody>
      </p:sp>
      <p:pic>
        <p:nvPicPr>
          <p:cNvPr id="13" name="Picture 12">
            <a:extLst>
              <a:ext uri="{FF2B5EF4-FFF2-40B4-BE49-F238E27FC236}">
                <a16:creationId xmlns:a16="http://schemas.microsoft.com/office/drawing/2014/main" id="{1BA7ED1F-C2DF-C740-BEB4-80B609F5A020}"/>
              </a:ext>
            </a:extLst>
          </p:cNvPr>
          <p:cNvPicPr>
            <a:picLocks noChangeAspect="1"/>
          </p:cNvPicPr>
          <p:nvPr/>
        </p:nvPicPr>
        <p:blipFill>
          <a:blip r:embed="rId2"/>
          <a:stretch>
            <a:fillRect/>
          </a:stretch>
        </p:blipFill>
        <p:spPr>
          <a:xfrm>
            <a:off x="3040722" y="1923976"/>
            <a:ext cx="3531323" cy="479251"/>
          </a:xfrm>
          <a:prstGeom prst="rect">
            <a:avLst/>
          </a:prstGeom>
        </p:spPr>
      </p:pic>
    </p:spTree>
    <p:extLst>
      <p:ext uri="{BB962C8B-B14F-4D97-AF65-F5344CB8AC3E}">
        <p14:creationId xmlns:p14="http://schemas.microsoft.com/office/powerpoint/2010/main" val="2691707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17DD-DACC-F447-8BD1-B17DF43A2DB6}"/>
              </a:ext>
            </a:extLst>
          </p:cNvPr>
          <p:cNvSpPr>
            <a:spLocks noGrp="1"/>
          </p:cNvSpPr>
          <p:nvPr>
            <p:ph type="title"/>
          </p:nvPr>
        </p:nvSpPr>
        <p:spPr/>
        <p:txBody>
          <a:bodyPr/>
          <a:lstStyle/>
          <a:p>
            <a:r>
              <a:rPr lang="en-US" dirty="0"/>
              <a:t>Rescorla-Wagner model</a:t>
            </a:r>
          </a:p>
        </p:txBody>
      </p:sp>
      <p:cxnSp>
        <p:nvCxnSpPr>
          <p:cNvPr id="21" name="Straight Arrow Connector 20">
            <a:extLst>
              <a:ext uri="{FF2B5EF4-FFF2-40B4-BE49-F238E27FC236}">
                <a16:creationId xmlns:a16="http://schemas.microsoft.com/office/drawing/2014/main" id="{E354CDCC-6BDA-C74C-85DD-1D6B758D2CD8}"/>
              </a:ext>
            </a:extLst>
          </p:cNvPr>
          <p:cNvCxnSpPr>
            <a:cxnSpLocks/>
          </p:cNvCxnSpPr>
          <p:nvPr/>
        </p:nvCxnSpPr>
        <p:spPr>
          <a:xfrm flipV="1">
            <a:off x="5053183" y="2485297"/>
            <a:ext cx="0" cy="328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0E3513-7A4F-594F-9BDF-59A647E30B12}"/>
              </a:ext>
            </a:extLst>
          </p:cNvPr>
          <p:cNvSpPr txBox="1"/>
          <p:nvPr/>
        </p:nvSpPr>
        <p:spPr>
          <a:xfrm>
            <a:off x="4572000" y="2837366"/>
            <a:ext cx="1097524" cy="369332"/>
          </a:xfrm>
          <a:prstGeom prst="rect">
            <a:avLst/>
          </a:prstGeom>
          <a:noFill/>
        </p:spPr>
        <p:txBody>
          <a:bodyPr wrap="square" rtlCol="0">
            <a:spAutoFit/>
          </a:bodyPr>
          <a:lstStyle/>
          <a:p>
            <a:r>
              <a:rPr lang="en-US" dirty="0"/>
              <a:t>reward</a:t>
            </a:r>
          </a:p>
        </p:txBody>
      </p:sp>
      <p:pic>
        <p:nvPicPr>
          <p:cNvPr id="11" name="Picture 10">
            <a:extLst>
              <a:ext uri="{FF2B5EF4-FFF2-40B4-BE49-F238E27FC236}">
                <a16:creationId xmlns:a16="http://schemas.microsoft.com/office/drawing/2014/main" id="{DB919F9B-6268-804B-BC2A-6BBD5267F96A}"/>
              </a:ext>
            </a:extLst>
          </p:cNvPr>
          <p:cNvPicPr>
            <a:picLocks noChangeAspect="1"/>
          </p:cNvPicPr>
          <p:nvPr/>
        </p:nvPicPr>
        <p:blipFill>
          <a:blip r:embed="rId2"/>
          <a:stretch>
            <a:fillRect/>
          </a:stretch>
        </p:blipFill>
        <p:spPr>
          <a:xfrm>
            <a:off x="3028998" y="1919472"/>
            <a:ext cx="3531323" cy="486197"/>
          </a:xfrm>
          <a:prstGeom prst="rect">
            <a:avLst/>
          </a:prstGeom>
        </p:spPr>
      </p:pic>
      <p:cxnSp>
        <p:nvCxnSpPr>
          <p:cNvPr id="7" name="Straight Arrow Connector 6">
            <a:extLst>
              <a:ext uri="{FF2B5EF4-FFF2-40B4-BE49-F238E27FC236}">
                <a16:creationId xmlns:a16="http://schemas.microsoft.com/office/drawing/2014/main" id="{EC53F4D1-2841-B349-A37B-4F0D352301B4}"/>
              </a:ext>
            </a:extLst>
          </p:cNvPr>
          <p:cNvCxnSpPr>
            <a:cxnSpLocks/>
          </p:cNvCxnSpPr>
          <p:nvPr/>
        </p:nvCxnSpPr>
        <p:spPr>
          <a:xfrm flipV="1">
            <a:off x="6073091" y="2485298"/>
            <a:ext cx="0" cy="867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FF6A9BA-B1B4-C54D-AFBE-6CACBBFC62CB}"/>
              </a:ext>
            </a:extLst>
          </p:cNvPr>
          <p:cNvSpPr txBox="1"/>
          <p:nvPr/>
        </p:nvSpPr>
        <p:spPr>
          <a:xfrm>
            <a:off x="3693330" y="3507525"/>
            <a:ext cx="4759522" cy="923330"/>
          </a:xfrm>
          <a:prstGeom prst="rect">
            <a:avLst/>
          </a:prstGeom>
          <a:noFill/>
        </p:spPr>
        <p:txBody>
          <a:bodyPr wrap="square" rtlCol="0">
            <a:spAutoFit/>
          </a:bodyPr>
          <a:lstStyle/>
          <a:p>
            <a:r>
              <a:rPr lang="en-US" dirty="0" err="1"/>
              <a:t>V</a:t>
            </a:r>
            <a:r>
              <a:rPr lang="en-US" baseline="-25000" dirty="0" err="1"/>
              <a:t>xy</a:t>
            </a:r>
            <a:r>
              <a:rPr lang="en-US" dirty="0"/>
              <a:t> is the “predicted reward”: the amount of reward/punishment that the learner expects to receive upon seeing the compound stimulus XY</a:t>
            </a:r>
          </a:p>
        </p:txBody>
      </p:sp>
      <p:sp>
        <p:nvSpPr>
          <p:cNvPr id="10" name="TextBox 9">
            <a:extLst>
              <a:ext uri="{FF2B5EF4-FFF2-40B4-BE49-F238E27FC236}">
                <a16:creationId xmlns:a16="http://schemas.microsoft.com/office/drawing/2014/main" id="{41747618-7768-C84C-B90C-FEFEB72312BB}"/>
              </a:ext>
            </a:extLst>
          </p:cNvPr>
          <p:cNvSpPr txBox="1"/>
          <p:nvPr/>
        </p:nvSpPr>
        <p:spPr>
          <a:xfrm>
            <a:off x="3693330" y="4650362"/>
            <a:ext cx="4759522" cy="646331"/>
          </a:xfrm>
          <a:prstGeom prst="rect">
            <a:avLst/>
          </a:prstGeom>
          <a:noFill/>
        </p:spPr>
        <p:txBody>
          <a:bodyPr wrap="square" rtlCol="0">
            <a:spAutoFit/>
          </a:bodyPr>
          <a:lstStyle/>
          <a:p>
            <a:r>
              <a:rPr lang="en-US" dirty="0"/>
              <a:t>In the Rescorla-Wagner model, expectations are </a:t>
            </a:r>
            <a:r>
              <a:rPr lang="en-US" i="1" dirty="0"/>
              <a:t>additive</a:t>
            </a:r>
            <a:r>
              <a:rPr lang="en-US" dirty="0"/>
              <a:t>, which means that:</a:t>
            </a:r>
          </a:p>
        </p:txBody>
      </p:sp>
      <p:pic>
        <p:nvPicPr>
          <p:cNvPr id="6" name="Picture 5">
            <a:extLst>
              <a:ext uri="{FF2B5EF4-FFF2-40B4-BE49-F238E27FC236}">
                <a16:creationId xmlns:a16="http://schemas.microsoft.com/office/drawing/2014/main" id="{9AC06025-14D3-2D46-B66C-05BC068651A6}"/>
              </a:ext>
            </a:extLst>
          </p:cNvPr>
          <p:cNvPicPr>
            <a:picLocks noChangeAspect="1"/>
          </p:cNvPicPr>
          <p:nvPr/>
        </p:nvPicPr>
        <p:blipFill>
          <a:blip r:embed="rId3"/>
          <a:stretch>
            <a:fillRect/>
          </a:stretch>
        </p:blipFill>
        <p:spPr>
          <a:xfrm>
            <a:off x="5258570" y="5372706"/>
            <a:ext cx="1629041" cy="269016"/>
          </a:xfrm>
          <a:prstGeom prst="rect">
            <a:avLst/>
          </a:prstGeom>
        </p:spPr>
      </p:pic>
      <p:sp>
        <p:nvSpPr>
          <p:cNvPr id="15" name="TextBox 14">
            <a:extLst>
              <a:ext uri="{FF2B5EF4-FFF2-40B4-BE49-F238E27FC236}">
                <a16:creationId xmlns:a16="http://schemas.microsoft.com/office/drawing/2014/main" id="{CCC1E381-B7C6-1D48-BBB6-26CEFE367C3C}"/>
              </a:ext>
            </a:extLst>
          </p:cNvPr>
          <p:cNvSpPr txBox="1"/>
          <p:nvPr/>
        </p:nvSpPr>
        <p:spPr>
          <a:xfrm>
            <a:off x="3693329" y="5729458"/>
            <a:ext cx="4759522" cy="369332"/>
          </a:xfrm>
          <a:prstGeom prst="rect">
            <a:avLst/>
          </a:prstGeom>
          <a:noFill/>
        </p:spPr>
        <p:txBody>
          <a:bodyPr wrap="square" rtlCol="0">
            <a:spAutoFit/>
          </a:bodyPr>
          <a:lstStyle/>
          <a:p>
            <a:r>
              <a:rPr lang="en-US" dirty="0"/>
              <a:t>(But not all learning models assume additivity)</a:t>
            </a:r>
          </a:p>
        </p:txBody>
      </p:sp>
    </p:spTree>
    <p:extLst>
      <p:ext uri="{BB962C8B-B14F-4D97-AF65-F5344CB8AC3E}">
        <p14:creationId xmlns:p14="http://schemas.microsoft.com/office/powerpoint/2010/main" val="345546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17DD-DACC-F447-8BD1-B17DF43A2DB6}"/>
              </a:ext>
            </a:extLst>
          </p:cNvPr>
          <p:cNvSpPr>
            <a:spLocks noGrp="1"/>
          </p:cNvSpPr>
          <p:nvPr>
            <p:ph type="title"/>
          </p:nvPr>
        </p:nvSpPr>
        <p:spPr/>
        <p:txBody>
          <a:bodyPr/>
          <a:lstStyle/>
          <a:p>
            <a:r>
              <a:rPr lang="en-US" dirty="0"/>
              <a:t>Error driven learning!</a:t>
            </a:r>
          </a:p>
        </p:txBody>
      </p:sp>
      <p:cxnSp>
        <p:nvCxnSpPr>
          <p:cNvPr id="21" name="Straight Arrow Connector 20">
            <a:extLst>
              <a:ext uri="{FF2B5EF4-FFF2-40B4-BE49-F238E27FC236}">
                <a16:creationId xmlns:a16="http://schemas.microsoft.com/office/drawing/2014/main" id="{E354CDCC-6BDA-C74C-85DD-1D6B758D2CD8}"/>
              </a:ext>
            </a:extLst>
          </p:cNvPr>
          <p:cNvCxnSpPr>
            <a:cxnSpLocks/>
          </p:cNvCxnSpPr>
          <p:nvPr/>
        </p:nvCxnSpPr>
        <p:spPr>
          <a:xfrm flipV="1">
            <a:off x="5100611" y="2464284"/>
            <a:ext cx="0" cy="328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0E3513-7A4F-594F-9BDF-59A647E30B12}"/>
              </a:ext>
            </a:extLst>
          </p:cNvPr>
          <p:cNvSpPr txBox="1"/>
          <p:nvPr/>
        </p:nvSpPr>
        <p:spPr>
          <a:xfrm>
            <a:off x="4858615" y="2792863"/>
            <a:ext cx="1097524" cy="369332"/>
          </a:xfrm>
          <a:prstGeom prst="rect">
            <a:avLst/>
          </a:prstGeom>
          <a:noFill/>
        </p:spPr>
        <p:txBody>
          <a:bodyPr wrap="square" rtlCol="0">
            <a:spAutoFit/>
          </a:bodyPr>
          <a:lstStyle/>
          <a:p>
            <a:r>
              <a:rPr lang="en-US" dirty="0"/>
              <a:t>reward</a:t>
            </a:r>
          </a:p>
        </p:txBody>
      </p:sp>
      <p:pic>
        <p:nvPicPr>
          <p:cNvPr id="11" name="Picture 10">
            <a:extLst>
              <a:ext uri="{FF2B5EF4-FFF2-40B4-BE49-F238E27FC236}">
                <a16:creationId xmlns:a16="http://schemas.microsoft.com/office/drawing/2014/main" id="{DB919F9B-6268-804B-BC2A-6BBD5267F96A}"/>
              </a:ext>
            </a:extLst>
          </p:cNvPr>
          <p:cNvPicPr>
            <a:picLocks noChangeAspect="1"/>
          </p:cNvPicPr>
          <p:nvPr/>
        </p:nvPicPr>
        <p:blipFill>
          <a:blip r:embed="rId2"/>
          <a:stretch>
            <a:fillRect/>
          </a:stretch>
        </p:blipFill>
        <p:spPr>
          <a:xfrm>
            <a:off x="3028998" y="1919472"/>
            <a:ext cx="3531323" cy="486197"/>
          </a:xfrm>
          <a:prstGeom prst="rect">
            <a:avLst/>
          </a:prstGeom>
        </p:spPr>
      </p:pic>
      <p:cxnSp>
        <p:nvCxnSpPr>
          <p:cNvPr id="7" name="Straight Arrow Connector 6">
            <a:extLst>
              <a:ext uri="{FF2B5EF4-FFF2-40B4-BE49-F238E27FC236}">
                <a16:creationId xmlns:a16="http://schemas.microsoft.com/office/drawing/2014/main" id="{EC53F4D1-2841-B349-A37B-4F0D352301B4}"/>
              </a:ext>
            </a:extLst>
          </p:cNvPr>
          <p:cNvCxnSpPr>
            <a:cxnSpLocks/>
          </p:cNvCxnSpPr>
          <p:nvPr/>
        </p:nvCxnSpPr>
        <p:spPr>
          <a:xfrm flipV="1">
            <a:off x="6176328" y="2461426"/>
            <a:ext cx="1" cy="328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FF6A9BA-B1B4-C54D-AFBE-6CACBBFC62CB}"/>
              </a:ext>
            </a:extLst>
          </p:cNvPr>
          <p:cNvSpPr txBox="1"/>
          <p:nvPr/>
        </p:nvSpPr>
        <p:spPr>
          <a:xfrm>
            <a:off x="5838908" y="2775224"/>
            <a:ext cx="1875132" cy="369332"/>
          </a:xfrm>
          <a:prstGeom prst="rect">
            <a:avLst/>
          </a:prstGeom>
          <a:noFill/>
        </p:spPr>
        <p:txBody>
          <a:bodyPr wrap="square" rtlCol="0">
            <a:spAutoFit/>
          </a:bodyPr>
          <a:lstStyle/>
          <a:p>
            <a:r>
              <a:rPr lang="en-US" dirty="0"/>
              <a:t>expected reward</a:t>
            </a:r>
          </a:p>
        </p:txBody>
      </p:sp>
      <p:sp>
        <p:nvSpPr>
          <p:cNvPr id="15" name="TextBox 14">
            <a:extLst>
              <a:ext uri="{FF2B5EF4-FFF2-40B4-BE49-F238E27FC236}">
                <a16:creationId xmlns:a16="http://schemas.microsoft.com/office/drawing/2014/main" id="{CCC1E381-B7C6-1D48-BBB6-26CEFE367C3C}"/>
              </a:ext>
            </a:extLst>
          </p:cNvPr>
          <p:cNvSpPr txBox="1"/>
          <p:nvPr/>
        </p:nvSpPr>
        <p:spPr>
          <a:xfrm>
            <a:off x="4874104" y="3409526"/>
            <a:ext cx="3804739" cy="923330"/>
          </a:xfrm>
          <a:prstGeom prst="rect">
            <a:avLst/>
          </a:prstGeom>
          <a:noFill/>
        </p:spPr>
        <p:txBody>
          <a:bodyPr wrap="square" rtlCol="0">
            <a:spAutoFit/>
          </a:bodyPr>
          <a:lstStyle/>
          <a:p>
            <a:r>
              <a:rPr lang="en-US" dirty="0"/>
              <a:t>the difference between outcomes and expectations is the </a:t>
            </a:r>
            <a:r>
              <a:rPr lang="en-US" i="1" dirty="0"/>
              <a:t>prediction error, </a:t>
            </a:r>
            <a:r>
              <a:rPr lang="en-US" dirty="0"/>
              <a:t>and it is this error that “drives” learning</a:t>
            </a:r>
            <a:endParaRPr lang="en-US" i="1" dirty="0"/>
          </a:p>
        </p:txBody>
      </p:sp>
      <p:cxnSp>
        <p:nvCxnSpPr>
          <p:cNvPr id="14" name="Straight Arrow Connector 13">
            <a:extLst>
              <a:ext uri="{FF2B5EF4-FFF2-40B4-BE49-F238E27FC236}">
                <a16:creationId xmlns:a16="http://schemas.microsoft.com/office/drawing/2014/main" id="{0121CC43-15EA-354E-968A-CCFBD84C2F64}"/>
              </a:ext>
            </a:extLst>
          </p:cNvPr>
          <p:cNvCxnSpPr>
            <a:cxnSpLocks/>
          </p:cNvCxnSpPr>
          <p:nvPr/>
        </p:nvCxnSpPr>
        <p:spPr>
          <a:xfrm flipV="1">
            <a:off x="4650148" y="2468541"/>
            <a:ext cx="0" cy="2172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D1682F1-6FA9-9044-B4E0-B5E3D32EEC1B}"/>
              </a:ext>
            </a:extLst>
          </p:cNvPr>
          <p:cNvSpPr txBox="1"/>
          <p:nvPr/>
        </p:nvSpPr>
        <p:spPr>
          <a:xfrm>
            <a:off x="2677314" y="4678355"/>
            <a:ext cx="2853157" cy="646331"/>
          </a:xfrm>
          <a:prstGeom prst="rect">
            <a:avLst/>
          </a:prstGeom>
          <a:noFill/>
        </p:spPr>
        <p:txBody>
          <a:bodyPr wrap="square" rtlCol="0">
            <a:spAutoFit/>
          </a:bodyPr>
          <a:lstStyle/>
          <a:p>
            <a:r>
              <a:rPr lang="en-US" dirty="0"/>
              <a:t>learning is gradual, and depends on a learning rate</a:t>
            </a:r>
          </a:p>
        </p:txBody>
      </p:sp>
      <p:cxnSp>
        <p:nvCxnSpPr>
          <p:cNvPr id="18" name="Straight Arrow Connector 17">
            <a:extLst>
              <a:ext uri="{FF2B5EF4-FFF2-40B4-BE49-F238E27FC236}">
                <a16:creationId xmlns:a16="http://schemas.microsoft.com/office/drawing/2014/main" id="{E9D25F8C-5E14-6642-B304-04DBA7313676}"/>
              </a:ext>
            </a:extLst>
          </p:cNvPr>
          <p:cNvCxnSpPr>
            <a:cxnSpLocks/>
          </p:cNvCxnSpPr>
          <p:nvPr/>
        </p:nvCxnSpPr>
        <p:spPr>
          <a:xfrm flipV="1">
            <a:off x="3442671" y="2568507"/>
            <a:ext cx="0" cy="1159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7031961-7719-8248-AA7F-C39D6DB8CDAC}"/>
              </a:ext>
            </a:extLst>
          </p:cNvPr>
          <p:cNvSpPr txBox="1"/>
          <p:nvPr/>
        </p:nvSpPr>
        <p:spPr>
          <a:xfrm>
            <a:off x="1346529" y="3871191"/>
            <a:ext cx="2853157" cy="646331"/>
          </a:xfrm>
          <a:prstGeom prst="rect">
            <a:avLst/>
          </a:prstGeom>
          <a:noFill/>
        </p:spPr>
        <p:txBody>
          <a:bodyPr wrap="square" rtlCol="0">
            <a:spAutoFit/>
          </a:bodyPr>
          <a:lstStyle/>
          <a:p>
            <a:r>
              <a:rPr lang="en-US" dirty="0"/>
              <a:t>how much does the learner change their beliefs?</a:t>
            </a:r>
          </a:p>
        </p:txBody>
      </p:sp>
      <p:cxnSp>
        <p:nvCxnSpPr>
          <p:cNvPr id="22" name="Straight Arrow Connector 21">
            <a:extLst>
              <a:ext uri="{FF2B5EF4-FFF2-40B4-BE49-F238E27FC236}">
                <a16:creationId xmlns:a16="http://schemas.microsoft.com/office/drawing/2014/main" id="{D07BC648-6C50-AE40-84C1-BE0C1AD31DDF}"/>
              </a:ext>
            </a:extLst>
          </p:cNvPr>
          <p:cNvCxnSpPr>
            <a:cxnSpLocks/>
          </p:cNvCxnSpPr>
          <p:nvPr/>
        </p:nvCxnSpPr>
        <p:spPr>
          <a:xfrm flipH="1" flipV="1">
            <a:off x="5260006" y="3165505"/>
            <a:ext cx="390517" cy="193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7DBB37F-F031-934F-97A1-A51B1C471665}"/>
              </a:ext>
            </a:extLst>
          </p:cNvPr>
          <p:cNvCxnSpPr>
            <a:cxnSpLocks/>
          </p:cNvCxnSpPr>
          <p:nvPr/>
        </p:nvCxnSpPr>
        <p:spPr>
          <a:xfrm flipV="1">
            <a:off x="5650523" y="3179834"/>
            <a:ext cx="422567" cy="179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84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p:bldP spid="15" grpId="0"/>
      <p:bldP spid="16"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1E9CB-1E00-474D-8A4B-A8EE2AFE0025}"/>
              </a:ext>
            </a:extLst>
          </p:cNvPr>
          <p:cNvSpPr>
            <a:spLocks noGrp="1"/>
          </p:cNvSpPr>
          <p:nvPr>
            <p:ph type="title"/>
          </p:nvPr>
        </p:nvSpPr>
        <p:spPr/>
        <p:txBody>
          <a:bodyPr/>
          <a:lstStyle/>
          <a:p>
            <a:r>
              <a:rPr lang="en-US" dirty="0"/>
              <a:t>Example: Blocking</a:t>
            </a:r>
          </a:p>
        </p:txBody>
      </p:sp>
      <p:sp>
        <p:nvSpPr>
          <p:cNvPr id="3" name="Rectangle 2">
            <a:extLst>
              <a:ext uri="{FF2B5EF4-FFF2-40B4-BE49-F238E27FC236}">
                <a16:creationId xmlns:a16="http://schemas.microsoft.com/office/drawing/2014/main" id="{B0684495-E24C-8D46-92CB-CAA9D449C1D3}"/>
              </a:ext>
            </a:extLst>
          </p:cNvPr>
          <p:cNvSpPr/>
          <p:nvPr/>
        </p:nvSpPr>
        <p:spPr>
          <a:xfrm>
            <a:off x="2020032" y="1107203"/>
            <a:ext cx="5103935" cy="369332"/>
          </a:xfrm>
          <a:prstGeom prst="rect">
            <a:avLst/>
          </a:prstGeom>
        </p:spPr>
        <p:txBody>
          <a:bodyPr wrap="square">
            <a:spAutoFit/>
          </a:bodyPr>
          <a:lstStyle/>
          <a:p>
            <a:r>
              <a:rPr lang="en-US" dirty="0"/>
              <a:t>http://compcogscisydney.org/</a:t>
            </a:r>
            <a:r>
              <a:rPr lang="en-US" dirty="0" err="1"/>
              <a:t>psyr</a:t>
            </a:r>
            <a:r>
              <a:rPr lang="en-US" dirty="0"/>
              <a:t>/</a:t>
            </a:r>
            <a:r>
              <a:rPr lang="en-US" dirty="0" err="1"/>
              <a:t>programming.html</a:t>
            </a:r>
            <a:endParaRPr lang="en-US" dirty="0"/>
          </a:p>
        </p:txBody>
      </p:sp>
      <p:pic>
        <p:nvPicPr>
          <p:cNvPr id="5" name="Picture 4">
            <a:extLst>
              <a:ext uri="{FF2B5EF4-FFF2-40B4-BE49-F238E27FC236}">
                <a16:creationId xmlns:a16="http://schemas.microsoft.com/office/drawing/2014/main" id="{5684EEE5-7AB3-CD4D-8D3F-14CB59C61605}"/>
              </a:ext>
            </a:extLst>
          </p:cNvPr>
          <p:cNvPicPr>
            <a:picLocks noChangeAspect="1"/>
          </p:cNvPicPr>
          <p:nvPr/>
        </p:nvPicPr>
        <p:blipFill>
          <a:blip r:embed="rId2"/>
          <a:stretch>
            <a:fillRect/>
          </a:stretch>
        </p:blipFill>
        <p:spPr>
          <a:xfrm>
            <a:off x="2077170" y="1528950"/>
            <a:ext cx="4770120" cy="4770120"/>
          </a:xfrm>
          <a:prstGeom prst="rect">
            <a:avLst/>
          </a:prstGeom>
        </p:spPr>
      </p:pic>
      <p:sp>
        <p:nvSpPr>
          <p:cNvPr id="6" name="TextBox 5">
            <a:extLst>
              <a:ext uri="{FF2B5EF4-FFF2-40B4-BE49-F238E27FC236}">
                <a16:creationId xmlns:a16="http://schemas.microsoft.com/office/drawing/2014/main" id="{963D9CD7-564B-1342-ACC3-396F12968C64}"/>
              </a:ext>
            </a:extLst>
          </p:cNvPr>
          <p:cNvSpPr txBox="1"/>
          <p:nvPr/>
        </p:nvSpPr>
        <p:spPr>
          <a:xfrm>
            <a:off x="6492963" y="2285928"/>
            <a:ext cx="2022387" cy="646331"/>
          </a:xfrm>
          <a:prstGeom prst="rect">
            <a:avLst/>
          </a:prstGeom>
          <a:noFill/>
        </p:spPr>
        <p:txBody>
          <a:bodyPr wrap="square" rtlCol="0">
            <a:spAutoFit/>
          </a:bodyPr>
          <a:lstStyle/>
          <a:p>
            <a:r>
              <a:rPr lang="en-US" dirty="0"/>
              <a:t>Associative strength for X</a:t>
            </a:r>
          </a:p>
        </p:txBody>
      </p:sp>
      <p:sp>
        <p:nvSpPr>
          <p:cNvPr id="7" name="TextBox 6">
            <a:extLst>
              <a:ext uri="{FF2B5EF4-FFF2-40B4-BE49-F238E27FC236}">
                <a16:creationId xmlns:a16="http://schemas.microsoft.com/office/drawing/2014/main" id="{EAC1F4D4-CA18-A549-B30A-0110B0E62B40}"/>
              </a:ext>
            </a:extLst>
          </p:cNvPr>
          <p:cNvSpPr txBox="1"/>
          <p:nvPr/>
        </p:nvSpPr>
        <p:spPr>
          <a:xfrm>
            <a:off x="3188042" y="1848858"/>
            <a:ext cx="580769" cy="369332"/>
          </a:xfrm>
          <a:prstGeom prst="rect">
            <a:avLst/>
          </a:prstGeom>
          <a:noFill/>
        </p:spPr>
        <p:txBody>
          <a:bodyPr wrap="square" rtlCol="0">
            <a:spAutoFit/>
          </a:bodyPr>
          <a:lstStyle/>
          <a:p>
            <a:r>
              <a:rPr lang="en-US" dirty="0"/>
              <a:t>X+</a:t>
            </a:r>
          </a:p>
        </p:txBody>
      </p:sp>
      <p:sp>
        <p:nvSpPr>
          <p:cNvPr id="8" name="TextBox 7">
            <a:extLst>
              <a:ext uri="{FF2B5EF4-FFF2-40B4-BE49-F238E27FC236}">
                <a16:creationId xmlns:a16="http://schemas.microsoft.com/office/drawing/2014/main" id="{0750E518-663C-5241-B492-4CAF8760F706}"/>
              </a:ext>
            </a:extLst>
          </p:cNvPr>
          <p:cNvSpPr txBox="1"/>
          <p:nvPr/>
        </p:nvSpPr>
        <p:spPr>
          <a:xfrm>
            <a:off x="4879683" y="1833488"/>
            <a:ext cx="953231" cy="369332"/>
          </a:xfrm>
          <a:prstGeom prst="rect">
            <a:avLst/>
          </a:prstGeom>
          <a:noFill/>
        </p:spPr>
        <p:txBody>
          <a:bodyPr wrap="square" rtlCol="0">
            <a:spAutoFit/>
          </a:bodyPr>
          <a:lstStyle/>
          <a:p>
            <a:r>
              <a:rPr lang="en-US" dirty="0"/>
              <a:t>XY+</a:t>
            </a:r>
          </a:p>
        </p:txBody>
      </p:sp>
      <p:sp>
        <p:nvSpPr>
          <p:cNvPr id="9" name="TextBox 8">
            <a:extLst>
              <a:ext uri="{FF2B5EF4-FFF2-40B4-BE49-F238E27FC236}">
                <a16:creationId xmlns:a16="http://schemas.microsoft.com/office/drawing/2014/main" id="{06FDBBC5-E597-2B49-BCBB-9627DF76B183}"/>
              </a:ext>
            </a:extLst>
          </p:cNvPr>
          <p:cNvSpPr txBox="1"/>
          <p:nvPr/>
        </p:nvSpPr>
        <p:spPr>
          <a:xfrm>
            <a:off x="6492962" y="4384996"/>
            <a:ext cx="2022387" cy="646331"/>
          </a:xfrm>
          <a:prstGeom prst="rect">
            <a:avLst/>
          </a:prstGeom>
          <a:noFill/>
        </p:spPr>
        <p:txBody>
          <a:bodyPr wrap="square" rtlCol="0">
            <a:spAutoFit/>
          </a:bodyPr>
          <a:lstStyle/>
          <a:p>
            <a:r>
              <a:rPr lang="en-US" dirty="0"/>
              <a:t>Associative strength for Y</a:t>
            </a:r>
          </a:p>
        </p:txBody>
      </p:sp>
    </p:spTree>
    <p:extLst>
      <p:ext uri="{BB962C8B-B14F-4D97-AF65-F5344CB8AC3E}">
        <p14:creationId xmlns:p14="http://schemas.microsoft.com/office/powerpoint/2010/main" val="2615569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5B2E9-F95E-3847-9AEF-4CD401ECD160}"/>
              </a:ext>
            </a:extLst>
          </p:cNvPr>
          <p:cNvSpPr>
            <a:spLocks noGrp="1"/>
          </p:cNvSpPr>
          <p:nvPr>
            <p:ph type="title"/>
          </p:nvPr>
        </p:nvSpPr>
        <p:spPr/>
        <p:txBody>
          <a:bodyPr>
            <a:normAutofit fontScale="90000"/>
          </a:bodyPr>
          <a:lstStyle/>
          <a:p>
            <a:r>
              <a:rPr lang="en-US" dirty="0"/>
              <a:t>Structure of the “</a:t>
            </a:r>
            <a:r>
              <a:rPr lang="en-US" dirty="0" err="1"/>
              <a:t>categorisation</a:t>
            </a:r>
            <a:r>
              <a:rPr lang="en-US" dirty="0"/>
              <a:t>” lectures</a:t>
            </a:r>
          </a:p>
        </p:txBody>
      </p:sp>
      <p:sp>
        <p:nvSpPr>
          <p:cNvPr id="3" name="Content Placeholder 2">
            <a:extLst>
              <a:ext uri="{FF2B5EF4-FFF2-40B4-BE49-F238E27FC236}">
                <a16:creationId xmlns:a16="http://schemas.microsoft.com/office/drawing/2014/main" id="{3B6C45F4-E3D9-494F-9C9D-64FC87A1C459}"/>
              </a:ext>
            </a:extLst>
          </p:cNvPr>
          <p:cNvSpPr>
            <a:spLocks noGrp="1"/>
          </p:cNvSpPr>
          <p:nvPr>
            <p:ph idx="1"/>
          </p:nvPr>
        </p:nvSpPr>
        <p:spPr>
          <a:xfrm>
            <a:off x="628650" y="1536192"/>
            <a:ext cx="4263390" cy="4640771"/>
          </a:xfrm>
        </p:spPr>
        <p:txBody>
          <a:bodyPr/>
          <a:lstStyle/>
          <a:p>
            <a:r>
              <a:rPr lang="en-US" dirty="0"/>
              <a:t>L1:  Connectionism</a:t>
            </a:r>
          </a:p>
          <a:p>
            <a:r>
              <a:rPr lang="en-US" dirty="0"/>
              <a:t>L2:  Statistical learning</a:t>
            </a:r>
          </a:p>
          <a:p>
            <a:r>
              <a:rPr lang="en-US" dirty="0"/>
              <a:t>L3:  Semantic networks</a:t>
            </a:r>
          </a:p>
          <a:p>
            <a:r>
              <a:rPr lang="en-US" dirty="0"/>
              <a:t>L4:  Wisdom of crowds</a:t>
            </a:r>
          </a:p>
          <a:p>
            <a:r>
              <a:rPr lang="en-US" dirty="0"/>
              <a:t>L5: Cultural transmission</a:t>
            </a:r>
          </a:p>
          <a:p>
            <a:r>
              <a:rPr lang="en-US" dirty="0"/>
              <a:t>L6: Summary</a:t>
            </a:r>
          </a:p>
        </p:txBody>
      </p:sp>
      <p:sp>
        <p:nvSpPr>
          <p:cNvPr id="4" name="TextBox 3">
            <a:extLst>
              <a:ext uri="{FF2B5EF4-FFF2-40B4-BE49-F238E27FC236}">
                <a16:creationId xmlns:a16="http://schemas.microsoft.com/office/drawing/2014/main" id="{DC97C939-AAA2-7A43-BE37-D27ADD7C3AF2}"/>
              </a:ext>
            </a:extLst>
          </p:cNvPr>
          <p:cNvSpPr txBox="1"/>
          <p:nvPr/>
        </p:nvSpPr>
        <p:spPr>
          <a:xfrm>
            <a:off x="5318760" y="1944542"/>
            <a:ext cx="3196590" cy="2308324"/>
          </a:xfrm>
          <a:prstGeom prst="rect">
            <a:avLst/>
          </a:prstGeom>
          <a:noFill/>
        </p:spPr>
        <p:txBody>
          <a:bodyPr wrap="square" rtlCol="0">
            <a:spAutoFit/>
          </a:bodyPr>
          <a:lstStyle/>
          <a:p>
            <a:r>
              <a:rPr lang="en-US" dirty="0"/>
              <a:t>Yes there’s some </a:t>
            </a:r>
            <a:r>
              <a:rPr lang="en-US" dirty="0" err="1"/>
              <a:t>categorisation</a:t>
            </a:r>
            <a:r>
              <a:rPr lang="en-US" dirty="0"/>
              <a:t> in these lectures, but not as much as you’d think. The name of this lecture series comes from the fact that I’m filling in for Brett Hayes and his lectures were more </a:t>
            </a:r>
            <a:r>
              <a:rPr lang="en-US" dirty="0" err="1"/>
              <a:t>categorisation</a:t>
            </a:r>
            <a:r>
              <a:rPr lang="en-US" dirty="0"/>
              <a:t> focused </a:t>
            </a:r>
            <a:r>
              <a:rPr lang="en-US" dirty="0">
                <a:sym typeface="Wingdings" pitchFamily="2" charset="2"/>
              </a:rPr>
              <a:t> </a:t>
            </a:r>
            <a:endParaRPr lang="en-US" dirty="0"/>
          </a:p>
        </p:txBody>
      </p:sp>
      <p:sp>
        <p:nvSpPr>
          <p:cNvPr id="5" name="Rectangle 4">
            <a:extLst>
              <a:ext uri="{FF2B5EF4-FFF2-40B4-BE49-F238E27FC236}">
                <a16:creationId xmlns:a16="http://schemas.microsoft.com/office/drawing/2014/main" id="{5C9B7439-90CD-914F-8385-DAF40A76113A}"/>
              </a:ext>
            </a:extLst>
          </p:cNvPr>
          <p:cNvSpPr/>
          <p:nvPr/>
        </p:nvSpPr>
        <p:spPr>
          <a:xfrm>
            <a:off x="5115697" y="1758613"/>
            <a:ext cx="3583460" cy="26898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70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D13CD-9013-BC49-94D9-B2E67FFAC22B}"/>
              </a:ext>
            </a:extLst>
          </p:cNvPr>
          <p:cNvSpPr>
            <a:spLocks noGrp="1"/>
          </p:cNvSpPr>
          <p:nvPr>
            <p:ph type="title"/>
          </p:nvPr>
        </p:nvSpPr>
        <p:spPr>
          <a:xfrm>
            <a:off x="499696" y="2580789"/>
            <a:ext cx="7886700" cy="841882"/>
          </a:xfrm>
        </p:spPr>
        <p:txBody>
          <a:bodyPr>
            <a:normAutofit fontScale="90000"/>
          </a:bodyPr>
          <a:lstStyle/>
          <a:p>
            <a:r>
              <a:rPr lang="en-US" dirty="0"/>
              <a:t>Recasting the Rescorla-Wagner model as a simple neural network</a:t>
            </a:r>
          </a:p>
        </p:txBody>
      </p:sp>
    </p:spTree>
    <p:extLst>
      <p:ext uri="{BB962C8B-B14F-4D97-AF65-F5344CB8AC3E}">
        <p14:creationId xmlns:p14="http://schemas.microsoft.com/office/powerpoint/2010/main" val="2186706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57A5-EEAB-504A-B64A-526709505DA2}"/>
              </a:ext>
            </a:extLst>
          </p:cNvPr>
          <p:cNvSpPr>
            <a:spLocks noGrp="1"/>
          </p:cNvSpPr>
          <p:nvPr>
            <p:ph type="title"/>
          </p:nvPr>
        </p:nvSpPr>
        <p:spPr/>
        <p:txBody>
          <a:bodyPr/>
          <a:lstStyle/>
          <a:p>
            <a:r>
              <a:rPr lang="en-US" dirty="0"/>
              <a:t>What is a neural network?</a:t>
            </a:r>
          </a:p>
        </p:txBody>
      </p:sp>
      <p:pic>
        <p:nvPicPr>
          <p:cNvPr id="5" name="Picture 4">
            <a:extLst>
              <a:ext uri="{FF2B5EF4-FFF2-40B4-BE49-F238E27FC236}">
                <a16:creationId xmlns:a16="http://schemas.microsoft.com/office/drawing/2014/main" id="{47661834-0D01-FF41-AC67-709753074E4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18509" y="1522603"/>
            <a:ext cx="4472571" cy="2883877"/>
          </a:xfrm>
          <a:prstGeom prst="rect">
            <a:avLst/>
          </a:prstGeom>
        </p:spPr>
      </p:pic>
      <p:sp>
        <p:nvSpPr>
          <p:cNvPr id="7" name="TextBox 6">
            <a:extLst>
              <a:ext uri="{FF2B5EF4-FFF2-40B4-BE49-F238E27FC236}">
                <a16:creationId xmlns:a16="http://schemas.microsoft.com/office/drawing/2014/main" id="{56926C7A-4FB4-A140-A585-993862DF035E}"/>
              </a:ext>
            </a:extLst>
          </p:cNvPr>
          <p:cNvSpPr txBox="1"/>
          <p:nvPr/>
        </p:nvSpPr>
        <p:spPr>
          <a:xfrm>
            <a:off x="4891080" y="2541450"/>
            <a:ext cx="3853171" cy="646331"/>
          </a:xfrm>
          <a:prstGeom prst="rect">
            <a:avLst/>
          </a:prstGeom>
          <a:noFill/>
        </p:spPr>
        <p:txBody>
          <a:bodyPr wrap="none" rtlCol="0">
            <a:spAutoFit/>
          </a:bodyPr>
          <a:lstStyle/>
          <a:p>
            <a:pPr marL="285750" indent="-285750">
              <a:buFont typeface="Arial" panose="020B0604020202020204" pitchFamily="34" charset="0"/>
              <a:buChar char="•"/>
            </a:pPr>
            <a:r>
              <a:rPr lang="en-US" dirty="0"/>
              <a:t>Real neurons are complicated things</a:t>
            </a:r>
          </a:p>
          <a:p>
            <a:pPr marL="285750" indent="-285750">
              <a:buFont typeface="Arial" panose="020B0604020202020204" pitchFamily="34" charset="0"/>
              <a:buChar char="•"/>
            </a:pPr>
            <a:r>
              <a:rPr lang="en-US" dirty="0"/>
              <a:t>“Neural networks” are abstractions</a:t>
            </a:r>
          </a:p>
        </p:txBody>
      </p:sp>
      <p:sp>
        <p:nvSpPr>
          <p:cNvPr id="8" name="TextBox 7">
            <a:extLst>
              <a:ext uri="{FF2B5EF4-FFF2-40B4-BE49-F238E27FC236}">
                <a16:creationId xmlns:a16="http://schemas.microsoft.com/office/drawing/2014/main" id="{0E40629A-8421-1B40-BE53-E7F19C5BF8E1}"/>
              </a:ext>
            </a:extLst>
          </p:cNvPr>
          <p:cNvSpPr txBox="1"/>
          <p:nvPr/>
        </p:nvSpPr>
        <p:spPr>
          <a:xfrm>
            <a:off x="3657600" y="3422917"/>
            <a:ext cx="5287108" cy="1477328"/>
          </a:xfrm>
          <a:prstGeom prst="rect">
            <a:avLst/>
          </a:prstGeom>
          <a:noFill/>
        </p:spPr>
        <p:txBody>
          <a:bodyPr wrap="square" rtlCol="0">
            <a:spAutoFit/>
          </a:bodyPr>
          <a:lstStyle/>
          <a:p>
            <a:pPr marL="285750" indent="-285750">
              <a:buFont typeface="Arial" panose="020B0604020202020204" pitchFamily="34" charset="0"/>
              <a:buChar char="•"/>
            </a:pPr>
            <a:r>
              <a:rPr lang="en-US" dirty="0"/>
              <a:t>Nodes receive input from other nodes</a:t>
            </a:r>
          </a:p>
          <a:p>
            <a:pPr marL="285750" indent="-285750">
              <a:buFont typeface="Arial" panose="020B0604020202020204" pitchFamily="34" charset="0"/>
              <a:buChar char="•"/>
            </a:pPr>
            <a:r>
              <a:rPr lang="en-US" dirty="0"/>
              <a:t>If the input exceeds a threshold, the node “fires”</a:t>
            </a:r>
          </a:p>
          <a:p>
            <a:pPr marL="285750" indent="-285750">
              <a:buFont typeface="Arial" panose="020B0604020202020204" pitchFamily="34" charset="0"/>
              <a:buChar char="•"/>
            </a:pPr>
            <a:r>
              <a:rPr lang="en-US" dirty="0"/>
              <a:t>Often a simplified “soft” threshold is used… instead of “firing” it just sends a transformed signal to the next node</a:t>
            </a:r>
          </a:p>
        </p:txBody>
      </p:sp>
      <p:sp>
        <p:nvSpPr>
          <p:cNvPr id="9" name="Oval 8">
            <a:extLst>
              <a:ext uri="{FF2B5EF4-FFF2-40B4-BE49-F238E27FC236}">
                <a16:creationId xmlns:a16="http://schemas.microsoft.com/office/drawing/2014/main" id="{8A69C47D-A3E7-584D-8733-F6022A64481B}"/>
              </a:ext>
            </a:extLst>
          </p:cNvPr>
          <p:cNvSpPr/>
          <p:nvPr/>
        </p:nvSpPr>
        <p:spPr>
          <a:xfrm>
            <a:off x="1055077" y="4900246"/>
            <a:ext cx="597877" cy="5978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E62E461-5920-7C4B-9499-3E42D8DE369B}"/>
              </a:ext>
            </a:extLst>
          </p:cNvPr>
          <p:cNvSpPr/>
          <p:nvPr/>
        </p:nvSpPr>
        <p:spPr>
          <a:xfrm>
            <a:off x="3059723" y="4900245"/>
            <a:ext cx="597877" cy="5978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89C49E9-654C-674A-8FBC-914CFB10E2B8}"/>
              </a:ext>
            </a:extLst>
          </p:cNvPr>
          <p:cNvCxnSpPr>
            <a:stCxn id="9" idx="6"/>
            <a:endCxn id="11" idx="2"/>
          </p:cNvCxnSpPr>
          <p:nvPr/>
        </p:nvCxnSpPr>
        <p:spPr>
          <a:xfrm flipV="1">
            <a:off x="1652954" y="5199184"/>
            <a:ext cx="140676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9B191CD1-90C5-0B4B-9B45-12D348443FFE}"/>
              </a:ext>
            </a:extLst>
          </p:cNvPr>
          <p:cNvPicPr>
            <a:picLocks noChangeAspect="1"/>
          </p:cNvPicPr>
          <p:nvPr/>
        </p:nvPicPr>
        <p:blipFill>
          <a:blip r:embed="rId3"/>
          <a:stretch>
            <a:fillRect/>
          </a:stretch>
        </p:blipFill>
        <p:spPr>
          <a:xfrm>
            <a:off x="1877954" y="5814045"/>
            <a:ext cx="2363539" cy="325415"/>
          </a:xfrm>
          <a:prstGeom prst="rect">
            <a:avLst/>
          </a:prstGeom>
        </p:spPr>
      </p:pic>
      <p:sp>
        <p:nvSpPr>
          <p:cNvPr id="15" name="TextBox 14">
            <a:extLst>
              <a:ext uri="{FF2B5EF4-FFF2-40B4-BE49-F238E27FC236}">
                <a16:creationId xmlns:a16="http://schemas.microsoft.com/office/drawing/2014/main" id="{EF59AB43-DCE5-7D45-AA08-0ED85D3DE836}"/>
              </a:ext>
            </a:extLst>
          </p:cNvPr>
          <p:cNvSpPr txBox="1"/>
          <p:nvPr/>
        </p:nvSpPr>
        <p:spPr>
          <a:xfrm>
            <a:off x="4466492" y="5037255"/>
            <a:ext cx="4161693" cy="923330"/>
          </a:xfrm>
          <a:prstGeom prst="rect">
            <a:avLst/>
          </a:prstGeom>
          <a:noFill/>
        </p:spPr>
        <p:txBody>
          <a:bodyPr wrap="square" rtlCol="0">
            <a:spAutoFit/>
          </a:bodyPr>
          <a:lstStyle/>
          <a:p>
            <a:pPr marL="285750" indent="-285750">
              <a:buFont typeface="Arial" panose="020B0604020202020204" pitchFamily="34" charset="0"/>
              <a:buChar char="•"/>
            </a:pPr>
            <a:r>
              <a:rPr lang="en-US" dirty="0"/>
              <a:t>Learning occurs by adjusting the “strength” of the connections between nodes</a:t>
            </a:r>
          </a:p>
        </p:txBody>
      </p:sp>
    </p:spTree>
    <p:extLst>
      <p:ext uri="{BB962C8B-B14F-4D97-AF65-F5344CB8AC3E}">
        <p14:creationId xmlns:p14="http://schemas.microsoft.com/office/powerpoint/2010/main" val="300133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1"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17DD-DACC-F447-8BD1-B17DF43A2DB6}"/>
              </a:ext>
            </a:extLst>
          </p:cNvPr>
          <p:cNvSpPr>
            <a:spLocks noGrp="1"/>
          </p:cNvSpPr>
          <p:nvPr>
            <p:ph type="title"/>
          </p:nvPr>
        </p:nvSpPr>
        <p:spPr/>
        <p:txBody>
          <a:bodyPr/>
          <a:lstStyle/>
          <a:p>
            <a:r>
              <a:rPr lang="en-US" dirty="0"/>
              <a:t>A feed-forward network</a:t>
            </a:r>
          </a:p>
        </p:txBody>
      </p:sp>
      <p:sp>
        <p:nvSpPr>
          <p:cNvPr id="3" name="Oval 2">
            <a:extLst>
              <a:ext uri="{FF2B5EF4-FFF2-40B4-BE49-F238E27FC236}">
                <a16:creationId xmlns:a16="http://schemas.microsoft.com/office/drawing/2014/main" id="{4A6DC1AC-972C-194E-A51D-A6AB5C1B695C}"/>
              </a:ext>
            </a:extLst>
          </p:cNvPr>
          <p:cNvSpPr/>
          <p:nvPr/>
        </p:nvSpPr>
        <p:spPr>
          <a:xfrm>
            <a:off x="3329353" y="2110154"/>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17" name="Oval 16">
            <a:extLst>
              <a:ext uri="{FF2B5EF4-FFF2-40B4-BE49-F238E27FC236}">
                <a16:creationId xmlns:a16="http://schemas.microsoft.com/office/drawing/2014/main" id="{E043F6F5-34CF-0E45-88AE-951BABE689C4}"/>
              </a:ext>
            </a:extLst>
          </p:cNvPr>
          <p:cNvSpPr/>
          <p:nvPr/>
        </p:nvSpPr>
        <p:spPr>
          <a:xfrm>
            <a:off x="3329352" y="3095361"/>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19" name="Oval 18">
            <a:extLst>
              <a:ext uri="{FF2B5EF4-FFF2-40B4-BE49-F238E27FC236}">
                <a16:creationId xmlns:a16="http://schemas.microsoft.com/office/drawing/2014/main" id="{F27AE1D7-1B22-EC4E-8462-76BCD10B18BB}"/>
              </a:ext>
            </a:extLst>
          </p:cNvPr>
          <p:cNvSpPr/>
          <p:nvPr/>
        </p:nvSpPr>
        <p:spPr>
          <a:xfrm>
            <a:off x="3329352" y="4080568"/>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t>
            </a:r>
          </a:p>
        </p:txBody>
      </p:sp>
      <p:sp>
        <p:nvSpPr>
          <p:cNvPr id="24" name="Oval 23">
            <a:extLst>
              <a:ext uri="{FF2B5EF4-FFF2-40B4-BE49-F238E27FC236}">
                <a16:creationId xmlns:a16="http://schemas.microsoft.com/office/drawing/2014/main" id="{6C7F129B-7C5D-6048-A0F4-FDB50FAA940D}"/>
              </a:ext>
            </a:extLst>
          </p:cNvPr>
          <p:cNvSpPr/>
          <p:nvPr/>
        </p:nvSpPr>
        <p:spPr>
          <a:xfrm>
            <a:off x="5135641" y="3095361"/>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5" name="Straight Arrow Connector 4">
            <a:extLst>
              <a:ext uri="{FF2B5EF4-FFF2-40B4-BE49-F238E27FC236}">
                <a16:creationId xmlns:a16="http://schemas.microsoft.com/office/drawing/2014/main" id="{A5D3AA37-E4EC-7E44-937D-1ADFF35D9C2D}"/>
              </a:ext>
            </a:extLst>
          </p:cNvPr>
          <p:cNvCxnSpPr>
            <a:stCxn id="3" idx="6"/>
            <a:endCxn id="24" idx="1"/>
          </p:cNvCxnSpPr>
          <p:nvPr/>
        </p:nvCxnSpPr>
        <p:spPr>
          <a:xfrm>
            <a:off x="4056184" y="2473570"/>
            <a:ext cx="1185899" cy="728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900360F-3335-1340-A8D2-AA8D34CBF0D9}"/>
              </a:ext>
            </a:extLst>
          </p:cNvPr>
          <p:cNvCxnSpPr>
            <a:cxnSpLocks/>
            <a:stCxn id="17" idx="6"/>
            <a:endCxn id="24" idx="2"/>
          </p:cNvCxnSpPr>
          <p:nvPr/>
        </p:nvCxnSpPr>
        <p:spPr>
          <a:xfrm>
            <a:off x="4056183" y="3458777"/>
            <a:ext cx="10794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A06E6C0-AC6C-E04E-A6E3-056AFE284887}"/>
              </a:ext>
            </a:extLst>
          </p:cNvPr>
          <p:cNvCxnSpPr>
            <a:cxnSpLocks/>
            <a:stCxn id="19" idx="6"/>
            <a:endCxn id="24" idx="3"/>
          </p:cNvCxnSpPr>
          <p:nvPr/>
        </p:nvCxnSpPr>
        <p:spPr>
          <a:xfrm flipV="1">
            <a:off x="4056183" y="3715750"/>
            <a:ext cx="1185900" cy="728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168AC1-EC53-DF44-B11F-F49B0474EB60}"/>
              </a:ext>
            </a:extLst>
          </p:cNvPr>
          <p:cNvSpPr txBox="1"/>
          <p:nvPr/>
        </p:nvSpPr>
        <p:spPr>
          <a:xfrm>
            <a:off x="1819973" y="2233425"/>
            <a:ext cx="1396729" cy="369332"/>
          </a:xfrm>
          <a:prstGeom prst="rect">
            <a:avLst/>
          </a:prstGeom>
          <a:noFill/>
        </p:spPr>
        <p:txBody>
          <a:bodyPr wrap="none" rtlCol="0">
            <a:spAutoFit/>
          </a:bodyPr>
          <a:lstStyle/>
          <a:p>
            <a:r>
              <a:rPr lang="en-US" dirty="0"/>
              <a:t>is X present?</a:t>
            </a:r>
          </a:p>
        </p:txBody>
      </p:sp>
      <p:sp>
        <p:nvSpPr>
          <p:cNvPr id="32" name="TextBox 31">
            <a:extLst>
              <a:ext uri="{FF2B5EF4-FFF2-40B4-BE49-F238E27FC236}">
                <a16:creationId xmlns:a16="http://schemas.microsoft.com/office/drawing/2014/main" id="{1CC175E5-CBD5-6D46-A9A1-9F636B2D605B}"/>
              </a:ext>
            </a:extLst>
          </p:cNvPr>
          <p:cNvSpPr txBox="1"/>
          <p:nvPr/>
        </p:nvSpPr>
        <p:spPr>
          <a:xfrm>
            <a:off x="1815488" y="3274110"/>
            <a:ext cx="1338059" cy="369332"/>
          </a:xfrm>
          <a:prstGeom prst="rect">
            <a:avLst/>
          </a:prstGeom>
          <a:noFill/>
        </p:spPr>
        <p:txBody>
          <a:bodyPr wrap="none" rtlCol="0">
            <a:spAutoFit/>
          </a:bodyPr>
          <a:lstStyle/>
          <a:p>
            <a:r>
              <a:rPr lang="en-US" dirty="0"/>
              <a:t>is Y present?</a:t>
            </a:r>
          </a:p>
        </p:txBody>
      </p:sp>
      <p:sp>
        <p:nvSpPr>
          <p:cNvPr id="33" name="TextBox 32">
            <a:extLst>
              <a:ext uri="{FF2B5EF4-FFF2-40B4-BE49-F238E27FC236}">
                <a16:creationId xmlns:a16="http://schemas.microsoft.com/office/drawing/2014/main" id="{5A50B3E7-78B1-8341-99D0-890E431B1165}"/>
              </a:ext>
            </a:extLst>
          </p:cNvPr>
          <p:cNvSpPr txBox="1"/>
          <p:nvPr/>
        </p:nvSpPr>
        <p:spPr>
          <a:xfrm>
            <a:off x="1815488" y="4259317"/>
            <a:ext cx="1382301" cy="369332"/>
          </a:xfrm>
          <a:prstGeom prst="rect">
            <a:avLst/>
          </a:prstGeom>
          <a:noFill/>
        </p:spPr>
        <p:txBody>
          <a:bodyPr wrap="none" rtlCol="0">
            <a:spAutoFit/>
          </a:bodyPr>
          <a:lstStyle/>
          <a:p>
            <a:r>
              <a:rPr lang="en-US" dirty="0"/>
              <a:t>is Z present?</a:t>
            </a:r>
          </a:p>
        </p:txBody>
      </p:sp>
      <p:sp>
        <p:nvSpPr>
          <p:cNvPr id="34" name="TextBox 33">
            <a:extLst>
              <a:ext uri="{FF2B5EF4-FFF2-40B4-BE49-F238E27FC236}">
                <a16:creationId xmlns:a16="http://schemas.microsoft.com/office/drawing/2014/main" id="{45E1CFCA-95F1-5D42-A578-EE819FA8CB82}"/>
              </a:ext>
            </a:extLst>
          </p:cNvPr>
          <p:cNvSpPr txBox="1"/>
          <p:nvPr/>
        </p:nvSpPr>
        <p:spPr>
          <a:xfrm>
            <a:off x="4376140" y="2387848"/>
            <a:ext cx="401072" cy="369332"/>
          </a:xfrm>
          <a:prstGeom prst="rect">
            <a:avLst/>
          </a:prstGeom>
          <a:noFill/>
        </p:spPr>
        <p:txBody>
          <a:bodyPr wrap="none" rtlCol="0">
            <a:spAutoFit/>
          </a:bodyPr>
          <a:lstStyle/>
          <a:p>
            <a:r>
              <a:rPr lang="en-US" dirty="0" err="1"/>
              <a:t>V</a:t>
            </a:r>
            <a:r>
              <a:rPr lang="en-US" baseline="-25000" dirty="0" err="1"/>
              <a:t>x</a:t>
            </a:r>
            <a:endParaRPr lang="en-US" baseline="-25000" dirty="0"/>
          </a:p>
        </p:txBody>
      </p:sp>
      <p:sp>
        <p:nvSpPr>
          <p:cNvPr id="35" name="TextBox 34">
            <a:extLst>
              <a:ext uri="{FF2B5EF4-FFF2-40B4-BE49-F238E27FC236}">
                <a16:creationId xmlns:a16="http://schemas.microsoft.com/office/drawing/2014/main" id="{225D9F83-3A96-364F-A196-FB93C6ED3A6A}"/>
              </a:ext>
            </a:extLst>
          </p:cNvPr>
          <p:cNvSpPr txBox="1"/>
          <p:nvPr/>
        </p:nvSpPr>
        <p:spPr>
          <a:xfrm>
            <a:off x="4375674" y="3053216"/>
            <a:ext cx="391454" cy="369332"/>
          </a:xfrm>
          <a:prstGeom prst="rect">
            <a:avLst/>
          </a:prstGeom>
          <a:noFill/>
        </p:spPr>
        <p:txBody>
          <a:bodyPr wrap="none" rtlCol="0">
            <a:spAutoFit/>
          </a:bodyPr>
          <a:lstStyle/>
          <a:p>
            <a:r>
              <a:rPr lang="en-US" dirty="0" err="1"/>
              <a:t>V</a:t>
            </a:r>
            <a:r>
              <a:rPr lang="en-US" baseline="-25000" dirty="0" err="1"/>
              <a:t>y</a:t>
            </a:r>
            <a:endParaRPr lang="en-US" baseline="-25000" dirty="0"/>
          </a:p>
        </p:txBody>
      </p:sp>
      <p:sp>
        <p:nvSpPr>
          <p:cNvPr id="36" name="TextBox 35">
            <a:extLst>
              <a:ext uri="{FF2B5EF4-FFF2-40B4-BE49-F238E27FC236}">
                <a16:creationId xmlns:a16="http://schemas.microsoft.com/office/drawing/2014/main" id="{08E9D623-03B5-F545-B5F4-0ADC6997B85C}"/>
              </a:ext>
            </a:extLst>
          </p:cNvPr>
          <p:cNvSpPr txBox="1"/>
          <p:nvPr/>
        </p:nvSpPr>
        <p:spPr>
          <a:xfrm>
            <a:off x="4361846" y="3681642"/>
            <a:ext cx="388248" cy="369332"/>
          </a:xfrm>
          <a:prstGeom prst="rect">
            <a:avLst/>
          </a:prstGeom>
          <a:noFill/>
        </p:spPr>
        <p:txBody>
          <a:bodyPr wrap="none" rtlCol="0">
            <a:spAutoFit/>
          </a:bodyPr>
          <a:lstStyle/>
          <a:p>
            <a:r>
              <a:rPr lang="en-US" dirty="0" err="1"/>
              <a:t>V</a:t>
            </a:r>
            <a:r>
              <a:rPr lang="en-US" baseline="-25000" dirty="0" err="1"/>
              <a:t>z</a:t>
            </a:r>
            <a:endParaRPr lang="en-US" baseline="-25000" dirty="0"/>
          </a:p>
        </p:txBody>
      </p:sp>
      <p:sp>
        <p:nvSpPr>
          <p:cNvPr id="37" name="TextBox 36">
            <a:extLst>
              <a:ext uri="{FF2B5EF4-FFF2-40B4-BE49-F238E27FC236}">
                <a16:creationId xmlns:a16="http://schemas.microsoft.com/office/drawing/2014/main" id="{E82B7508-ADE6-6343-B2F9-423CA5919A91}"/>
              </a:ext>
            </a:extLst>
          </p:cNvPr>
          <p:cNvSpPr txBox="1"/>
          <p:nvPr/>
        </p:nvSpPr>
        <p:spPr>
          <a:xfrm>
            <a:off x="5135640" y="1528658"/>
            <a:ext cx="3773898" cy="923330"/>
          </a:xfrm>
          <a:prstGeom prst="rect">
            <a:avLst/>
          </a:prstGeom>
          <a:noFill/>
        </p:spPr>
        <p:txBody>
          <a:bodyPr wrap="square" rtlCol="0">
            <a:spAutoFit/>
          </a:bodyPr>
          <a:lstStyle/>
          <a:p>
            <a:r>
              <a:rPr lang="en-US" dirty="0"/>
              <a:t>the associative strength describes the </a:t>
            </a:r>
            <a:r>
              <a:rPr lang="en-US" i="1" dirty="0"/>
              <a:t>weight</a:t>
            </a:r>
            <a:r>
              <a:rPr lang="en-US" dirty="0"/>
              <a:t> of the connection between the cue (e.g. X) and the reward</a:t>
            </a:r>
          </a:p>
        </p:txBody>
      </p:sp>
      <p:sp>
        <p:nvSpPr>
          <p:cNvPr id="38" name="TextBox 37">
            <a:extLst>
              <a:ext uri="{FF2B5EF4-FFF2-40B4-BE49-F238E27FC236}">
                <a16:creationId xmlns:a16="http://schemas.microsoft.com/office/drawing/2014/main" id="{9F9E4201-EC5C-3B44-9269-037ABEBFF82F}"/>
              </a:ext>
            </a:extLst>
          </p:cNvPr>
          <p:cNvSpPr txBox="1"/>
          <p:nvPr/>
        </p:nvSpPr>
        <p:spPr>
          <a:xfrm>
            <a:off x="5968914" y="3135610"/>
            <a:ext cx="1534885" cy="646331"/>
          </a:xfrm>
          <a:prstGeom prst="rect">
            <a:avLst/>
          </a:prstGeom>
          <a:noFill/>
        </p:spPr>
        <p:txBody>
          <a:bodyPr wrap="square" rtlCol="0">
            <a:spAutoFit/>
          </a:bodyPr>
          <a:lstStyle/>
          <a:p>
            <a:r>
              <a:rPr lang="en-US" dirty="0"/>
              <a:t>predicted reward</a:t>
            </a:r>
          </a:p>
        </p:txBody>
      </p:sp>
      <p:pic>
        <p:nvPicPr>
          <p:cNvPr id="6" name="Picture 5">
            <a:extLst>
              <a:ext uri="{FF2B5EF4-FFF2-40B4-BE49-F238E27FC236}">
                <a16:creationId xmlns:a16="http://schemas.microsoft.com/office/drawing/2014/main" id="{76945C01-3A6E-4743-9B69-715CAFC829E3}"/>
              </a:ext>
            </a:extLst>
          </p:cNvPr>
          <p:cNvPicPr>
            <a:picLocks noChangeAspect="1"/>
          </p:cNvPicPr>
          <p:nvPr/>
        </p:nvPicPr>
        <p:blipFill>
          <a:blip r:embed="rId2"/>
          <a:stretch>
            <a:fillRect/>
          </a:stretch>
        </p:blipFill>
        <p:spPr>
          <a:xfrm>
            <a:off x="6075956" y="3727942"/>
            <a:ext cx="660400" cy="457200"/>
          </a:xfrm>
          <a:prstGeom prst="rect">
            <a:avLst/>
          </a:prstGeom>
        </p:spPr>
      </p:pic>
      <p:pic>
        <p:nvPicPr>
          <p:cNvPr id="8" name="Picture 7">
            <a:extLst>
              <a:ext uri="{FF2B5EF4-FFF2-40B4-BE49-F238E27FC236}">
                <a16:creationId xmlns:a16="http://schemas.microsoft.com/office/drawing/2014/main" id="{A1D94FE5-656D-024B-A2E4-4AFD87B95D2B}"/>
              </a:ext>
            </a:extLst>
          </p:cNvPr>
          <p:cNvPicPr>
            <a:picLocks noChangeAspect="1"/>
          </p:cNvPicPr>
          <p:nvPr/>
        </p:nvPicPr>
        <p:blipFill>
          <a:blip r:embed="rId3"/>
          <a:stretch>
            <a:fillRect/>
          </a:stretch>
        </p:blipFill>
        <p:spPr>
          <a:xfrm>
            <a:off x="1087267" y="2071180"/>
            <a:ext cx="825500" cy="749300"/>
          </a:xfrm>
          <a:prstGeom prst="rect">
            <a:avLst/>
          </a:prstGeom>
        </p:spPr>
      </p:pic>
      <p:pic>
        <p:nvPicPr>
          <p:cNvPr id="10" name="Picture 9">
            <a:extLst>
              <a:ext uri="{FF2B5EF4-FFF2-40B4-BE49-F238E27FC236}">
                <a16:creationId xmlns:a16="http://schemas.microsoft.com/office/drawing/2014/main" id="{A5A676D9-FEA8-4048-A312-A03B2B2BF3E6}"/>
              </a:ext>
            </a:extLst>
          </p:cNvPr>
          <p:cNvPicPr>
            <a:picLocks noChangeAspect="1"/>
          </p:cNvPicPr>
          <p:nvPr/>
        </p:nvPicPr>
        <p:blipFill>
          <a:blip r:embed="rId4"/>
          <a:stretch>
            <a:fillRect/>
          </a:stretch>
        </p:blipFill>
        <p:spPr>
          <a:xfrm>
            <a:off x="1248233" y="3053216"/>
            <a:ext cx="513734" cy="726314"/>
          </a:xfrm>
          <a:prstGeom prst="rect">
            <a:avLst/>
          </a:prstGeom>
        </p:spPr>
      </p:pic>
      <p:pic>
        <p:nvPicPr>
          <p:cNvPr id="14" name="Picture 13">
            <a:extLst>
              <a:ext uri="{FF2B5EF4-FFF2-40B4-BE49-F238E27FC236}">
                <a16:creationId xmlns:a16="http://schemas.microsoft.com/office/drawing/2014/main" id="{2514B6EF-AB43-054E-8147-7C102C22FDD5}"/>
              </a:ext>
            </a:extLst>
          </p:cNvPr>
          <p:cNvPicPr>
            <a:picLocks noChangeAspect="1"/>
          </p:cNvPicPr>
          <p:nvPr/>
        </p:nvPicPr>
        <p:blipFill>
          <a:blip r:embed="rId5"/>
          <a:stretch>
            <a:fillRect/>
          </a:stretch>
        </p:blipFill>
        <p:spPr>
          <a:xfrm>
            <a:off x="1195099" y="4102528"/>
            <a:ext cx="673100" cy="635000"/>
          </a:xfrm>
          <a:prstGeom prst="rect">
            <a:avLst/>
          </a:prstGeom>
        </p:spPr>
      </p:pic>
    </p:spTree>
    <p:extLst>
      <p:ext uri="{BB962C8B-B14F-4D97-AF65-F5344CB8AC3E}">
        <p14:creationId xmlns:p14="http://schemas.microsoft.com/office/powerpoint/2010/main" val="136751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4" grpId="0"/>
      <p:bldP spid="35" grpId="0"/>
      <p:bldP spid="36" grpId="0"/>
      <p:bldP spid="37"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17DD-DACC-F447-8BD1-B17DF43A2DB6}"/>
              </a:ext>
            </a:extLst>
          </p:cNvPr>
          <p:cNvSpPr>
            <a:spLocks noGrp="1"/>
          </p:cNvSpPr>
          <p:nvPr>
            <p:ph type="title"/>
          </p:nvPr>
        </p:nvSpPr>
        <p:spPr/>
        <p:txBody>
          <a:bodyPr/>
          <a:lstStyle/>
          <a:p>
            <a:r>
              <a:rPr lang="en-US" dirty="0"/>
              <a:t>A feed-forward network</a:t>
            </a:r>
          </a:p>
        </p:txBody>
      </p:sp>
      <p:sp>
        <p:nvSpPr>
          <p:cNvPr id="3" name="Oval 2">
            <a:extLst>
              <a:ext uri="{FF2B5EF4-FFF2-40B4-BE49-F238E27FC236}">
                <a16:creationId xmlns:a16="http://schemas.microsoft.com/office/drawing/2014/main" id="{4A6DC1AC-972C-194E-A51D-A6AB5C1B695C}"/>
              </a:ext>
            </a:extLst>
          </p:cNvPr>
          <p:cNvSpPr/>
          <p:nvPr/>
        </p:nvSpPr>
        <p:spPr>
          <a:xfrm>
            <a:off x="3329353" y="2110154"/>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 name="Oval 16">
            <a:extLst>
              <a:ext uri="{FF2B5EF4-FFF2-40B4-BE49-F238E27FC236}">
                <a16:creationId xmlns:a16="http://schemas.microsoft.com/office/drawing/2014/main" id="{E043F6F5-34CF-0E45-88AE-951BABE689C4}"/>
              </a:ext>
            </a:extLst>
          </p:cNvPr>
          <p:cNvSpPr/>
          <p:nvPr/>
        </p:nvSpPr>
        <p:spPr>
          <a:xfrm>
            <a:off x="3329352" y="3095361"/>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9" name="Oval 18">
            <a:extLst>
              <a:ext uri="{FF2B5EF4-FFF2-40B4-BE49-F238E27FC236}">
                <a16:creationId xmlns:a16="http://schemas.microsoft.com/office/drawing/2014/main" id="{F27AE1D7-1B22-EC4E-8462-76BCD10B18BB}"/>
              </a:ext>
            </a:extLst>
          </p:cNvPr>
          <p:cNvSpPr/>
          <p:nvPr/>
        </p:nvSpPr>
        <p:spPr>
          <a:xfrm>
            <a:off x="3329352" y="4080568"/>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24" name="Oval 23">
            <a:extLst>
              <a:ext uri="{FF2B5EF4-FFF2-40B4-BE49-F238E27FC236}">
                <a16:creationId xmlns:a16="http://schemas.microsoft.com/office/drawing/2014/main" id="{6C7F129B-7C5D-6048-A0F4-FDB50FAA940D}"/>
              </a:ext>
            </a:extLst>
          </p:cNvPr>
          <p:cNvSpPr/>
          <p:nvPr/>
        </p:nvSpPr>
        <p:spPr>
          <a:xfrm>
            <a:off x="5135641" y="3095361"/>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5" name="Straight Arrow Connector 4">
            <a:extLst>
              <a:ext uri="{FF2B5EF4-FFF2-40B4-BE49-F238E27FC236}">
                <a16:creationId xmlns:a16="http://schemas.microsoft.com/office/drawing/2014/main" id="{A5D3AA37-E4EC-7E44-937D-1ADFF35D9C2D}"/>
              </a:ext>
            </a:extLst>
          </p:cNvPr>
          <p:cNvCxnSpPr>
            <a:stCxn id="3" idx="6"/>
            <a:endCxn id="24" idx="1"/>
          </p:cNvCxnSpPr>
          <p:nvPr/>
        </p:nvCxnSpPr>
        <p:spPr>
          <a:xfrm>
            <a:off x="4056184" y="2473570"/>
            <a:ext cx="1185899" cy="728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900360F-3335-1340-A8D2-AA8D34CBF0D9}"/>
              </a:ext>
            </a:extLst>
          </p:cNvPr>
          <p:cNvCxnSpPr>
            <a:cxnSpLocks/>
            <a:stCxn id="17" idx="6"/>
            <a:endCxn id="24" idx="2"/>
          </p:cNvCxnSpPr>
          <p:nvPr/>
        </p:nvCxnSpPr>
        <p:spPr>
          <a:xfrm>
            <a:off x="4056183" y="3458777"/>
            <a:ext cx="10794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A06E6C0-AC6C-E04E-A6E3-056AFE284887}"/>
              </a:ext>
            </a:extLst>
          </p:cNvPr>
          <p:cNvCxnSpPr>
            <a:cxnSpLocks/>
            <a:stCxn id="19" idx="6"/>
            <a:endCxn id="24" idx="3"/>
          </p:cNvCxnSpPr>
          <p:nvPr/>
        </p:nvCxnSpPr>
        <p:spPr>
          <a:xfrm flipV="1">
            <a:off x="4056183" y="3715750"/>
            <a:ext cx="1185900" cy="728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AE6F04F-A671-5F47-B432-786D946E6047}"/>
              </a:ext>
            </a:extLst>
          </p:cNvPr>
          <p:cNvSpPr txBox="1"/>
          <p:nvPr/>
        </p:nvSpPr>
        <p:spPr>
          <a:xfrm>
            <a:off x="5968914" y="3135610"/>
            <a:ext cx="1534885" cy="646331"/>
          </a:xfrm>
          <a:prstGeom prst="rect">
            <a:avLst/>
          </a:prstGeom>
          <a:noFill/>
        </p:spPr>
        <p:txBody>
          <a:bodyPr wrap="square" rtlCol="0">
            <a:spAutoFit/>
          </a:bodyPr>
          <a:lstStyle/>
          <a:p>
            <a:r>
              <a:rPr lang="en-US" dirty="0"/>
              <a:t>predicted reward</a:t>
            </a:r>
          </a:p>
        </p:txBody>
      </p:sp>
      <p:sp>
        <p:nvSpPr>
          <p:cNvPr id="31" name="TextBox 30">
            <a:extLst>
              <a:ext uri="{FF2B5EF4-FFF2-40B4-BE49-F238E27FC236}">
                <a16:creationId xmlns:a16="http://schemas.microsoft.com/office/drawing/2014/main" id="{B4168AC1-EC53-DF44-B11F-F49B0474EB60}"/>
              </a:ext>
            </a:extLst>
          </p:cNvPr>
          <p:cNvSpPr txBox="1"/>
          <p:nvPr/>
        </p:nvSpPr>
        <p:spPr>
          <a:xfrm>
            <a:off x="1819973" y="2233425"/>
            <a:ext cx="1396729" cy="369332"/>
          </a:xfrm>
          <a:prstGeom prst="rect">
            <a:avLst/>
          </a:prstGeom>
          <a:noFill/>
        </p:spPr>
        <p:txBody>
          <a:bodyPr wrap="none" rtlCol="0">
            <a:spAutoFit/>
          </a:bodyPr>
          <a:lstStyle/>
          <a:p>
            <a:r>
              <a:rPr lang="en-US" dirty="0"/>
              <a:t>is X present?</a:t>
            </a:r>
          </a:p>
        </p:txBody>
      </p:sp>
      <p:sp>
        <p:nvSpPr>
          <p:cNvPr id="32" name="TextBox 31">
            <a:extLst>
              <a:ext uri="{FF2B5EF4-FFF2-40B4-BE49-F238E27FC236}">
                <a16:creationId xmlns:a16="http://schemas.microsoft.com/office/drawing/2014/main" id="{1CC175E5-CBD5-6D46-A9A1-9F636B2D605B}"/>
              </a:ext>
            </a:extLst>
          </p:cNvPr>
          <p:cNvSpPr txBox="1"/>
          <p:nvPr/>
        </p:nvSpPr>
        <p:spPr>
          <a:xfrm>
            <a:off x="1815488" y="3274110"/>
            <a:ext cx="1338059" cy="369332"/>
          </a:xfrm>
          <a:prstGeom prst="rect">
            <a:avLst/>
          </a:prstGeom>
          <a:noFill/>
        </p:spPr>
        <p:txBody>
          <a:bodyPr wrap="none" rtlCol="0">
            <a:spAutoFit/>
          </a:bodyPr>
          <a:lstStyle/>
          <a:p>
            <a:r>
              <a:rPr lang="en-US" dirty="0"/>
              <a:t>is Y present?</a:t>
            </a:r>
          </a:p>
        </p:txBody>
      </p:sp>
      <p:sp>
        <p:nvSpPr>
          <p:cNvPr id="33" name="TextBox 32">
            <a:extLst>
              <a:ext uri="{FF2B5EF4-FFF2-40B4-BE49-F238E27FC236}">
                <a16:creationId xmlns:a16="http://schemas.microsoft.com/office/drawing/2014/main" id="{5A50B3E7-78B1-8341-99D0-890E431B1165}"/>
              </a:ext>
            </a:extLst>
          </p:cNvPr>
          <p:cNvSpPr txBox="1"/>
          <p:nvPr/>
        </p:nvSpPr>
        <p:spPr>
          <a:xfrm>
            <a:off x="1815488" y="4259317"/>
            <a:ext cx="1382301" cy="369332"/>
          </a:xfrm>
          <a:prstGeom prst="rect">
            <a:avLst/>
          </a:prstGeom>
          <a:noFill/>
        </p:spPr>
        <p:txBody>
          <a:bodyPr wrap="none" rtlCol="0">
            <a:spAutoFit/>
          </a:bodyPr>
          <a:lstStyle/>
          <a:p>
            <a:r>
              <a:rPr lang="en-US" dirty="0"/>
              <a:t>is Z present?</a:t>
            </a:r>
          </a:p>
        </p:txBody>
      </p:sp>
      <p:sp>
        <p:nvSpPr>
          <p:cNvPr id="37" name="TextBox 36">
            <a:extLst>
              <a:ext uri="{FF2B5EF4-FFF2-40B4-BE49-F238E27FC236}">
                <a16:creationId xmlns:a16="http://schemas.microsoft.com/office/drawing/2014/main" id="{E82B7508-ADE6-6343-B2F9-423CA5919A91}"/>
              </a:ext>
            </a:extLst>
          </p:cNvPr>
          <p:cNvSpPr txBox="1"/>
          <p:nvPr/>
        </p:nvSpPr>
        <p:spPr>
          <a:xfrm>
            <a:off x="2398253" y="5106187"/>
            <a:ext cx="3315860" cy="923330"/>
          </a:xfrm>
          <a:prstGeom prst="rect">
            <a:avLst/>
          </a:prstGeom>
          <a:noFill/>
        </p:spPr>
        <p:txBody>
          <a:bodyPr wrap="square" rtlCol="0">
            <a:spAutoFit/>
          </a:bodyPr>
          <a:lstStyle/>
          <a:p>
            <a:r>
              <a:rPr lang="en-US" dirty="0"/>
              <a:t>Convert the human-friendly words “yes” and “no” into numerical </a:t>
            </a:r>
            <a:r>
              <a:rPr lang="en-US" i="1" u="sng" dirty="0"/>
              <a:t>activation levels</a:t>
            </a:r>
          </a:p>
        </p:txBody>
      </p:sp>
      <p:sp>
        <p:nvSpPr>
          <p:cNvPr id="18" name="TextBox 17">
            <a:extLst>
              <a:ext uri="{FF2B5EF4-FFF2-40B4-BE49-F238E27FC236}">
                <a16:creationId xmlns:a16="http://schemas.microsoft.com/office/drawing/2014/main" id="{AA5D9CF3-E695-9C48-90B2-6B8AB2022B08}"/>
              </a:ext>
            </a:extLst>
          </p:cNvPr>
          <p:cNvSpPr txBox="1"/>
          <p:nvPr/>
        </p:nvSpPr>
        <p:spPr>
          <a:xfrm>
            <a:off x="4376140" y="2387848"/>
            <a:ext cx="401072" cy="369332"/>
          </a:xfrm>
          <a:prstGeom prst="rect">
            <a:avLst/>
          </a:prstGeom>
          <a:noFill/>
        </p:spPr>
        <p:txBody>
          <a:bodyPr wrap="none" rtlCol="0">
            <a:spAutoFit/>
          </a:bodyPr>
          <a:lstStyle/>
          <a:p>
            <a:r>
              <a:rPr lang="en-US" dirty="0" err="1"/>
              <a:t>V</a:t>
            </a:r>
            <a:r>
              <a:rPr lang="en-US" baseline="-25000" dirty="0" err="1"/>
              <a:t>x</a:t>
            </a:r>
            <a:endParaRPr lang="en-US" baseline="-25000" dirty="0"/>
          </a:p>
        </p:txBody>
      </p:sp>
      <p:sp>
        <p:nvSpPr>
          <p:cNvPr id="20" name="TextBox 19">
            <a:extLst>
              <a:ext uri="{FF2B5EF4-FFF2-40B4-BE49-F238E27FC236}">
                <a16:creationId xmlns:a16="http://schemas.microsoft.com/office/drawing/2014/main" id="{94ADA7F8-A7FB-BB40-ADA8-C6EB27CE6BBA}"/>
              </a:ext>
            </a:extLst>
          </p:cNvPr>
          <p:cNvSpPr txBox="1"/>
          <p:nvPr/>
        </p:nvSpPr>
        <p:spPr>
          <a:xfrm>
            <a:off x="4375674" y="3053216"/>
            <a:ext cx="391454" cy="369332"/>
          </a:xfrm>
          <a:prstGeom prst="rect">
            <a:avLst/>
          </a:prstGeom>
          <a:noFill/>
        </p:spPr>
        <p:txBody>
          <a:bodyPr wrap="none" rtlCol="0">
            <a:spAutoFit/>
          </a:bodyPr>
          <a:lstStyle/>
          <a:p>
            <a:r>
              <a:rPr lang="en-US" dirty="0" err="1"/>
              <a:t>V</a:t>
            </a:r>
            <a:r>
              <a:rPr lang="en-US" baseline="-25000" dirty="0" err="1"/>
              <a:t>y</a:t>
            </a:r>
            <a:endParaRPr lang="en-US" baseline="-25000" dirty="0"/>
          </a:p>
        </p:txBody>
      </p:sp>
      <p:sp>
        <p:nvSpPr>
          <p:cNvPr id="21" name="TextBox 20">
            <a:extLst>
              <a:ext uri="{FF2B5EF4-FFF2-40B4-BE49-F238E27FC236}">
                <a16:creationId xmlns:a16="http://schemas.microsoft.com/office/drawing/2014/main" id="{DFC1D0AB-F36A-CE47-9983-BD8A222CAF8F}"/>
              </a:ext>
            </a:extLst>
          </p:cNvPr>
          <p:cNvSpPr txBox="1"/>
          <p:nvPr/>
        </p:nvSpPr>
        <p:spPr>
          <a:xfrm>
            <a:off x="4361846" y="3681642"/>
            <a:ext cx="388248" cy="369332"/>
          </a:xfrm>
          <a:prstGeom prst="rect">
            <a:avLst/>
          </a:prstGeom>
          <a:noFill/>
        </p:spPr>
        <p:txBody>
          <a:bodyPr wrap="none" rtlCol="0">
            <a:spAutoFit/>
          </a:bodyPr>
          <a:lstStyle/>
          <a:p>
            <a:r>
              <a:rPr lang="en-US" dirty="0" err="1"/>
              <a:t>V</a:t>
            </a:r>
            <a:r>
              <a:rPr lang="en-US" baseline="-25000" dirty="0" err="1"/>
              <a:t>z</a:t>
            </a:r>
            <a:endParaRPr lang="en-US" baseline="-25000" dirty="0"/>
          </a:p>
        </p:txBody>
      </p:sp>
      <p:pic>
        <p:nvPicPr>
          <p:cNvPr id="22" name="Picture 21">
            <a:extLst>
              <a:ext uri="{FF2B5EF4-FFF2-40B4-BE49-F238E27FC236}">
                <a16:creationId xmlns:a16="http://schemas.microsoft.com/office/drawing/2014/main" id="{8576D0BF-4E07-CB4E-ADDD-1ED8115DA613}"/>
              </a:ext>
            </a:extLst>
          </p:cNvPr>
          <p:cNvPicPr>
            <a:picLocks noChangeAspect="1"/>
          </p:cNvPicPr>
          <p:nvPr/>
        </p:nvPicPr>
        <p:blipFill>
          <a:blip r:embed="rId2"/>
          <a:stretch>
            <a:fillRect/>
          </a:stretch>
        </p:blipFill>
        <p:spPr>
          <a:xfrm>
            <a:off x="1087267" y="2071180"/>
            <a:ext cx="825500" cy="749300"/>
          </a:xfrm>
          <a:prstGeom prst="rect">
            <a:avLst/>
          </a:prstGeom>
        </p:spPr>
      </p:pic>
      <p:pic>
        <p:nvPicPr>
          <p:cNvPr id="23" name="Picture 22">
            <a:extLst>
              <a:ext uri="{FF2B5EF4-FFF2-40B4-BE49-F238E27FC236}">
                <a16:creationId xmlns:a16="http://schemas.microsoft.com/office/drawing/2014/main" id="{C6C3B591-8ABE-3948-A43C-724ED31E070A}"/>
              </a:ext>
            </a:extLst>
          </p:cNvPr>
          <p:cNvPicPr>
            <a:picLocks noChangeAspect="1"/>
          </p:cNvPicPr>
          <p:nvPr/>
        </p:nvPicPr>
        <p:blipFill>
          <a:blip r:embed="rId3"/>
          <a:stretch>
            <a:fillRect/>
          </a:stretch>
        </p:blipFill>
        <p:spPr>
          <a:xfrm>
            <a:off x="1248233" y="3053216"/>
            <a:ext cx="513734" cy="726314"/>
          </a:xfrm>
          <a:prstGeom prst="rect">
            <a:avLst/>
          </a:prstGeom>
        </p:spPr>
      </p:pic>
      <p:pic>
        <p:nvPicPr>
          <p:cNvPr id="25" name="Picture 24">
            <a:extLst>
              <a:ext uri="{FF2B5EF4-FFF2-40B4-BE49-F238E27FC236}">
                <a16:creationId xmlns:a16="http://schemas.microsoft.com/office/drawing/2014/main" id="{C715B3B7-8D10-C040-9BD4-5F8B5E6C3C19}"/>
              </a:ext>
            </a:extLst>
          </p:cNvPr>
          <p:cNvPicPr>
            <a:picLocks noChangeAspect="1"/>
          </p:cNvPicPr>
          <p:nvPr/>
        </p:nvPicPr>
        <p:blipFill>
          <a:blip r:embed="rId4"/>
          <a:stretch>
            <a:fillRect/>
          </a:stretch>
        </p:blipFill>
        <p:spPr>
          <a:xfrm>
            <a:off x="6075956" y="3727942"/>
            <a:ext cx="660400" cy="457200"/>
          </a:xfrm>
          <a:prstGeom prst="rect">
            <a:avLst/>
          </a:prstGeom>
        </p:spPr>
      </p:pic>
      <p:pic>
        <p:nvPicPr>
          <p:cNvPr id="28" name="Picture 27">
            <a:extLst>
              <a:ext uri="{FF2B5EF4-FFF2-40B4-BE49-F238E27FC236}">
                <a16:creationId xmlns:a16="http://schemas.microsoft.com/office/drawing/2014/main" id="{3FD0F9C2-EDEA-5B40-A4EC-30A71B23E694}"/>
              </a:ext>
            </a:extLst>
          </p:cNvPr>
          <p:cNvPicPr>
            <a:picLocks noChangeAspect="1"/>
          </p:cNvPicPr>
          <p:nvPr/>
        </p:nvPicPr>
        <p:blipFill>
          <a:blip r:embed="rId5"/>
          <a:stretch>
            <a:fillRect/>
          </a:stretch>
        </p:blipFill>
        <p:spPr>
          <a:xfrm>
            <a:off x="1195099" y="4102528"/>
            <a:ext cx="673100" cy="635000"/>
          </a:xfrm>
          <a:prstGeom prst="rect">
            <a:avLst/>
          </a:prstGeom>
        </p:spPr>
      </p:pic>
    </p:spTree>
    <p:extLst>
      <p:ext uri="{BB962C8B-B14F-4D97-AF65-F5344CB8AC3E}">
        <p14:creationId xmlns:p14="http://schemas.microsoft.com/office/powerpoint/2010/main" val="326891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17DD-DACC-F447-8BD1-B17DF43A2DB6}"/>
              </a:ext>
            </a:extLst>
          </p:cNvPr>
          <p:cNvSpPr>
            <a:spLocks noGrp="1"/>
          </p:cNvSpPr>
          <p:nvPr>
            <p:ph type="title"/>
          </p:nvPr>
        </p:nvSpPr>
        <p:spPr/>
        <p:txBody>
          <a:bodyPr/>
          <a:lstStyle/>
          <a:p>
            <a:r>
              <a:rPr lang="en-US" dirty="0"/>
              <a:t>A feed-forward network</a:t>
            </a:r>
          </a:p>
        </p:txBody>
      </p:sp>
      <p:sp>
        <p:nvSpPr>
          <p:cNvPr id="3" name="Oval 2">
            <a:extLst>
              <a:ext uri="{FF2B5EF4-FFF2-40B4-BE49-F238E27FC236}">
                <a16:creationId xmlns:a16="http://schemas.microsoft.com/office/drawing/2014/main" id="{4A6DC1AC-972C-194E-A51D-A6AB5C1B695C}"/>
              </a:ext>
            </a:extLst>
          </p:cNvPr>
          <p:cNvSpPr/>
          <p:nvPr/>
        </p:nvSpPr>
        <p:spPr>
          <a:xfrm>
            <a:off x="3329353" y="2110154"/>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 name="Oval 16">
            <a:extLst>
              <a:ext uri="{FF2B5EF4-FFF2-40B4-BE49-F238E27FC236}">
                <a16:creationId xmlns:a16="http://schemas.microsoft.com/office/drawing/2014/main" id="{E043F6F5-34CF-0E45-88AE-951BABE689C4}"/>
              </a:ext>
            </a:extLst>
          </p:cNvPr>
          <p:cNvSpPr/>
          <p:nvPr/>
        </p:nvSpPr>
        <p:spPr>
          <a:xfrm>
            <a:off x="3329352" y="3095361"/>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9" name="Oval 18">
            <a:extLst>
              <a:ext uri="{FF2B5EF4-FFF2-40B4-BE49-F238E27FC236}">
                <a16:creationId xmlns:a16="http://schemas.microsoft.com/office/drawing/2014/main" id="{F27AE1D7-1B22-EC4E-8462-76BCD10B18BB}"/>
              </a:ext>
            </a:extLst>
          </p:cNvPr>
          <p:cNvSpPr/>
          <p:nvPr/>
        </p:nvSpPr>
        <p:spPr>
          <a:xfrm>
            <a:off x="3329352" y="4080568"/>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24" name="Oval 23">
            <a:extLst>
              <a:ext uri="{FF2B5EF4-FFF2-40B4-BE49-F238E27FC236}">
                <a16:creationId xmlns:a16="http://schemas.microsoft.com/office/drawing/2014/main" id="{6C7F129B-7C5D-6048-A0F4-FDB50FAA940D}"/>
              </a:ext>
            </a:extLst>
          </p:cNvPr>
          <p:cNvSpPr/>
          <p:nvPr/>
        </p:nvSpPr>
        <p:spPr>
          <a:xfrm>
            <a:off x="5135641" y="3095361"/>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5" name="Straight Arrow Connector 4">
            <a:extLst>
              <a:ext uri="{FF2B5EF4-FFF2-40B4-BE49-F238E27FC236}">
                <a16:creationId xmlns:a16="http://schemas.microsoft.com/office/drawing/2014/main" id="{A5D3AA37-E4EC-7E44-937D-1ADFF35D9C2D}"/>
              </a:ext>
            </a:extLst>
          </p:cNvPr>
          <p:cNvCxnSpPr>
            <a:stCxn id="3" idx="6"/>
            <a:endCxn id="24" idx="1"/>
          </p:cNvCxnSpPr>
          <p:nvPr/>
        </p:nvCxnSpPr>
        <p:spPr>
          <a:xfrm>
            <a:off x="4056184" y="2473570"/>
            <a:ext cx="1185899" cy="728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900360F-3335-1340-A8D2-AA8D34CBF0D9}"/>
              </a:ext>
            </a:extLst>
          </p:cNvPr>
          <p:cNvCxnSpPr>
            <a:cxnSpLocks/>
            <a:stCxn id="17" idx="6"/>
            <a:endCxn id="24" idx="2"/>
          </p:cNvCxnSpPr>
          <p:nvPr/>
        </p:nvCxnSpPr>
        <p:spPr>
          <a:xfrm>
            <a:off x="4056183" y="3458777"/>
            <a:ext cx="10794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A06E6C0-AC6C-E04E-A6E3-056AFE284887}"/>
              </a:ext>
            </a:extLst>
          </p:cNvPr>
          <p:cNvCxnSpPr>
            <a:cxnSpLocks/>
            <a:stCxn id="19" idx="6"/>
            <a:endCxn id="24" idx="3"/>
          </p:cNvCxnSpPr>
          <p:nvPr/>
        </p:nvCxnSpPr>
        <p:spPr>
          <a:xfrm flipV="1">
            <a:off x="4056183" y="3715750"/>
            <a:ext cx="1185900" cy="728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168AC1-EC53-DF44-B11F-F49B0474EB60}"/>
              </a:ext>
            </a:extLst>
          </p:cNvPr>
          <p:cNvSpPr txBox="1"/>
          <p:nvPr/>
        </p:nvSpPr>
        <p:spPr>
          <a:xfrm>
            <a:off x="1819973" y="2233425"/>
            <a:ext cx="1396729" cy="369332"/>
          </a:xfrm>
          <a:prstGeom prst="rect">
            <a:avLst/>
          </a:prstGeom>
          <a:noFill/>
        </p:spPr>
        <p:txBody>
          <a:bodyPr wrap="none" rtlCol="0">
            <a:spAutoFit/>
          </a:bodyPr>
          <a:lstStyle/>
          <a:p>
            <a:r>
              <a:rPr lang="en-US" dirty="0"/>
              <a:t>is X present?</a:t>
            </a:r>
          </a:p>
        </p:txBody>
      </p:sp>
      <p:sp>
        <p:nvSpPr>
          <p:cNvPr id="32" name="TextBox 31">
            <a:extLst>
              <a:ext uri="{FF2B5EF4-FFF2-40B4-BE49-F238E27FC236}">
                <a16:creationId xmlns:a16="http://schemas.microsoft.com/office/drawing/2014/main" id="{1CC175E5-CBD5-6D46-A9A1-9F636B2D605B}"/>
              </a:ext>
            </a:extLst>
          </p:cNvPr>
          <p:cNvSpPr txBox="1"/>
          <p:nvPr/>
        </p:nvSpPr>
        <p:spPr>
          <a:xfrm>
            <a:off x="1815488" y="3274110"/>
            <a:ext cx="1338059" cy="369332"/>
          </a:xfrm>
          <a:prstGeom prst="rect">
            <a:avLst/>
          </a:prstGeom>
          <a:noFill/>
        </p:spPr>
        <p:txBody>
          <a:bodyPr wrap="none" rtlCol="0">
            <a:spAutoFit/>
          </a:bodyPr>
          <a:lstStyle/>
          <a:p>
            <a:r>
              <a:rPr lang="en-US" dirty="0"/>
              <a:t>is Y present?</a:t>
            </a:r>
          </a:p>
        </p:txBody>
      </p:sp>
      <p:sp>
        <p:nvSpPr>
          <p:cNvPr id="33" name="TextBox 32">
            <a:extLst>
              <a:ext uri="{FF2B5EF4-FFF2-40B4-BE49-F238E27FC236}">
                <a16:creationId xmlns:a16="http://schemas.microsoft.com/office/drawing/2014/main" id="{5A50B3E7-78B1-8341-99D0-890E431B1165}"/>
              </a:ext>
            </a:extLst>
          </p:cNvPr>
          <p:cNvSpPr txBox="1"/>
          <p:nvPr/>
        </p:nvSpPr>
        <p:spPr>
          <a:xfrm>
            <a:off x="1815488" y="4259317"/>
            <a:ext cx="1382301" cy="369332"/>
          </a:xfrm>
          <a:prstGeom prst="rect">
            <a:avLst/>
          </a:prstGeom>
          <a:noFill/>
        </p:spPr>
        <p:txBody>
          <a:bodyPr wrap="none" rtlCol="0">
            <a:spAutoFit/>
          </a:bodyPr>
          <a:lstStyle/>
          <a:p>
            <a:r>
              <a:rPr lang="en-US" dirty="0"/>
              <a:t>is Z present?</a:t>
            </a:r>
          </a:p>
        </p:txBody>
      </p:sp>
      <p:sp>
        <p:nvSpPr>
          <p:cNvPr id="34" name="TextBox 33">
            <a:extLst>
              <a:ext uri="{FF2B5EF4-FFF2-40B4-BE49-F238E27FC236}">
                <a16:creationId xmlns:a16="http://schemas.microsoft.com/office/drawing/2014/main" id="{45E1CFCA-95F1-5D42-A578-EE819FA8CB82}"/>
              </a:ext>
            </a:extLst>
          </p:cNvPr>
          <p:cNvSpPr txBox="1"/>
          <p:nvPr/>
        </p:nvSpPr>
        <p:spPr>
          <a:xfrm>
            <a:off x="4376140" y="2387848"/>
            <a:ext cx="428322" cy="369332"/>
          </a:xfrm>
          <a:prstGeom prst="rect">
            <a:avLst/>
          </a:prstGeom>
          <a:noFill/>
        </p:spPr>
        <p:txBody>
          <a:bodyPr wrap="none" rtlCol="0">
            <a:spAutoFit/>
          </a:bodyPr>
          <a:lstStyle/>
          <a:p>
            <a:r>
              <a:rPr lang="en-US" dirty="0" err="1"/>
              <a:t>w</a:t>
            </a:r>
            <a:r>
              <a:rPr lang="en-US" baseline="-25000" dirty="0" err="1"/>
              <a:t>x</a:t>
            </a:r>
            <a:endParaRPr lang="en-US" baseline="-25000" dirty="0"/>
          </a:p>
        </p:txBody>
      </p:sp>
      <p:sp>
        <p:nvSpPr>
          <p:cNvPr id="35" name="TextBox 34">
            <a:extLst>
              <a:ext uri="{FF2B5EF4-FFF2-40B4-BE49-F238E27FC236}">
                <a16:creationId xmlns:a16="http://schemas.microsoft.com/office/drawing/2014/main" id="{225D9F83-3A96-364F-A196-FB93C6ED3A6A}"/>
              </a:ext>
            </a:extLst>
          </p:cNvPr>
          <p:cNvSpPr txBox="1"/>
          <p:nvPr/>
        </p:nvSpPr>
        <p:spPr>
          <a:xfrm>
            <a:off x="4375674" y="3053216"/>
            <a:ext cx="418704" cy="369332"/>
          </a:xfrm>
          <a:prstGeom prst="rect">
            <a:avLst/>
          </a:prstGeom>
          <a:noFill/>
        </p:spPr>
        <p:txBody>
          <a:bodyPr wrap="none" rtlCol="0">
            <a:spAutoFit/>
          </a:bodyPr>
          <a:lstStyle/>
          <a:p>
            <a:r>
              <a:rPr lang="en-US" dirty="0" err="1"/>
              <a:t>w</a:t>
            </a:r>
            <a:r>
              <a:rPr lang="en-US" baseline="-25000" dirty="0" err="1"/>
              <a:t>y</a:t>
            </a:r>
            <a:endParaRPr lang="en-US" baseline="-25000" dirty="0"/>
          </a:p>
        </p:txBody>
      </p:sp>
      <p:sp>
        <p:nvSpPr>
          <p:cNvPr id="36" name="TextBox 35">
            <a:extLst>
              <a:ext uri="{FF2B5EF4-FFF2-40B4-BE49-F238E27FC236}">
                <a16:creationId xmlns:a16="http://schemas.microsoft.com/office/drawing/2014/main" id="{08E9D623-03B5-F545-B5F4-0ADC6997B85C}"/>
              </a:ext>
            </a:extLst>
          </p:cNvPr>
          <p:cNvSpPr txBox="1"/>
          <p:nvPr/>
        </p:nvSpPr>
        <p:spPr>
          <a:xfrm>
            <a:off x="4361846" y="3681642"/>
            <a:ext cx="415498" cy="369332"/>
          </a:xfrm>
          <a:prstGeom prst="rect">
            <a:avLst/>
          </a:prstGeom>
          <a:noFill/>
        </p:spPr>
        <p:txBody>
          <a:bodyPr wrap="none" rtlCol="0">
            <a:spAutoFit/>
          </a:bodyPr>
          <a:lstStyle/>
          <a:p>
            <a:r>
              <a:rPr lang="en-US" dirty="0" err="1"/>
              <a:t>w</a:t>
            </a:r>
            <a:r>
              <a:rPr lang="en-US" baseline="-25000" dirty="0" err="1"/>
              <a:t>z</a:t>
            </a:r>
            <a:endParaRPr lang="en-US" baseline="-25000" dirty="0"/>
          </a:p>
        </p:txBody>
      </p:sp>
      <p:sp>
        <p:nvSpPr>
          <p:cNvPr id="37" name="TextBox 36">
            <a:extLst>
              <a:ext uri="{FF2B5EF4-FFF2-40B4-BE49-F238E27FC236}">
                <a16:creationId xmlns:a16="http://schemas.microsoft.com/office/drawing/2014/main" id="{E82B7508-ADE6-6343-B2F9-423CA5919A91}"/>
              </a:ext>
            </a:extLst>
          </p:cNvPr>
          <p:cNvSpPr txBox="1"/>
          <p:nvPr/>
        </p:nvSpPr>
        <p:spPr>
          <a:xfrm>
            <a:off x="5029271" y="1741517"/>
            <a:ext cx="2748659" cy="646331"/>
          </a:xfrm>
          <a:prstGeom prst="rect">
            <a:avLst/>
          </a:prstGeom>
          <a:noFill/>
        </p:spPr>
        <p:txBody>
          <a:bodyPr wrap="square" rtlCol="0">
            <a:spAutoFit/>
          </a:bodyPr>
          <a:lstStyle/>
          <a:p>
            <a:r>
              <a:rPr lang="en-US" dirty="0"/>
              <a:t>Relabel the “values” as “connection weights”…</a:t>
            </a:r>
          </a:p>
        </p:txBody>
      </p:sp>
      <p:cxnSp>
        <p:nvCxnSpPr>
          <p:cNvPr id="6" name="Straight Arrow Connector 5">
            <a:extLst>
              <a:ext uri="{FF2B5EF4-FFF2-40B4-BE49-F238E27FC236}">
                <a16:creationId xmlns:a16="http://schemas.microsoft.com/office/drawing/2014/main" id="{63A037FF-4D6D-9246-9D3A-89CD2F6A64A2}"/>
              </a:ext>
            </a:extLst>
          </p:cNvPr>
          <p:cNvCxnSpPr>
            <a:cxnSpLocks/>
          </p:cNvCxnSpPr>
          <p:nvPr/>
        </p:nvCxnSpPr>
        <p:spPr>
          <a:xfrm flipH="1">
            <a:off x="4777344" y="2141093"/>
            <a:ext cx="234674" cy="3106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4436CBA-8750-A34F-8DB1-FF93C97117F5}"/>
              </a:ext>
            </a:extLst>
          </p:cNvPr>
          <p:cNvSpPr txBox="1"/>
          <p:nvPr/>
        </p:nvSpPr>
        <p:spPr>
          <a:xfrm>
            <a:off x="5968914" y="3135610"/>
            <a:ext cx="1534885" cy="646331"/>
          </a:xfrm>
          <a:prstGeom prst="rect">
            <a:avLst/>
          </a:prstGeom>
          <a:noFill/>
        </p:spPr>
        <p:txBody>
          <a:bodyPr wrap="square" rtlCol="0">
            <a:spAutoFit/>
          </a:bodyPr>
          <a:lstStyle/>
          <a:p>
            <a:r>
              <a:rPr lang="en-US" dirty="0"/>
              <a:t>predicted reward</a:t>
            </a:r>
          </a:p>
        </p:txBody>
      </p:sp>
      <p:pic>
        <p:nvPicPr>
          <p:cNvPr id="21" name="Picture 20">
            <a:extLst>
              <a:ext uri="{FF2B5EF4-FFF2-40B4-BE49-F238E27FC236}">
                <a16:creationId xmlns:a16="http://schemas.microsoft.com/office/drawing/2014/main" id="{24BB0F95-FD9B-2746-8F89-7E3B69771F61}"/>
              </a:ext>
            </a:extLst>
          </p:cNvPr>
          <p:cNvPicPr>
            <a:picLocks noChangeAspect="1"/>
          </p:cNvPicPr>
          <p:nvPr/>
        </p:nvPicPr>
        <p:blipFill>
          <a:blip r:embed="rId2"/>
          <a:stretch>
            <a:fillRect/>
          </a:stretch>
        </p:blipFill>
        <p:spPr>
          <a:xfrm>
            <a:off x="1087267" y="2071180"/>
            <a:ext cx="825500" cy="749300"/>
          </a:xfrm>
          <a:prstGeom prst="rect">
            <a:avLst/>
          </a:prstGeom>
        </p:spPr>
      </p:pic>
      <p:pic>
        <p:nvPicPr>
          <p:cNvPr id="22" name="Picture 21">
            <a:extLst>
              <a:ext uri="{FF2B5EF4-FFF2-40B4-BE49-F238E27FC236}">
                <a16:creationId xmlns:a16="http://schemas.microsoft.com/office/drawing/2014/main" id="{675B196F-15C1-B543-BA7C-5010BB104DE2}"/>
              </a:ext>
            </a:extLst>
          </p:cNvPr>
          <p:cNvPicPr>
            <a:picLocks noChangeAspect="1"/>
          </p:cNvPicPr>
          <p:nvPr/>
        </p:nvPicPr>
        <p:blipFill>
          <a:blip r:embed="rId3"/>
          <a:stretch>
            <a:fillRect/>
          </a:stretch>
        </p:blipFill>
        <p:spPr>
          <a:xfrm>
            <a:off x="1248233" y="3053216"/>
            <a:ext cx="513734" cy="726314"/>
          </a:xfrm>
          <a:prstGeom prst="rect">
            <a:avLst/>
          </a:prstGeom>
        </p:spPr>
      </p:pic>
      <p:pic>
        <p:nvPicPr>
          <p:cNvPr id="23" name="Picture 22">
            <a:extLst>
              <a:ext uri="{FF2B5EF4-FFF2-40B4-BE49-F238E27FC236}">
                <a16:creationId xmlns:a16="http://schemas.microsoft.com/office/drawing/2014/main" id="{4564F6AE-163A-E143-A1E1-CD8A0F5754E4}"/>
              </a:ext>
            </a:extLst>
          </p:cNvPr>
          <p:cNvPicPr>
            <a:picLocks noChangeAspect="1"/>
          </p:cNvPicPr>
          <p:nvPr/>
        </p:nvPicPr>
        <p:blipFill>
          <a:blip r:embed="rId4"/>
          <a:stretch>
            <a:fillRect/>
          </a:stretch>
        </p:blipFill>
        <p:spPr>
          <a:xfrm>
            <a:off x="6075956" y="3727942"/>
            <a:ext cx="660400" cy="457200"/>
          </a:xfrm>
          <a:prstGeom prst="rect">
            <a:avLst/>
          </a:prstGeom>
        </p:spPr>
      </p:pic>
      <p:pic>
        <p:nvPicPr>
          <p:cNvPr id="25" name="Picture 24">
            <a:extLst>
              <a:ext uri="{FF2B5EF4-FFF2-40B4-BE49-F238E27FC236}">
                <a16:creationId xmlns:a16="http://schemas.microsoft.com/office/drawing/2014/main" id="{A5719EEB-3924-C043-AFE3-BC5168A9BC16}"/>
              </a:ext>
            </a:extLst>
          </p:cNvPr>
          <p:cNvPicPr>
            <a:picLocks noChangeAspect="1"/>
          </p:cNvPicPr>
          <p:nvPr/>
        </p:nvPicPr>
        <p:blipFill>
          <a:blip r:embed="rId5"/>
          <a:stretch>
            <a:fillRect/>
          </a:stretch>
        </p:blipFill>
        <p:spPr>
          <a:xfrm>
            <a:off x="1195099" y="4102528"/>
            <a:ext cx="673100" cy="635000"/>
          </a:xfrm>
          <a:prstGeom prst="rect">
            <a:avLst/>
          </a:prstGeom>
        </p:spPr>
      </p:pic>
    </p:spTree>
    <p:extLst>
      <p:ext uri="{BB962C8B-B14F-4D97-AF65-F5344CB8AC3E}">
        <p14:creationId xmlns:p14="http://schemas.microsoft.com/office/powerpoint/2010/main" val="3385177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17DD-DACC-F447-8BD1-B17DF43A2DB6}"/>
              </a:ext>
            </a:extLst>
          </p:cNvPr>
          <p:cNvSpPr>
            <a:spLocks noGrp="1"/>
          </p:cNvSpPr>
          <p:nvPr>
            <p:ph type="title"/>
          </p:nvPr>
        </p:nvSpPr>
        <p:spPr/>
        <p:txBody>
          <a:bodyPr/>
          <a:lstStyle/>
          <a:p>
            <a:r>
              <a:rPr lang="en-US" dirty="0"/>
              <a:t>A feed-forward network</a:t>
            </a:r>
          </a:p>
        </p:txBody>
      </p:sp>
      <p:sp>
        <p:nvSpPr>
          <p:cNvPr id="3" name="Oval 2">
            <a:extLst>
              <a:ext uri="{FF2B5EF4-FFF2-40B4-BE49-F238E27FC236}">
                <a16:creationId xmlns:a16="http://schemas.microsoft.com/office/drawing/2014/main" id="{4A6DC1AC-972C-194E-A51D-A6AB5C1B695C}"/>
              </a:ext>
            </a:extLst>
          </p:cNvPr>
          <p:cNvSpPr/>
          <p:nvPr/>
        </p:nvSpPr>
        <p:spPr>
          <a:xfrm>
            <a:off x="3329353" y="2110154"/>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 name="Oval 16">
            <a:extLst>
              <a:ext uri="{FF2B5EF4-FFF2-40B4-BE49-F238E27FC236}">
                <a16:creationId xmlns:a16="http://schemas.microsoft.com/office/drawing/2014/main" id="{E043F6F5-34CF-0E45-88AE-951BABE689C4}"/>
              </a:ext>
            </a:extLst>
          </p:cNvPr>
          <p:cNvSpPr/>
          <p:nvPr/>
        </p:nvSpPr>
        <p:spPr>
          <a:xfrm>
            <a:off x="3329352" y="3095361"/>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4" name="Oval 23">
            <a:extLst>
              <a:ext uri="{FF2B5EF4-FFF2-40B4-BE49-F238E27FC236}">
                <a16:creationId xmlns:a16="http://schemas.microsoft.com/office/drawing/2014/main" id="{6C7F129B-7C5D-6048-A0F4-FDB50FAA940D}"/>
              </a:ext>
            </a:extLst>
          </p:cNvPr>
          <p:cNvSpPr/>
          <p:nvPr/>
        </p:nvSpPr>
        <p:spPr>
          <a:xfrm>
            <a:off x="5135641" y="3095361"/>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5" name="Straight Arrow Connector 4">
            <a:extLst>
              <a:ext uri="{FF2B5EF4-FFF2-40B4-BE49-F238E27FC236}">
                <a16:creationId xmlns:a16="http://schemas.microsoft.com/office/drawing/2014/main" id="{A5D3AA37-E4EC-7E44-937D-1ADFF35D9C2D}"/>
              </a:ext>
            </a:extLst>
          </p:cNvPr>
          <p:cNvCxnSpPr>
            <a:stCxn id="3" idx="6"/>
            <a:endCxn id="24" idx="1"/>
          </p:cNvCxnSpPr>
          <p:nvPr/>
        </p:nvCxnSpPr>
        <p:spPr>
          <a:xfrm>
            <a:off x="4056184" y="2473570"/>
            <a:ext cx="1185899" cy="728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900360F-3335-1340-A8D2-AA8D34CBF0D9}"/>
              </a:ext>
            </a:extLst>
          </p:cNvPr>
          <p:cNvCxnSpPr>
            <a:cxnSpLocks/>
            <a:stCxn id="17" idx="6"/>
            <a:endCxn id="24" idx="2"/>
          </p:cNvCxnSpPr>
          <p:nvPr/>
        </p:nvCxnSpPr>
        <p:spPr>
          <a:xfrm>
            <a:off x="4056183" y="3458777"/>
            <a:ext cx="10794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A06E6C0-AC6C-E04E-A6E3-056AFE284887}"/>
              </a:ext>
            </a:extLst>
          </p:cNvPr>
          <p:cNvCxnSpPr>
            <a:cxnSpLocks/>
            <a:endCxn id="24" idx="3"/>
          </p:cNvCxnSpPr>
          <p:nvPr/>
        </p:nvCxnSpPr>
        <p:spPr>
          <a:xfrm flipV="1">
            <a:off x="4056183" y="3715750"/>
            <a:ext cx="1185900" cy="728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5E1CFCA-95F1-5D42-A578-EE819FA8CB82}"/>
              </a:ext>
            </a:extLst>
          </p:cNvPr>
          <p:cNvSpPr txBox="1"/>
          <p:nvPr/>
        </p:nvSpPr>
        <p:spPr>
          <a:xfrm>
            <a:off x="4376140" y="2387848"/>
            <a:ext cx="428322" cy="369332"/>
          </a:xfrm>
          <a:prstGeom prst="rect">
            <a:avLst/>
          </a:prstGeom>
          <a:noFill/>
        </p:spPr>
        <p:txBody>
          <a:bodyPr wrap="none" rtlCol="0">
            <a:spAutoFit/>
          </a:bodyPr>
          <a:lstStyle/>
          <a:p>
            <a:r>
              <a:rPr lang="en-US" dirty="0" err="1"/>
              <a:t>w</a:t>
            </a:r>
            <a:r>
              <a:rPr lang="en-US" baseline="-25000" dirty="0" err="1"/>
              <a:t>x</a:t>
            </a:r>
            <a:endParaRPr lang="en-US" baseline="-25000" dirty="0"/>
          </a:p>
        </p:txBody>
      </p:sp>
      <p:sp>
        <p:nvSpPr>
          <p:cNvPr id="35" name="TextBox 34">
            <a:extLst>
              <a:ext uri="{FF2B5EF4-FFF2-40B4-BE49-F238E27FC236}">
                <a16:creationId xmlns:a16="http://schemas.microsoft.com/office/drawing/2014/main" id="{225D9F83-3A96-364F-A196-FB93C6ED3A6A}"/>
              </a:ext>
            </a:extLst>
          </p:cNvPr>
          <p:cNvSpPr txBox="1"/>
          <p:nvPr/>
        </p:nvSpPr>
        <p:spPr>
          <a:xfrm>
            <a:off x="4375674" y="3053216"/>
            <a:ext cx="418704" cy="369332"/>
          </a:xfrm>
          <a:prstGeom prst="rect">
            <a:avLst/>
          </a:prstGeom>
          <a:noFill/>
        </p:spPr>
        <p:txBody>
          <a:bodyPr wrap="none" rtlCol="0">
            <a:spAutoFit/>
          </a:bodyPr>
          <a:lstStyle/>
          <a:p>
            <a:r>
              <a:rPr lang="en-US" dirty="0" err="1"/>
              <a:t>w</a:t>
            </a:r>
            <a:r>
              <a:rPr lang="en-US" baseline="-25000" dirty="0" err="1"/>
              <a:t>y</a:t>
            </a:r>
            <a:endParaRPr lang="en-US" baseline="-25000" dirty="0"/>
          </a:p>
        </p:txBody>
      </p:sp>
      <p:sp>
        <p:nvSpPr>
          <p:cNvPr id="4" name="TextBox 3">
            <a:extLst>
              <a:ext uri="{FF2B5EF4-FFF2-40B4-BE49-F238E27FC236}">
                <a16:creationId xmlns:a16="http://schemas.microsoft.com/office/drawing/2014/main" id="{930F944A-E3BF-4040-BCEF-D84C8C638D0C}"/>
              </a:ext>
            </a:extLst>
          </p:cNvPr>
          <p:cNvSpPr txBox="1"/>
          <p:nvPr/>
        </p:nvSpPr>
        <p:spPr>
          <a:xfrm>
            <a:off x="1098846" y="2942843"/>
            <a:ext cx="1984321" cy="1200329"/>
          </a:xfrm>
          <a:prstGeom prst="rect">
            <a:avLst/>
          </a:prstGeom>
          <a:noFill/>
        </p:spPr>
        <p:txBody>
          <a:bodyPr wrap="square" rtlCol="0">
            <a:spAutoFit/>
          </a:bodyPr>
          <a:lstStyle/>
          <a:p>
            <a:r>
              <a:rPr lang="en-US" dirty="0"/>
              <a:t>Collectively, the activation of these nodes describe an </a:t>
            </a:r>
            <a:r>
              <a:rPr lang="en-US" i="1" dirty="0"/>
              <a:t>input pattern</a:t>
            </a:r>
          </a:p>
        </p:txBody>
      </p:sp>
      <p:sp>
        <p:nvSpPr>
          <p:cNvPr id="20" name="TextBox 19">
            <a:extLst>
              <a:ext uri="{FF2B5EF4-FFF2-40B4-BE49-F238E27FC236}">
                <a16:creationId xmlns:a16="http://schemas.microsoft.com/office/drawing/2014/main" id="{79B01A33-E0A2-0B4C-A788-078C2E3FC25F}"/>
              </a:ext>
            </a:extLst>
          </p:cNvPr>
          <p:cNvSpPr txBox="1"/>
          <p:nvPr/>
        </p:nvSpPr>
        <p:spPr>
          <a:xfrm>
            <a:off x="4361846" y="3681642"/>
            <a:ext cx="415498" cy="369332"/>
          </a:xfrm>
          <a:prstGeom prst="rect">
            <a:avLst/>
          </a:prstGeom>
          <a:noFill/>
        </p:spPr>
        <p:txBody>
          <a:bodyPr wrap="none" rtlCol="0">
            <a:spAutoFit/>
          </a:bodyPr>
          <a:lstStyle/>
          <a:p>
            <a:r>
              <a:rPr lang="en-US" dirty="0" err="1"/>
              <a:t>w</a:t>
            </a:r>
            <a:r>
              <a:rPr lang="en-US" baseline="-25000" dirty="0" err="1"/>
              <a:t>z</a:t>
            </a:r>
            <a:endParaRPr lang="en-US" baseline="-25000" dirty="0"/>
          </a:p>
        </p:txBody>
      </p:sp>
      <p:sp>
        <p:nvSpPr>
          <p:cNvPr id="21" name="TextBox 20">
            <a:extLst>
              <a:ext uri="{FF2B5EF4-FFF2-40B4-BE49-F238E27FC236}">
                <a16:creationId xmlns:a16="http://schemas.microsoft.com/office/drawing/2014/main" id="{13A55014-7F23-9543-83D7-6052BCD76550}"/>
              </a:ext>
            </a:extLst>
          </p:cNvPr>
          <p:cNvSpPr txBox="1"/>
          <p:nvPr/>
        </p:nvSpPr>
        <p:spPr>
          <a:xfrm>
            <a:off x="6215099" y="2804344"/>
            <a:ext cx="2353536" cy="1477328"/>
          </a:xfrm>
          <a:prstGeom prst="rect">
            <a:avLst/>
          </a:prstGeom>
          <a:noFill/>
        </p:spPr>
        <p:txBody>
          <a:bodyPr wrap="square" rtlCol="0">
            <a:spAutoFit/>
          </a:bodyPr>
          <a:lstStyle/>
          <a:p>
            <a:r>
              <a:rPr lang="en-US" dirty="0"/>
              <a:t>The predicted reward produced when we pass the input through the connection weights is called the </a:t>
            </a:r>
            <a:r>
              <a:rPr lang="en-US" i="1" dirty="0"/>
              <a:t>output</a:t>
            </a:r>
            <a:r>
              <a:rPr lang="en-US" dirty="0"/>
              <a:t> </a:t>
            </a:r>
            <a:endParaRPr lang="en-US" i="1" dirty="0"/>
          </a:p>
        </p:txBody>
      </p:sp>
      <p:sp>
        <p:nvSpPr>
          <p:cNvPr id="22" name="TextBox 21">
            <a:extLst>
              <a:ext uri="{FF2B5EF4-FFF2-40B4-BE49-F238E27FC236}">
                <a16:creationId xmlns:a16="http://schemas.microsoft.com/office/drawing/2014/main" id="{97EB8269-F03D-5243-AC19-9B9764BE4E4A}"/>
              </a:ext>
            </a:extLst>
          </p:cNvPr>
          <p:cNvSpPr txBox="1"/>
          <p:nvPr/>
        </p:nvSpPr>
        <p:spPr>
          <a:xfrm>
            <a:off x="4375674" y="1550735"/>
            <a:ext cx="4406575" cy="646331"/>
          </a:xfrm>
          <a:prstGeom prst="rect">
            <a:avLst/>
          </a:prstGeom>
          <a:noFill/>
        </p:spPr>
        <p:txBody>
          <a:bodyPr wrap="square" rtlCol="0">
            <a:spAutoFit/>
          </a:bodyPr>
          <a:lstStyle/>
          <a:p>
            <a:r>
              <a:rPr lang="en-US" dirty="0"/>
              <a:t>The input is processed by passing it “through” the connection/association weights</a:t>
            </a:r>
            <a:endParaRPr lang="en-US" i="1" dirty="0"/>
          </a:p>
        </p:txBody>
      </p:sp>
      <p:sp>
        <p:nvSpPr>
          <p:cNvPr id="23" name="Oval 22">
            <a:extLst>
              <a:ext uri="{FF2B5EF4-FFF2-40B4-BE49-F238E27FC236}">
                <a16:creationId xmlns:a16="http://schemas.microsoft.com/office/drawing/2014/main" id="{0748B4FE-483B-374E-AF24-D2F6FFEFCD2E}"/>
              </a:ext>
            </a:extLst>
          </p:cNvPr>
          <p:cNvSpPr/>
          <p:nvPr/>
        </p:nvSpPr>
        <p:spPr>
          <a:xfrm>
            <a:off x="3329352" y="4080568"/>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pic>
        <p:nvPicPr>
          <p:cNvPr id="16" name="Picture 15">
            <a:extLst>
              <a:ext uri="{FF2B5EF4-FFF2-40B4-BE49-F238E27FC236}">
                <a16:creationId xmlns:a16="http://schemas.microsoft.com/office/drawing/2014/main" id="{F0D0CDEE-258E-DC49-838A-32FE356A0B1C}"/>
              </a:ext>
            </a:extLst>
          </p:cNvPr>
          <p:cNvPicPr>
            <a:picLocks noChangeAspect="1"/>
          </p:cNvPicPr>
          <p:nvPr/>
        </p:nvPicPr>
        <p:blipFill>
          <a:blip r:embed="rId2"/>
          <a:stretch>
            <a:fillRect/>
          </a:stretch>
        </p:blipFill>
        <p:spPr>
          <a:xfrm>
            <a:off x="1376925" y="4160034"/>
            <a:ext cx="766527" cy="695771"/>
          </a:xfrm>
          <a:prstGeom prst="rect">
            <a:avLst/>
          </a:prstGeom>
        </p:spPr>
      </p:pic>
      <p:pic>
        <p:nvPicPr>
          <p:cNvPr id="18" name="Picture 17">
            <a:extLst>
              <a:ext uri="{FF2B5EF4-FFF2-40B4-BE49-F238E27FC236}">
                <a16:creationId xmlns:a16="http://schemas.microsoft.com/office/drawing/2014/main" id="{D31BBEDC-33F8-E049-998E-9418C98E6604}"/>
              </a:ext>
            </a:extLst>
          </p:cNvPr>
          <p:cNvPicPr>
            <a:picLocks noChangeAspect="1"/>
          </p:cNvPicPr>
          <p:nvPr/>
        </p:nvPicPr>
        <p:blipFill>
          <a:blip r:embed="rId3"/>
          <a:stretch>
            <a:fillRect/>
          </a:stretch>
        </p:blipFill>
        <p:spPr>
          <a:xfrm>
            <a:off x="1912767" y="4143172"/>
            <a:ext cx="513734" cy="726314"/>
          </a:xfrm>
          <a:prstGeom prst="rect">
            <a:avLst/>
          </a:prstGeom>
        </p:spPr>
      </p:pic>
      <p:pic>
        <p:nvPicPr>
          <p:cNvPr id="19" name="Picture 18">
            <a:extLst>
              <a:ext uri="{FF2B5EF4-FFF2-40B4-BE49-F238E27FC236}">
                <a16:creationId xmlns:a16="http://schemas.microsoft.com/office/drawing/2014/main" id="{8250F540-34C2-B445-818F-FB1EA44820E3}"/>
              </a:ext>
            </a:extLst>
          </p:cNvPr>
          <p:cNvPicPr>
            <a:picLocks noChangeAspect="1"/>
          </p:cNvPicPr>
          <p:nvPr/>
        </p:nvPicPr>
        <p:blipFill>
          <a:blip r:embed="rId4"/>
          <a:stretch>
            <a:fillRect/>
          </a:stretch>
        </p:blipFill>
        <p:spPr>
          <a:xfrm>
            <a:off x="7061667" y="4412286"/>
            <a:ext cx="660400" cy="457200"/>
          </a:xfrm>
          <a:prstGeom prst="rect">
            <a:avLst/>
          </a:prstGeom>
        </p:spPr>
      </p:pic>
      <p:pic>
        <p:nvPicPr>
          <p:cNvPr id="25" name="Picture 24">
            <a:extLst>
              <a:ext uri="{FF2B5EF4-FFF2-40B4-BE49-F238E27FC236}">
                <a16:creationId xmlns:a16="http://schemas.microsoft.com/office/drawing/2014/main" id="{31ED1E7C-522D-E445-89ED-A588D49ED84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09315" y="4422988"/>
            <a:ext cx="425503" cy="425503"/>
          </a:xfrm>
          <a:prstGeom prst="rect">
            <a:avLst/>
          </a:prstGeom>
        </p:spPr>
      </p:pic>
    </p:spTree>
    <p:extLst>
      <p:ext uri="{BB962C8B-B14F-4D97-AF65-F5344CB8AC3E}">
        <p14:creationId xmlns:p14="http://schemas.microsoft.com/office/powerpoint/2010/main" val="127757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4" grpId="0"/>
      <p:bldP spid="35" grpId="0"/>
      <p:bldP spid="20" grpId="0"/>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17DD-DACC-F447-8BD1-B17DF43A2DB6}"/>
              </a:ext>
            </a:extLst>
          </p:cNvPr>
          <p:cNvSpPr>
            <a:spLocks noGrp="1"/>
          </p:cNvSpPr>
          <p:nvPr>
            <p:ph type="title"/>
          </p:nvPr>
        </p:nvSpPr>
        <p:spPr/>
        <p:txBody>
          <a:bodyPr/>
          <a:lstStyle/>
          <a:p>
            <a:r>
              <a:rPr lang="en-US" dirty="0"/>
              <a:t>Learning by back-propagating error</a:t>
            </a:r>
          </a:p>
        </p:txBody>
      </p:sp>
      <p:sp>
        <p:nvSpPr>
          <p:cNvPr id="3" name="Oval 2">
            <a:extLst>
              <a:ext uri="{FF2B5EF4-FFF2-40B4-BE49-F238E27FC236}">
                <a16:creationId xmlns:a16="http://schemas.microsoft.com/office/drawing/2014/main" id="{835F5541-893E-9146-820A-90A64FFDDD2C}"/>
              </a:ext>
            </a:extLst>
          </p:cNvPr>
          <p:cNvSpPr/>
          <p:nvPr/>
        </p:nvSpPr>
        <p:spPr>
          <a:xfrm>
            <a:off x="3329353" y="2110154"/>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07BAE8F1-0020-5C43-890F-2830C39340A2}"/>
              </a:ext>
            </a:extLst>
          </p:cNvPr>
          <p:cNvSpPr/>
          <p:nvPr/>
        </p:nvSpPr>
        <p:spPr>
          <a:xfrm>
            <a:off x="3329352" y="3095361"/>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18B8860E-63B3-9044-BF2D-57ADF1D01A5C}"/>
              </a:ext>
            </a:extLst>
          </p:cNvPr>
          <p:cNvSpPr/>
          <p:nvPr/>
        </p:nvSpPr>
        <p:spPr>
          <a:xfrm>
            <a:off x="5135641" y="3095361"/>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4B7D24FD-9144-0A40-A05F-7657E82EBB73}"/>
              </a:ext>
            </a:extLst>
          </p:cNvPr>
          <p:cNvCxnSpPr>
            <a:stCxn id="3" idx="6"/>
            <a:endCxn id="6" idx="1"/>
          </p:cNvCxnSpPr>
          <p:nvPr/>
        </p:nvCxnSpPr>
        <p:spPr>
          <a:xfrm>
            <a:off x="4056184" y="2473570"/>
            <a:ext cx="1185899" cy="728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3958D28-3E2E-8446-A5A3-AE2CED140223}"/>
              </a:ext>
            </a:extLst>
          </p:cNvPr>
          <p:cNvCxnSpPr>
            <a:cxnSpLocks/>
            <a:stCxn id="4" idx="6"/>
            <a:endCxn id="6" idx="2"/>
          </p:cNvCxnSpPr>
          <p:nvPr/>
        </p:nvCxnSpPr>
        <p:spPr>
          <a:xfrm>
            <a:off x="4056183" y="3458777"/>
            <a:ext cx="10794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7AB8339-8AFA-5D40-80E8-3BE4209A0A43}"/>
              </a:ext>
            </a:extLst>
          </p:cNvPr>
          <p:cNvCxnSpPr>
            <a:cxnSpLocks/>
            <a:endCxn id="6" idx="3"/>
          </p:cNvCxnSpPr>
          <p:nvPr/>
        </p:nvCxnSpPr>
        <p:spPr>
          <a:xfrm flipV="1">
            <a:off x="4056183" y="3715750"/>
            <a:ext cx="1185900" cy="728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53DAAA3-0474-F247-9199-67D100297EB3}"/>
              </a:ext>
            </a:extLst>
          </p:cNvPr>
          <p:cNvSpPr txBox="1"/>
          <p:nvPr/>
        </p:nvSpPr>
        <p:spPr>
          <a:xfrm>
            <a:off x="5242082" y="4338475"/>
            <a:ext cx="2905455" cy="1477328"/>
          </a:xfrm>
          <a:prstGeom prst="rect">
            <a:avLst/>
          </a:prstGeom>
          <a:noFill/>
        </p:spPr>
        <p:txBody>
          <a:bodyPr wrap="square" rtlCol="0">
            <a:spAutoFit/>
          </a:bodyPr>
          <a:lstStyle/>
          <a:p>
            <a:r>
              <a:rPr lang="en-US" dirty="0"/>
              <a:t>The difference between the actual reward and the output is used to adjust the connection weights using an error driven learning rule</a:t>
            </a:r>
            <a:endParaRPr lang="en-US" i="1" dirty="0"/>
          </a:p>
        </p:txBody>
      </p:sp>
      <p:sp>
        <p:nvSpPr>
          <p:cNvPr id="16" name="Oval 15">
            <a:extLst>
              <a:ext uri="{FF2B5EF4-FFF2-40B4-BE49-F238E27FC236}">
                <a16:creationId xmlns:a16="http://schemas.microsoft.com/office/drawing/2014/main" id="{ECA9B302-2280-5B42-9DCE-0EAD173710E3}"/>
              </a:ext>
            </a:extLst>
          </p:cNvPr>
          <p:cNvSpPr/>
          <p:nvPr/>
        </p:nvSpPr>
        <p:spPr>
          <a:xfrm>
            <a:off x="3329352" y="4080568"/>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FA554E99-CADC-324F-B92E-0CBC2365C167}"/>
              </a:ext>
            </a:extLst>
          </p:cNvPr>
          <p:cNvSpPr txBox="1"/>
          <p:nvPr/>
        </p:nvSpPr>
        <p:spPr>
          <a:xfrm>
            <a:off x="4376140" y="2387848"/>
            <a:ext cx="558166" cy="369332"/>
          </a:xfrm>
          <a:prstGeom prst="rect">
            <a:avLst/>
          </a:prstGeom>
          <a:noFill/>
        </p:spPr>
        <p:txBody>
          <a:bodyPr wrap="none" rtlCol="0">
            <a:spAutoFit/>
          </a:bodyPr>
          <a:lstStyle/>
          <a:p>
            <a:r>
              <a:rPr lang="en-US" dirty="0" err="1"/>
              <a:t>Δw</a:t>
            </a:r>
            <a:r>
              <a:rPr lang="en-US" baseline="-25000" dirty="0" err="1"/>
              <a:t>x</a:t>
            </a:r>
            <a:endParaRPr lang="en-US" baseline="-25000" dirty="0"/>
          </a:p>
        </p:txBody>
      </p:sp>
      <p:sp>
        <p:nvSpPr>
          <p:cNvPr id="19" name="TextBox 18">
            <a:extLst>
              <a:ext uri="{FF2B5EF4-FFF2-40B4-BE49-F238E27FC236}">
                <a16:creationId xmlns:a16="http://schemas.microsoft.com/office/drawing/2014/main" id="{0F17F1F5-8148-8F40-96D9-DAE73A2A960F}"/>
              </a:ext>
            </a:extLst>
          </p:cNvPr>
          <p:cNvSpPr txBox="1"/>
          <p:nvPr/>
        </p:nvSpPr>
        <p:spPr>
          <a:xfrm>
            <a:off x="4375674" y="3053216"/>
            <a:ext cx="548548" cy="369332"/>
          </a:xfrm>
          <a:prstGeom prst="rect">
            <a:avLst/>
          </a:prstGeom>
          <a:noFill/>
        </p:spPr>
        <p:txBody>
          <a:bodyPr wrap="none" rtlCol="0">
            <a:spAutoFit/>
          </a:bodyPr>
          <a:lstStyle/>
          <a:p>
            <a:r>
              <a:rPr lang="en-US" dirty="0" err="1"/>
              <a:t>Δw</a:t>
            </a:r>
            <a:r>
              <a:rPr lang="en-US" baseline="-25000" dirty="0" err="1"/>
              <a:t>y</a:t>
            </a:r>
            <a:endParaRPr lang="en-US" baseline="-25000" dirty="0"/>
          </a:p>
        </p:txBody>
      </p:sp>
      <p:sp>
        <p:nvSpPr>
          <p:cNvPr id="20" name="TextBox 19">
            <a:extLst>
              <a:ext uri="{FF2B5EF4-FFF2-40B4-BE49-F238E27FC236}">
                <a16:creationId xmlns:a16="http://schemas.microsoft.com/office/drawing/2014/main" id="{BAE44247-17CE-A949-82C6-5FA144F19F4C}"/>
              </a:ext>
            </a:extLst>
          </p:cNvPr>
          <p:cNvSpPr txBox="1"/>
          <p:nvPr/>
        </p:nvSpPr>
        <p:spPr>
          <a:xfrm>
            <a:off x="4361846" y="3681642"/>
            <a:ext cx="545342" cy="369332"/>
          </a:xfrm>
          <a:prstGeom prst="rect">
            <a:avLst/>
          </a:prstGeom>
          <a:noFill/>
        </p:spPr>
        <p:txBody>
          <a:bodyPr wrap="none" rtlCol="0">
            <a:spAutoFit/>
          </a:bodyPr>
          <a:lstStyle/>
          <a:p>
            <a:r>
              <a:rPr lang="en-US" dirty="0" err="1"/>
              <a:t>Δw</a:t>
            </a:r>
            <a:r>
              <a:rPr lang="en-US" baseline="-25000" dirty="0" err="1"/>
              <a:t>z</a:t>
            </a:r>
            <a:endParaRPr lang="en-US" baseline="-25000" dirty="0"/>
          </a:p>
        </p:txBody>
      </p:sp>
      <p:sp>
        <p:nvSpPr>
          <p:cNvPr id="21" name="TextBox 20">
            <a:extLst>
              <a:ext uri="{FF2B5EF4-FFF2-40B4-BE49-F238E27FC236}">
                <a16:creationId xmlns:a16="http://schemas.microsoft.com/office/drawing/2014/main" id="{DB1D01C7-4A33-624A-A5F4-39C73D89CD8F}"/>
              </a:ext>
            </a:extLst>
          </p:cNvPr>
          <p:cNvSpPr txBox="1"/>
          <p:nvPr/>
        </p:nvSpPr>
        <p:spPr>
          <a:xfrm>
            <a:off x="6073891" y="3201803"/>
            <a:ext cx="1113575" cy="369332"/>
          </a:xfrm>
          <a:prstGeom prst="rect">
            <a:avLst/>
          </a:prstGeom>
          <a:noFill/>
        </p:spPr>
        <p:txBody>
          <a:bodyPr wrap="none" rtlCol="0">
            <a:spAutoFit/>
          </a:bodyPr>
          <a:lstStyle/>
          <a:p>
            <a:r>
              <a:rPr lang="en-US" dirty="0"/>
              <a:t>r</a:t>
            </a:r>
            <a:r>
              <a:rPr lang="en-US" baseline="-25000" dirty="0"/>
              <a:t>obs</a:t>
            </a:r>
            <a:r>
              <a:rPr lang="en-US" dirty="0"/>
              <a:t> – </a:t>
            </a:r>
            <a:r>
              <a:rPr lang="en-US" dirty="0" err="1"/>
              <a:t>r</a:t>
            </a:r>
            <a:r>
              <a:rPr lang="en-US" baseline="-25000" dirty="0" err="1"/>
              <a:t>pred</a:t>
            </a:r>
            <a:endParaRPr lang="en-US" baseline="-25000" dirty="0"/>
          </a:p>
        </p:txBody>
      </p:sp>
      <p:cxnSp>
        <p:nvCxnSpPr>
          <p:cNvPr id="23" name="Straight Arrow Connector 22">
            <a:extLst>
              <a:ext uri="{FF2B5EF4-FFF2-40B4-BE49-F238E27FC236}">
                <a16:creationId xmlns:a16="http://schemas.microsoft.com/office/drawing/2014/main" id="{D27A6C7E-6C56-0848-810F-5C07E8D5694A}"/>
              </a:ext>
            </a:extLst>
          </p:cNvPr>
          <p:cNvCxnSpPr>
            <a:cxnSpLocks/>
          </p:cNvCxnSpPr>
          <p:nvPr/>
        </p:nvCxnSpPr>
        <p:spPr>
          <a:xfrm flipH="1" flipV="1">
            <a:off x="4765457" y="2795423"/>
            <a:ext cx="464902" cy="31907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B322FFF-1D85-C44B-A380-ADD6E77320CB}"/>
              </a:ext>
            </a:extLst>
          </p:cNvPr>
          <p:cNvCxnSpPr>
            <a:cxnSpLocks/>
          </p:cNvCxnSpPr>
          <p:nvPr/>
        </p:nvCxnSpPr>
        <p:spPr>
          <a:xfrm flipH="1">
            <a:off x="4752425" y="3805392"/>
            <a:ext cx="520946" cy="35180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F4F895E-F826-8D40-BDF9-2ED982B6C68D}"/>
              </a:ext>
            </a:extLst>
          </p:cNvPr>
          <p:cNvCxnSpPr>
            <a:cxnSpLocks/>
          </p:cNvCxnSpPr>
          <p:nvPr/>
        </p:nvCxnSpPr>
        <p:spPr>
          <a:xfrm flipH="1" flipV="1">
            <a:off x="4724688" y="3384190"/>
            <a:ext cx="315328" cy="227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79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D13CD-9013-BC49-94D9-B2E67FFAC22B}"/>
              </a:ext>
            </a:extLst>
          </p:cNvPr>
          <p:cNvSpPr>
            <a:spLocks noGrp="1"/>
          </p:cNvSpPr>
          <p:nvPr>
            <p:ph type="title"/>
          </p:nvPr>
        </p:nvSpPr>
        <p:spPr>
          <a:xfrm>
            <a:off x="499696" y="2580789"/>
            <a:ext cx="7886700" cy="1135426"/>
          </a:xfrm>
        </p:spPr>
        <p:txBody>
          <a:bodyPr>
            <a:normAutofit fontScale="90000"/>
          </a:bodyPr>
          <a:lstStyle/>
          <a:p>
            <a:r>
              <a:rPr lang="en-US" dirty="0"/>
              <a:t>Using neural networks to solve categorization problems</a:t>
            </a:r>
          </a:p>
        </p:txBody>
      </p:sp>
    </p:spTree>
    <p:extLst>
      <p:ext uri="{BB962C8B-B14F-4D97-AF65-F5344CB8AC3E}">
        <p14:creationId xmlns:p14="http://schemas.microsoft.com/office/powerpoint/2010/main" val="78313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18DA4-AD26-C943-BAAF-C6C490D34957}"/>
              </a:ext>
            </a:extLst>
          </p:cNvPr>
          <p:cNvSpPr>
            <a:spLocks noGrp="1"/>
          </p:cNvSpPr>
          <p:nvPr>
            <p:ph type="title"/>
          </p:nvPr>
        </p:nvSpPr>
        <p:spPr/>
        <p:txBody>
          <a:bodyPr/>
          <a:lstStyle/>
          <a:p>
            <a:r>
              <a:rPr lang="en-US" dirty="0"/>
              <a:t>How to classify irises????</a:t>
            </a:r>
          </a:p>
        </p:txBody>
      </p:sp>
      <p:pic>
        <p:nvPicPr>
          <p:cNvPr id="4" name="Picture 3">
            <a:extLst>
              <a:ext uri="{FF2B5EF4-FFF2-40B4-BE49-F238E27FC236}">
                <a16:creationId xmlns:a16="http://schemas.microsoft.com/office/drawing/2014/main" id="{0E8211C3-2BFE-074F-9810-38203F212117}"/>
              </a:ext>
            </a:extLst>
          </p:cNvPr>
          <p:cNvPicPr>
            <a:picLocks noChangeAspect="1"/>
          </p:cNvPicPr>
          <p:nvPr/>
        </p:nvPicPr>
        <p:blipFill>
          <a:blip r:embed="rId2"/>
          <a:stretch>
            <a:fillRect/>
          </a:stretch>
        </p:blipFill>
        <p:spPr>
          <a:xfrm>
            <a:off x="439151" y="2098430"/>
            <a:ext cx="2094310" cy="2794000"/>
          </a:xfrm>
          <a:prstGeom prst="rect">
            <a:avLst/>
          </a:prstGeom>
        </p:spPr>
      </p:pic>
      <p:sp>
        <p:nvSpPr>
          <p:cNvPr id="5" name="TextBox 4">
            <a:extLst>
              <a:ext uri="{FF2B5EF4-FFF2-40B4-BE49-F238E27FC236}">
                <a16:creationId xmlns:a16="http://schemas.microsoft.com/office/drawing/2014/main" id="{71AD22DE-3CDE-AB43-9C3D-329B6C034C19}"/>
              </a:ext>
            </a:extLst>
          </p:cNvPr>
          <p:cNvSpPr txBox="1"/>
          <p:nvPr/>
        </p:nvSpPr>
        <p:spPr>
          <a:xfrm>
            <a:off x="1101970" y="1641231"/>
            <a:ext cx="1125629" cy="369332"/>
          </a:xfrm>
          <a:prstGeom prst="rect">
            <a:avLst/>
          </a:prstGeom>
          <a:noFill/>
        </p:spPr>
        <p:txBody>
          <a:bodyPr wrap="none" rtlCol="0">
            <a:spAutoFit/>
          </a:bodyPr>
          <a:lstStyle/>
          <a:p>
            <a:r>
              <a:rPr lang="en-US" dirty="0"/>
              <a:t>Iris </a:t>
            </a:r>
            <a:r>
              <a:rPr lang="en-US" dirty="0" err="1"/>
              <a:t>setosa</a:t>
            </a:r>
            <a:endParaRPr lang="en-US" dirty="0"/>
          </a:p>
        </p:txBody>
      </p:sp>
      <p:pic>
        <p:nvPicPr>
          <p:cNvPr id="8" name="Picture 7">
            <a:extLst>
              <a:ext uri="{FF2B5EF4-FFF2-40B4-BE49-F238E27FC236}">
                <a16:creationId xmlns:a16="http://schemas.microsoft.com/office/drawing/2014/main" id="{02B59817-D7CF-D045-A3E9-EE0481E1BF6C}"/>
              </a:ext>
            </a:extLst>
          </p:cNvPr>
          <p:cNvPicPr>
            <a:picLocks noChangeAspect="1"/>
          </p:cNvPicPr>
          <p:nvPr/>
        </p:nvPicPr>
        <p:blipFill>
          <a:blip r:embed="rId3"/>
          <a:stretch>
            <a:fillRect/>
          </a:stretch>
        </p:blipFill>
        <p:spPr>
          <a:xfrm>
            <a:off x="2847393" y="2098430"/>
            <a:ext cx="2794000" cy="2794000"/>
          </a:xfrm>
          <a:prstGeom prst="rect">
            <a:avLst/>
          </a:prstGeom>
        </p:spPr>
      </p:pic>
      <p:sp>
        <p:nvSpPr>
          <p:cNvPr id="9" name="TextBox 8">
            <a:extLst>
              <a:ext uri="{FF2B5EF4-FFF2-40B4-BE49-F238E27FC236}">
                <a16:creationId xmlns:a16="http://schemas.microsoft.com/office/drawing/2014/main" id="{9F72F829-E17C-8842-991C-17C1C101825F}"/>
              </a:ext>
            </a:extLst>
          </p:cNvPr>
          <p:cNvSpPr txBox="1"/>
          <p:nvPr/>
        </p:nvSpPr>
        <p:spPr>
          <a:xfrm>
            <a:off x="3528539" y="1641231"/>
            <a:ext cx="1587486" cy="369332"/>
          </a:xfrm>
          <a:prstGeom prst="rect">
            <a:avLst/>
          </a:prstGeom>
          <a:noFill/>
        </p:spPr>
        <p:txBody>
          <a:bodyPr wrap="none" rtlCol="0">
            <a:spAutoFit/>
          </a:bodyPr>
          <a:lstStyle/>
          <a:p>
            <a:r>
              <a:rPr lang="en-US" dirty="0"/>
              <a:t>Iris </a:t>
            </a:r>
            <a:r>
              <a:rPr lang="en-US" dirty="0" err="1"/>
              <a:t>versicolour</a:t>
            </a:r>
            <a:endParaRPr lang="en-US" dirty="0"/>
          </a:p>
        </p:txBody>
      </p:sp>
      <p:pic>
        <p:nvPicPr>
          <p:cNvPr id="11" name="Picture 10">
            <a:extLst>
              <a:ext uri="{FF2B5EF4-FFF2-40B4-BE49-F238E27FC236}">
                <a16:creationId xmlns:a16="http://schemas.microsoft.com/office/drawing/2014/main" id="{E714FC54-F604-CD44-A408-E3774BA4E123}"/>
              </a:ext>
            </a:extLst>
          </p:cNvPr>
          <p:cNvPicPr>
            <a:picLocks noChangeAspect="1"/>
          </p:cNvPicPr>
          <p:nvPr/>
        </p:nvPicPr>
        <p:blipFill>
          <a:blip r:embed="rId4"/>
          <a:stretch>
            <a:fillRect/>
          </a:stretch>
        </p:blipFill>
        <p:spPr>
          <a:xfrm>
            <a:off x="5869354" y="2098430"/>
            <a:ext cx="2794000" cy="2794000"/>
          </a:xfrm>
          <a:prstGeom prst="rect">
            <a:avLst/>
          </a:prstGeom>
        </p:spPr>
      </p:pic>
      <p:sp>
        <p:nvSpPr>
          <p:cNvPr id="12" name="TextBox 11">
            <a:extLst>
              <a:ext uri="{FF2B5EF4-FFF2-40B4-BE49-F238E27FC236}">
                <a16:creationId xmlns:a16="http://schemas.microsoft.com/office/drawing/2014/main" id="{40F1E52A-BC3D-CA49-8E70-D428EEE629BD}"/>
              </a:ext>
            </a:extLst>
          </p:cNvPr>
          <p:cNvSpPr txBox="1"/>
          <p:nvPr/>
        </p:nvSpPr>
        <p:spPr>
          <a:xfrm>
            <a:off x="6611817" y="1641231"/>
            <a:ext cx="1295547" cy="369332"/>
          </a:xfrm>
          <a:prstGeom prst="rect">
            <a:avLst/>
          </a:prstGeom>
          <a:noFill/>
        </p:spPr>
        <p:txBody>
          <a:bodyPr wrap="none" rtlCol="0">
            <a:spAutoFit/>
          </a:bodyPr>
          <a:lstStyle/>
          <a:p>
            <a:r>
              <a:rPr lang="en-US" dirty="0"/>
              <a:t>Iris virginica</a:t>
            </a:r>
          </a:p>
        </p:txBody>
      </p:sp>
      <p:sp>
        <p:nvSpPr>
          <p:cNvPr id="13" name="TextBox 12">
            <a:extLst>
              <a:ext uri="{FF2B5EF4-FFF2-40B4-BE49-F238E27FC236}">
                <a16:creationId xmlns:a16="http://schemas.microsoft.com/office/drawing/2014/main" id="{299D2244-ED18-8244-AEC4-422A89323E67}"/>
              </a:ext>
            </a:extLst>
          </p:cNvPr>
          <p:cNvSpPr txBox="1"/>
          <p:nvPr/>
        </p:nvSpPr>
        <p:spPr>
          <a:xfrm>
            <a:off x="746763" y="5188877"/>
            <a:ext cx="7916591" cy="369332"/>
          </a:xfrm>
          <a:prstGeom prst="rect">
            <a:avLst/>
          </a:prstGeom>
          <a:noFill/>
        </p:spPr>
        <p:txBody>
          <a:bodyPr wrap="none" rtlCol="0">
            <a:spAutoFit/>
          </a:bodyPr>
          <a:lstStyle/>
          <a:p>
            <a:r>
              <a:rPr lang="en-US" dirty="0"/>
              <a:t>(a classic data set collected by Edgar Anderson, reported by Sir Ronald Fisher 1936)</a:t>
            </a:r>
          </a:p>
        </p:txBody>
      </p:sp>
    </p:spTree>
    <p:extLst>
      <p:ext uri="{BB962C8B-B14F-4D97-AF65-F5344CB8AC3E}">
        <p14:creationId xmlns:p14="http://schemas.microsoft.com/office/powerpoint/2010/main" val="2064638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6276-67FC-2649-9F8F-26E1AB7792D9}"/>
              </a:ext>
            </a:extLst>
          </p:cNvPr>
          <p:cNvSpPr>
            <a:spLocks noGrp="1"/>
          </p:cNvSpPr>
          <p:nvPr>
            <p:ph type="title"/>
          </p:nvPr>
        </p:nvSpPr>
        <p:spPr/>
        <p:txBody>
          <a:bodyPr>
            <a:normAutofit fontScale="90000"/>
          </a:bodyPr>
          <a:lstStyle/>
          <a:p>
            <a:r>
              <a:rPr lang="en-US" dirty="0"/>
              <a:t>This is a “compound” stimulus with many features (at least four)</a:t>
            </a:r>
          </a:p>
        </p:txBody>
      </p:sp>
      <p:pic>
        <p:nvPicPr>
          <p:cNvPr id="4" name="Picture 3">
            <a:extLst>
              <a:ext uri="{FF2B5EF4-FFF2-40B4-BE49-F238E27FC236}">
                <a16:creationId xmlns:a16="http://schemas.microsoft.com/office/drawing/2014/main" id="{9D95F75C-EAD2-3F42-BFCC-E7E28840E11E}"/>
              </a:ext>
            </a:extLst>
          </p:cNvPr>
          <p:cNvPicPr>
            <a:picLocks noChangeAspect="1"/>
          </p:cNvPicPr>
          <p:nvPr/>
        </p:nvPicPr>
        <p:blipFill>
          <a:blip r:embed="rId2"/>
          <a:stretch>
            <a:fillRect/>
          </a:stretch>
        </p:blipFill>
        <p:spPr>
          <a:xfrm>
            <a:off x="628650" y="2176583"/>
            <a:ext cx="2350477" cy="2524586"/>
          </a:xfrm>
          <a:prstGeom prst="rect">
            <a:avLst/>
          </a:prstGeom>
        </p:spPr>
      </p:pic>
      <p:pic>
        <p:nvPicPr>
          <p:cNvPr id="8" name="Picture 7">
            <a:extLst>
              <a:ext uri="{FF2B5EF4-FFF2-40B4-BE49-F238E27FC236}">
                <a16:creationId xmlns:a16="http://schemas.microsoft.com/office/drawing/2014/main" id="{589BB16B-15BA-0247-99B3-EDC44D1C35BC}"/>
              </a:ext>
            </a:extLst>
          </p:cNvPr>
          <p:cNvPicPr>
            <a:picLocks noChangeAspect="1"/>
          </p:cNvPicPr>
          <p:nvPr/>
        </p:nvPicPr>
        <p:blipFill>
          <a:blip r:embed="rId3"/>
          <a:stretch>
            <a:fillRect/>
          </a:stretch>
        </p:blipFill>
        <p:spPr>
          <a:xfrm>
            <a:off x="3077308" y="2219676"/>
            <a:ext cx="5715000" cy="2438400"/>
          </a:xfrm>
          <a:prstGeom prst="rect">
            <a:avLst/>
          </a:prstGeom>
        </p:spPr>
      </p:pic>
    </p:spTree>
    <p:extLst>
      <p:ext uri="{BB962C8B-B14F-4D97-AF65-F5344CB8AC3E}">
        <p14:creationId xmlns:p14="http://schemas.microsoft.com/office/powerpoint/2010/main" val="387146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D21E-381D-2F45-A3C1-46016C2B8EE2}"/>
              </a:ext>
            </a:extLst>
          </p:cNvPr>
          <p:cNvSpPr>
            <a:spLocks noGrp="1"/>
          </p:cNvSpPr>
          <p:nvPr>
            <p:ph type="title"/>
          </p:nvPr>
        </p:nvSpPr>
        <p:spPr/>
        <p:txBody>
          <a:bodyPr/>
          <a:lstStyle/>
          <a:p>
            <a:r>
              <a:rPr lang="en-US" dirty="0"/>
              <a:t>Structure of the lecture</a:t>
            </a:r>
          </a:p>
        </p:txBody>
      </p:sp>
      <p:sp>
        <p:nvSpPr>
          <p:cNvPr id="3" name="Content Placeholder 2">
            <a:extLst>
              <a:ext uri="{FF2B5EF4-FFF2-40B4-BE49-F238E27FC236}">
                <a16:creationId xmlns:a16="http://schemas.microsoft.com/office/drawing/2014/main" id="{37BB14D1-9930-C945-A89A-329920384ADC}"/>
              </a:ext>
            </a:extLst>
          </p:cNvPr>
          <p:cNvSpPr>
            <a:spLocks noGrp="1"/>
          </p:cNvSpPr>
          <p:nvPr>
            <p:ph idx="1"/>
          </p:nvPr>
        </p:nvSpPr>
        <p:spPr/>
        <p:txBody>
          <a:bodyPr/>
          <a:lstStyle/>
          <a:p>
            <a:r>
              <a:rPr lang="en-US" dirty="0"/>
              <a:t>Rescorla-Wagner rule</a:t>
            </a:r>
          </a:p>
          <a:p>
            <a:r>
              <a:rPr lang="en-US" dirty="0"/>
              <a:t>Backpropagation of error rule</a:t>
            </a:r>
          </a:p>
          <a:p>
            <a:r>
              <a:rPr lang="en-US" dirty="0"/>
              <a:t>From backprop to deep networks</a:t>
            </a:r>
          </a:p>
          <a:p>
            <a:r>
              <a:rPr lang="en-US" dirty="0"/>
              <a:t>The state of the art? Atari games?</a:t>
            </a:r>
          </a:p>
          <a:p>
            <a:endParaRPr lang="en-US" dirty="0"/>
          </a:p>
        </p:txBody>
      </p:sp>
    </p:spTree>
    <p:extLst>
      <p:ext uri="{BB962C8B-B14F-4D97-AF65-F5344CB8AC3E}">
        <p14:creationId xmlns:p14="http://schemas.microsoft.com/office/powerpoint/2010/main" val="1744206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17DD-DACC-F447-8BD1-B17DF43A2DB6}"/>
              </a:ext>
            </a:extLst>
          </p:cNvPr>
          <p:cNvSpPr>
            <a:spLocks noGrp="1"/>
          </p:cNvSpPr>
          <p:nvPr>
            <p:ph type="title"/>
          </p:nvPr>
        </p:nvSpPr>
        <p:spPr/>
        <p:txBody>
          <a:bodyPr/>
          <a:lstStyle/>
          <a:p>
            <a:r>
              <a:rPr lang="en-US" dirty="0"/>
              <a:t>Our first connectionist network</a:t>
            </a:r>
          </a:p>
        </p:txBody>
      </p:sp>
      <p:sp>
        <p:nvSpPr>
          <p:cNvPr id="3" name="Oval 2">
            <a:extLst>
              <a:ext uri="{FF2B5EF4-FFF2-40B4-BE49-F238E27FC236}">
                <a16:creationId xmlns:a16="http://schemas.microsoft.com/office/drawing/2014/main" id="{4A6DC1AC-972C-194E-A51D-A6AB5C1B695C}"/>
              </a:ext>
            </a:extLst>
          </p:cNvPr>
          <p:cNvSpPr/>
          <p:nvPr/>
        </p:nvSpPr>
        <p:spPr>
          <a:xfrm>
            <a:off x="3329353" y="1582617"/>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 name="Oval 16">
            <a:extLst>
              <a:ext uri="{FF2B5EF4-FFF2-40B4-BE49-F238E27FC236}">
                <a16:creationId xmlns:a16="http://schemas.microsoft.com/office/drawing/2014/main" id="{E043F6F5-34CF-0E45-88AE-951BABE689C4}"/>
              </a:ext>
            </a:extLst>
          </p:cNvPr>
          <p:cNvSpPr/>
          <p:nvPr/>
        </p:nvSpPr>
        <p:spPr>
          <a:xfrm>
            <a:off x="3329352" y="2567824"/>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9" name="Oval 18">
            <a:extLst>
              <a:ext uri="{FF2B5EF4-FFF2-40B4-BE49-F238E27FC236}">
                <a16:creationId xmlns:a16="http://schemas.microsoft.com/office/drawing/2014/main" id="{F27AE1D7-1B22-EC4E-8462-76BCD10B18BB}"/>
              </a:ext>
            </a:extLst>
          </p:cNvPr>
          <p:cNvSpPr/>
          <p:nvPr/>
        </p:nvSpPr>
        <p:spPr>
          <a:xfrm>
            <a:off x="3329352" y="3553031"/>
            <a:ext cx="726831" cy="72683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24" name="Oval 23">
            <a:extLst>
              <a:ext uri="{FF2B5EF4-FFF2-40B4-BE49-F238E27FC236}">
                <a16:creationId xmlns:a16="http://schemas.microsoft.com/office/drawing/2014/main" id="{6C7F129B-7C5D-6048-A0F4-FDB50FAA940D}"/>
              </a:ext>
            </a:extLst>
          </p:cNvPr>
          <p:cNvSpPr/>
          <p:nvPr/>
        </p:nvSpPr>
        <p:spPr>
          <a:xfrm>
            <a:off x="5135641" y="1983514"/>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5" name="Straight Arrow Connector 4">
            <a:extLst>
              <a:ext uri="{FF2B5EF4-FFF2-40B4-BE49-F238E27FC236}">
                <a16:creationId xmlns:a16="http://schemas.microsoft.com/office/drawing/2014/main" id="{A5D3AA37-E4EC-7E44-937D-1ADFF35D9C2D}"/>
              </a:ext>
            </a:extLst>
          </p:cNvPr>
          <p:cNvCxnSpPr>
            <a:cxnSpLocks/>
            <a:stCxn id="3" idx="6"/>
            <a:endCxn id="24" idx="2"/>
          </p:cNvCxnSpPr>
          <p:nvPr/>
        </p:nvCxnSpPr>
        <p:spPr>
          <a:xfrm>
            <a:off x="4056184" y="1946033"/>
            <a:ext cx="1079457" cy="400897"/>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900360F-3335-1340-A8D2-AA8D34CBF0D9}"/>
              </a:ext>
            </a:extLst>
          </p:cNvPr>
          <p:cNvCxnSpPr>
            <a:cxnSpLocks/>
            <a:stCxn id="17" idx="6"/>
            <a:endCxn id="24" idx="2"/>
          </p:cNvCxnSpPr>
          <p:nvPr/>
        </p:nvCxnSpPr>
        <p:spPr>
          <a:xfrm flipV="1">
            <a:off x="4056183" y="2346930"/>
            <a:ext cx="1079458" cy="584310"/>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A06E6C0-AC6C-E04E-A6E3-056AFE284887}"/>
              </a:ext>
            </a:extLst>
          </p:cNvPr>
          <p:cNvCxnSpPr>
            <a:cxnSpLocks/>
            <a:stCxn id="19" idx="6"/>
            <a:endCxn id="24" idx="2"/>
          </p:cNvCxnSpPr>
          <p:nvPr/>
        </p:nvCxnSpPr>
        <p:spPr>
          <a:xfrm flipV="1">
            <a:off x="4056183" y="2346930"/>
            <a:ext cx="1079458" cy="1569517"/>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0F944A-E3BF-4040-BCEF-D84C8C638D0C}"/>
              </a:ext>
            </a:extLst>
          </p:cNvPr>
          <p:cNvSpPr txBox="1"/>
          <p:nvPr/>
        </p:nvSpPr>
        <p:spPr>
          <a:xfrm>
            <a:off x="889866" y="1798848"/>
            <a:ext cx="2353156" cy="369332"/>
          </a:xfrm>
          <a:prstGeom prst="rect">
            <a:avLst/>
          </a:prstGeom>
          <a:noFill/>
        </p:spPr>
        <p:txBody>
          <a:bodyPr wrap="square" rtlCol="0">
            <a:spAutoFit/>
          </a:bodyPr>
          <a:lstStyle/>
          <a:p>
            <a:r>
              <a:rPr lang="en-US" dirty="0"/>
              <a:t>How long is the petal?</a:t>
            </a:r>
            <a:endParaRPr lang="en-US" i="1" dirty="0"/>
          </a:p>
        </p:txBody>
      </p:sp>
      <p:sp>
        <p:nvSpPr>
          <p:cNvPr id="21" name="TextBox 20">
            <a:extLst>
              <a:ext uri="{FF2B5EF4-FFF2-40B4-BE49-F238E27FC236}">
                <a16:creationId xmlns:a16="http://schemas.microsoft.com/office/drawing/2014/main" id="{13A55014-7F23-9543-83D7-6052BCD76550}"/>
              </a:ext>
            </a:extLst>
          </p:cNvPr>
          <p:cNvSpPr txBox="1"/>
          <p:nvPr/>
        </p:nvSpPr>
        <p:spPr>
          <a:xfrm>
            <a:off x="6161814" y="2198492"/>
            <a:ext cx="2353536" cy="369332"/>
          </a:xfrm>
          <a:prstGeom prst="rect">
            <a:avLst/>
          </a:prstGeom>
          <a:noFill/>
        </p:spPr>
        <p:txBody>
          <a:bodyPr wrap="square" rtlCol="0">
            <a:spAutoFit/>
          </a:bodyPr>
          <a:lstStyle/>
          <a:p>
            <a:r>
              <a:rPr lang="en-US" dirty="0"/>
              <a:t>Is it a </a:t>
            </a:r>
            <a:r>
              <a:rPr lang="en-US" dirty="0" err="1"/>
              <a:t>setosa</a:t>
            </a:r>
            <a:r>
              <a:rPr lang="en-US" dirty="0"/>
              <a:t>?</a:t>
            </a:r>
            <a:endParaRPr lang="en-US" i="1" dirty="0"/>
          </a:p>
        </p:txBody>
      </p:sp>
      <p:sp>
        <p:nvSpPr>
          <p:cNvPr id="16" name="TextBox 15">
            <a:extLst>
              <a:ext uri="{FF2B5EF4-FFF2-40B4-BE49-F238E27FC236}">
                <a16:creationId xmlns:a16="http://schemas.microsoft.com/office/drawing/2014/main" id="{E7864266-6BA4-7043-8233-B0C675D1B720}"/>
              </a:ext>
            </a:extLst>
          </p:cNvPr>
          <p:cNvSpPr txBox="1"/>
          <p:nvPr/>
        </p:nvSpPr>
        <p:spPr>
          <a:xfrm>
            <a:off x="851105" y="2746573"/>
            <a:ext cx="2360301" cy="369332"/>
          </a:xfrm>
          <a:prstGeom prst="rect">
            <a:avLst/>
          </a:prstGeom>
          <a:noFill/>
        </p:spPr>
        <p:txBody>
          <a:bodyPr wrap="square" rtlCol="0">
            <a:spAutoFit/>
          </a:bodyPr>
          <a:lstStyle/>
          <a:p>
            <a:r>
              <a:rPr lang="en-US" dirty="0"/>
              <a:t>How wide is the petal?</a:t>
            </a:r>
            <a:endParaRPr lang="en-US" i="1" dirty="0"/>
          </a:p>
        </p:txBody>
      </p:sp>
      <p:sp>
        <p:nvSpPr>
          <p:cNvPr id="18" name="TextBox 17">
            <a:extLst>
              <a:ext uri="{FF2B5EF4-FFF2-40B4-BE49-F238E27FC236}">
                <a16:creationId xmlns:a16="http://schemas.microsoft.com/office/drawing/2014/main" id="{7695ACDF-9D80-C149-B578-75CA25217157}"/>
              </a:ext>
            </a:extLst>
          </p:cNvPr>
          <p:cNvSpPr txBox="1"/>
          <p:nvPr/>
        </p:nvSpPr>
        <p:spPr>
          <a:xfrm>
            <a:off x="899669" y="3729582"/>
            <a:ext cx="2263172" cy="369332"/>
          </a:xfrm>
          <a:prstGeom prst="rect">
            <a:avLst/>
          </a:prstGeom>
          <a:noFill/>
        </p:spPr>
        <p:txBody>
          <a:bodyPr wrap="square" rtlCol="0">
            <a:spAutoFit/>
          </a:bodyPr>
          <a:lstStyle/>
          <a:p>
            <a:r>
              <a:rPr lang="en-US" dirty="0"/>
              <a:t>How long is the sepal?</a:t>
            </a:r>
            <a:endParaRPr lang="en-US" i="1" dirty="0"/>
          </a:p>
        </p:txBody>
      </p:sp>
      <p:sp>
        <p:nvSpPr>
          <p:cNvPr id="23" name="TextBox 22">
            <a:extLst>
              <a:ext uri="{FF2B5EF4-FFF2-40B4-BE49-F238E27FC236}">
                <a16:creationId xmlns:a16="http://schemas.microsoft.com/office/drawing/2014/main" id="{31D22520-94BC-C745-A471-60A72772ED84}"/>
              </a:ext>
            </a:extLst>
          </p:cNvPr>
          <p:cNvSpPr txBox="1"/>
          <p:nvPr/>
        </p:nvSpPr>
        <p:spPr>
          <a:xfrm>
            <a:off x="874588" y="4864173"/>
            <a:ext cx="2336818" cy="369332"/>
          </a:xfrm>
          <a:prstGeom prst="rect">
            <a:avLst/>
          </a:prstGeom>
          <a:noFill/>
        </p:spPr>
        <p:txBody>
          <a:bodyPr wrap="square" rtlCol="0">
            <a:spAutoFit/>
          </a:bodyPr>
          <a:lstStyle/>
          <a:p>
            <a:r>
              <a:rPr lang="en-US" dirty="0"/>
              <a:t>How wide is the sepal?</a:t>
            </a:r>
            <a:endParaRPr lang="en-US" i="1" dirty="0"/>
          </a:p>
        </p:txBody>
      </p:sp>
      <p:sp>
        <p:nvSpPr>
          <p:cNvPr id="25" name="Oval 24">
            <a:extLst>
              <a:ext uri="{FF2B5EF4-FFF2-40B4-BE49-F238E27FC236}">
                <a16:creationId xmlns:a16="http://schemas.microsoft.com/office/drawing/2014/main" id="{B5A325AA-2420-5F45-A725-13A5476F21A9}"/>
              </a:ext>
            </a:extLst>
          </p:cNvPr>
          <p:cNvSpPr/>
          <p:nvPr/>
        </p:nvSpPr>
        <p:spPr>
          <a:xfrm>
            <a:off x="3329351" y="4614717"/>
            <a:ext cx="726831" cy="72683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28" name="TextBox 27">
            <a:extLst>
              <a:ext uri="{FF2B5EF4-FFF2-40B4-BE49-F238E27FC236}">
                <a16:creationId xmlns:a16="http://schemas.microsoft.com/office/drawing/2014/main" id="{43457759-446C-6149-8FB8-6BB66B99DACC}"/>
              </a:ext>
            </a:extLst>
          </p:cNvPr>
          <p:cNvSpPr txBox="1"/>
          <p:nvPr/>
        </p:nvSpPr>
        <p:spPr>
          <a:xfrm>
            <a:off x="6161814" y="3262188"/>
            <a:ext cx="2353536" cy="369332"/>
          </a:xfrm>
          <a:prstGeom prst="rect">
            <a:avLst/>
          </a:prstGeom>
          <a:noFill/>
        </p:spPr>
        <p:txBody>
          <a:bodyPr wrap="square" rtlCol="0">
            <a:spAutoFit/>
          </a:bodyPr>
          <a:lstStyle/>
          <a:p>
            <a:r>
              <a:rPr lang="en-US" dirty="0"/>
              <a:t>Is it a versicolor?</a:t>
            </a:r>
            <a:endParaRPr lang="en-US" i="1" dirty="0"/>
          </a:p>
        </p:txBody>
      </p:sp>
      <p:sp>
        <p:nvSpPr>
          <p:cNvPr id="29" name="TextBox 28">
            <a:extLst>
              <a:ext uri="{FF2B5EF4-FFF2-40B4-BE49-F238E27FC236}">
                <a16:creationId xmlns:a16="http://schemas.microsoft.com/office/drawing/2014/main" id="{58663CD2-BF5F-294F-80CA-A6FBAF5493B1}"/>
              </a:ext>
            </a:extLst>
          </p:cNvPr>
          <p:cNvSpPr txBox="1"/>
          <p:nvPr/>
        </p:nvSpPr>
        <p:spPr>
          <a:xfrm>
            <a:off x="6161814" y="4325885"/>
            <a:ext cx="2353536" cy="369332"/>
          </a:xfrm>
          <a:prstGeom prst="rect">
            <a:avLst/>
          </a:prstGeom>
          <a:noFill/>
        </p:spPr>
        <p:txBody>
          <a:bodyPr wrap="square" rtlCol="0">
            <a:spAutoFit/>
          </a:bodyPr>
          <a:lstStyle/>
          <a:p>
            <a:r>
              <a:rPr lang="en-US" dirty="0"/>
              <a:t>Is it a virginica?</a:t>
            </a:r>
            <a:endParaRPr lang="en-US" i="1" dirty="0"/>
          </a:p>
        </p:txBody>
      </p:sp>
      <p:sp>
        <p:nvSpPr>
          <p:cNvPr id="30" name="Oval 29">
            <a:extLst>
              <a:ext uri="{FF2B5EF4-FFF2-40B4-BE49-F238E27FC236}">
                <a16:creationId xmlns:a16="http://schemas.microsoft.com/office/drawing/2014/main" id="{A7D3D23E-DDBE-034F-A406-B25AEE4F170F}"/>
              </a:ext>
            </a:extLst>
          </p:cNvPr>
          <p:cNvSpPr/>
          <p:nvPr/>
        </p:nvSpPr>
        <p:spPr>
          <a:xfrm>
            <a:off x="5135641" y="3060428"/>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1" name="Oval 30">
            <a:extLst>
              <a:ext uri="{FF2B5EF4-FFF2-40B4-BE49-F238E27FC236}">
                <a16:creationId xmlns:a16="http://schemas.microsoft.com/office/drawing/2014/main" id="{A7181042-AD53-BA4D-91E8-AF67B1147F56}"/>
              </a:ext>
            </a:extLst>
          </p:cNvPr>
          <p:cNvSpPr/>
          <p:nvPr/>
        </p:nvSpPr>
        <p:spPr>
          <a:xfrm>
            <a:off x="5135640" y="4137342"/>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32" name="Straight Arrow Connector 31">
            <a:extLst>
              <a:ext uri="{FF2B5EF4-FFF2-40B4-BE49-F238E27FC236}">
                <a16:creationId xmlns:a16="http://schemas.microsoft.com/office/drawing/2014/main" id="{C97D5F29-AD71-C14E-8231-ABBB10FCC29F}"/>
              </a:ext>
            </a:extLst>
          </p:cNvPr>
          <p:cNvCxnSpPr>
            <a:cxnSpLocks/>
            <a:stCxn id="3" idx="6"/>
            <a:endCxn id="30" idx="2"/>
          </p:cNvCxnSpPr>
          <p:nvPr/>
        </p:nvCxnSpPr>
        <p:spPr>
          <a:xfrm>
            <a:off x="4056184" y="1946033"/>
            <a:ext cx="1079457" cy="1477811"/>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70F67FA-A9A1-2B4C-9A59-136CD59EE60D}"/>
              </a:ext>
            </a:extLst>
          </p:cNvPr>
          <p:cNvCxnSpPr>
            <a:cxnSpLocks/>
            <a:stCxn id="17" idx="6"/>
            <a:endCxn id="30" idx="2"/>
          </p:cNvCxnSpPr>
          <p:nvPr/>
        </p:nvCxnSpPr>
        <p:spPr>
          <a:xfrm>
            <a:off x="4056183" y="2931240"/>
            <a:ext cx="1079458" cy="492604"/>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6E8FC54-BEA3-024C-A4E1-3058788D1B42}"/>
              </a:ext>
            </a:extLst>
          </p:cNvPr>
          <p:cNvCxnSpPr>
            <a:cxnSpLocks/>
            <a:stCxn id="17" idx="6"/>
            <a:endCxn id="31" idx="2"/>
          </p:cNvCxnSpPr>
          <p:nvPr/>
        </p:nvCxnSpPr>
        <p:spPr>
          <a:xfrm>
            <a:off x="4056183" y="2931240"/>
            <a:ext cx="1079457" cy="1569518"/>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D900C85-715F-CB40-9987-C4F2AE257B6A}"/>
              </a:ext>
            </a:extLst>
          </p:cNvPr>
          <p:cNvCxnSpPr>
            <a:cxnSpLocks/>
            <a:stCxn id="19" idx="6"/>
            <a:endCxn id="30" idx="2"/>
          </p:cNvCxnSpPr>
          <p:nvPr/>
        </p:nvCxnSpPr>
        <p:spPr>
          <a:xfrm flipV="1">
            <a:off x="4056183" y="3423844"/>
            <a:ext cx="1079458" cy="492603"/>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8FDCADE-A8A1-4B44-86EB-97376FD02760}"/>
              </a:ext>
            </a:extLst>
          </p:cNvPr>
          <p:cNvCxnSpPr>
            <a:cxnSpLocks/>
            <a:stCxn id="19" idx="6"/>
            <a:endCxn id="31" idx="2"/>
          </p:cNvCxnSpPr>
          <p:nvPr/>
        </p:nvCxnSpPr>
        <p:spPr>
          <a:xfrm>
            <a:off x="4056183" y="3916447"/>
            <a:ext cx="1079457" cy="584311"/>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6F0C8C6-6419-354A-93A5-4553D672E67B}"/>
              </a:ext>
            </a:extLst>
          </p:cNvPr>
          <p:cNvCxnSpPr>
            <a:cxnSpLocks/>
            <a:stCxn id="25" idx="6"/>
            <a:endCxn id="24" idx="2"/>
          </p:cNvCxnSpPr>
          <p:nvPr/>
        </p:nvCxnSpPr>
        <p:spPr>
          <a:xfrm flipV="1">
            <a:off x="4056182" y="2346930"/>
            <a:ext cx="1079459" cy="2631203"/>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91563B5-6E00-A040-9164-F68337F1B6B8}"/>
              </a:ext>
            </a:extLst>
          </p:cNvPr>
          <p:cNvCxnSpPr>
            <a:cxnSpLocks/>
            <a:stCxn id="25" idx="6"/>
            <a:endCxn id="30" idx="2"/>
          </p:cNvCxnSpPr>
          <p:nvPr/>
        </p:nvCxnSpPr>
        <p:spPr>
          <a:xfrm flipV="1">
            <a:off x="4056182" y="3423844"/>
            <a:ext cx="1079459" cy="1554289"/>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05A3D7A-1B9E-1547-99DA-0D09CDBA6E1B}"/>
              </a:ext>
            </a:extLst>
          </p:cNvPr>
          <p:cNvCxnSpPr>
            <a:cxnSpLocks/>
            <a:stCxn id="25" idx="6"/>
            <a:endCxn id="31" idx="2"/>
          </p:cNvCxnSpPr>
          <p:nvPr/>
        </p:nvCxnSpPr>
        <p:spPr>
          <a:xfrm flipV="1">
            <a:off x="4056182" y="4500758"/>
            <a:ext cx="1079458" cy="477375"/>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CCC8C0D-B308-F84D-946F-1244F0370B9D}"/>
              </a:ext>
            </a:extLst>
          </p:cNvPr>
          <p:cNvCxnSpPr>
            <a:cxnSpLocks/>
            <a:endCxn id="31" idx="2"/>
          </p:cNvCxnSpPr>
          <p:nvPr/>
        </p:nvCxnSpPr>
        <p:spPr>
          <a:xfrm>
            <a:off x="4056181" y="1964773"/>
            <a:ext cx="1079459" cy="2535985"/>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17F2C7B-586E-0041-8FB1-749C7C61B795}"/>
              </a:ext>
            </a:extLst>
          </p:cNvPr>
          <p:cNvSpPr txBox="1"/>
          <p:nvPr/>
        </p:nvSpPr>
        <p:spPr>
          <a:xfrm>
            <a:off x="4338875" y="5672497"/>
            <a:ext cx="3645877" cy="923330"/>
          </a:xfrm>
          <a:prstGeom prst="rect">
            <a:avLst/>
          </a:prstGeom>
          <a:noFill/>
        </p:spPr>
        <p:txBody>
          <a:bodyPr wrap="square" rtlCol="0">
            <a:spAutoFit/>
          </a:bodyPr>
          <a:lstStyle/>
          <a:p>
            <a:r>
              <a:rPr lang="en-US" dirty="0"/>
              <a:t>Each of these links represents an association strength that we can acquire through repeated experience</a:t>
            </a:r>
          </a:p>
        </p:txBody>
      </p:sp>
      <p:sp>
        <p:nvSpPr>
          <p:cNvPr id="9" name="Up Arrow 8">
            <a:extLst>
              <a:ext uri="{FF2B5EF4-FFF2-40B4-BE49-F238E27FC236}">
                <a16:creationId xmlns:a16="http://schemas.microsoft.com/office/drawing/2014/main" id="{863A70C3-78EB-B649-8FD3-F8406D7E1A9E}"/>
              </a:ext>
            </a:extLst>
          </p:cNvPr>
          <p:cNvSpPr/>
          <p:nvPr/>
        </p:nvSpPr>
        <p:spPr>
          <a:xfrm>
            <a:off x="4450536" y="4851267"/>
            <a:ext cx="456736" cy="808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65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p:bldP spid="28" grpId="0"/>
      <p:bldP spid="29" grpId="0"/>
      <p:bldP spid="30" grpId="0" animBg="1"/>
      <p:bldP spid="31" grpId="0" animBg="1"/>
      <p:bldP spid="8"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17DD-DACC-F447-8BD1-B17DF43A2DB6}"/>
              </a:ext>
            </a:extLst>
          </p:cNvPr>
          <p:cNvSpPr>
            <a:spLocks noGrp="1"/>
          </p:cNvSpPr>
          <p:nvPr>
            <p:ph type="title"/>
          </p:nvPr>
        </p:nvSpPr>
        <p:spPr/>
        <p:txBody>
          <a:bodyPr/>
          <a:lstStyle/>
          <a:p>
            <a:r>
              <a:rPr lang="en-US" dirty="0"/>
              <a:t>Our first connectionist network</a:t>
            </a:r>
          </a:p>
        </p:txBody>
      </p:sp>
      <p:sp>
        <p:nvSpPr>
          <p:cNvPr id="3" name="TextBox 2">
            <a:extLst>
              <a:ext uri="{FF2B5EF4-FFF2-40B4-BE49-F238E27FC236}">
                <a16:creationId xmlns:a16="http://schemas.microsoft.com/office/drawing/2014/main" id="{76A4B631-C3D2-2D4D-9C49-1182284AF10C}"/>
              </a:ext>
            </a:extLst>
          </p:cNvPr>
          <p:cNvSpPr txBox="1"/>
          <p:nvPr/>
        </p:nvSpPr>
        <p:spPr>
          <a:xfrm>
            <a:off x="4126523" y="2394190"/>
            <a:ext cx="2390398" cy="369332"/>
          </a:xfrm>
          <a:prstGeom prst="rect">
            <a:avLst/>
          </a:prstGeom>
          <a:noFill/>
        </p:spPr>
        <p:txBody>
          <a:bodyPr wrap="none" rtlCol="0">
            <a:spAutoFit/>
          </a:bodyPr>
          <a:lstStyle/>
          <a:p>
            <a:r>
              <a:rPr lang="en-US" dirty="0"/>
              <a:t>Some technical detail…</a:t>
            </a:r>
          </a:p>
        </p:txBody>
      </p:sp>
      <p:sp>
        <p:nvSpPr>
          <p:cNvPr id="4" name="Oval 3">
            <a:extLst>
              <a:ext uri="{FF2B5EF4-FFF2-40B4-BE49-F238E27FC236}">
                <a16:creationId xmlns:a16="http://schemas.microsoft.com/office/drawing/2014/main" id="{1DF5C211-D4BA-BB45-B232-556422EEE31B}"/>
              </a:ext>
            </a:extLst>
          </p:cNvPr>
          <p:cNvSpPr/>
          <p:nvPr/>
        </p:nvSpPr>
        <p:spPr>
          <a:xfrm>
            <a:off x="639266" y="1680004"/>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 name="Oval 4">
            <a:extLst>
              <a:ext uri="{FF2B5EF4-FFF2-40B4-BE49-F238E27FC236}">
                <a16:creationId xmlns:a16="http://schemas.microsoft.com/office/drawing/2014/main" id="{205BF955-FAC9-014F-B9DD-85DA39F87F12}"/>
              </a:ext>
            </a:extLst>
          </p:cNvPr>
          <p:cNvSpPr/>
          <p:nvPr/>
        </p:nvSpPr>
        <p:spPr>
          <a:xfrm>
            <a:off x="639265" y="2665211"/>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 name="Oval 5">
            <a:extLst>
              <a:ext uri="{FF2B5EF4-FFF2-40B4-BE49-F238E27FC236}">
                <a16:creationId xmlns:a16="http://schemas.microsoft.com/office/drawing/2014/main" id="{3FD31A59-7733-BD4F-A4C0-01B7E997C392}"/>
              </a:ext>
            </a:extLst>
          </p:cNvPr>
          <p:cNvSpPr/>
          <p:nvPr/>
        </p:nvSpPr>
        <p:spPr>
          <a:xfrm>
            <a:off x="639265" y="3650418"/>
            <a:ext cx="726831" cy="72683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7" name="Oval 6">
            <a:extLst>
              <a:ext uri="{FF2B5EF4-FFF2-40B4-BE49-F238E27FC236}">
                <a16:creationId xmlns:a16="http://schemas.microsoft.com/office/drawing/2014/main" id="{FFC058D7-867B-E34E-88BA-58C86FAD1039}"/>
              </a:ext>
            </a:extLst>
          </p:cNvPr>
          <p:cNvSpPr/>
          <p:nvPr/>
        </p:nvSpPr>
        <p:spPr>
          <a:xfrm>
            <a:off x="2445554" y="2080901"/>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8" name="Straight Arrow Connector 7">
            <a:extLst>
              <a:ext uri="{FF2B5EF4-FFF2-40B4-BE49-F238E27FC236}">
                <a16:creationId xmlns:a16="http://schemas.microsoft.com/office/drawing/2014/main" id="{6F589613-3A10-8043-B752-461A4F20F396}"/>
              </a:ext>
            </a:extLst>
          </p:cNvPr>
          <p:cNvCxnSpPr>
            <a:cxnSpLocks/>
            <a:stCxn id="4" idx="6"/>
            <a:endCxn id="7" idx="2"/>
          </p:cNvCxnSpPr>
          <p:nvPr/>
        </p:nvCxnSpPr>
        <p:spPr>
          <a:xfrm>
            <a:off x="1366097" y="2043420"/>
            <a:ext cx="1079457" cy="400897"/>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0C898EB-C513-BC4F-98CD-B06E8BD9FF69}"/>
              </a:ext>
            </a:extLst>
          </p:cNvPr>
          <p:cNvCxnSpPr>
            <a:cxnSpLocks/>
            <a:stCxn id="5" idx="6"/>
            <a:endCxn id="7" idx="2"/>
          </p:cNvCxnSpPr>
          <p:nvPr/>
        </p:nvCxnSpPr>
        <p:spPr>
          <a:xfrm flipV="1">
            <a:off x="1366096" y="2444317"/>
            <a:ext cx="1079458" cy="584310"/>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8E67620-B3E0-2F4C-9251-A5F5D085B5E1}"/>
              </a:ext>
            </a:extLst>
          </p:cNvPr>
          <p:cNvCxnSpPr>
            <a:cxnSpLocks/>
            <a:stCxn id="6" idx="6"/>
            <a:endCxn id="7" idx="2"/>
          </p:cNvCxnSpPr>
          <p:nvPr/>
        </p:nvCxnSpPr>
        <p:spPr>
          <a:xfrm flipV="1">
            <a:off x="1366096" y="2444317"/>
            <a:ext cx="1079458" cy="1569517"/>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EB3574A-E8B2-6D48-959F-EE8E34034F03}"/>
              </a:ext>
            </a:extLst>
          </p:cNvPr>
          <p:cNvSpPr/>
          <p:nvPr/>
        </p:nvSpPr>
        <p:spPr>
          <a:xfrm>
            <a:off x="639264" y="4712104"/>
            <a:ext cx="726831" cy="72683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2" name="Oval 11">
            <a:extLst>
              <a:ext uri="{FF2B5EF4-FFF2-40B4-BE49-F238E27FC236}">
                <a16:creationId xmlns:a16="http://schemas.microsoft.com/office/drawing/2014/main" id="{234D9C3C-8F19-5541-911C-5A79482D2858}"/>
              </a:ext>
            </a:extLst>
          </p:cNvPr>
          <p:cNvSpPr/>
          <p:nvPr/>
        </p:nvSpPr>
        <p:spPr>
          <a:xfrm>
            <a:off x="2445554" y="3157815"/>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 name="Oval 12">
            <a:extLst>
              <a:ext uri="{FF2B5EF4-FFF2-40B4-BE49-F238E27FC236}">
                <a16:creationId xmlns:a16="http://schemas.microsoft.com/office/drawing/2014/main" id="{19D29158-B1E7-9343-893F-349679BABD57}"/>
              </a:ext>
            </a:extLst>
          </p:cNvPr>
          <p:cNvSpPr/>
          <p:nvPr/>
        </p:nvSpPr>
        <p:spPr>
          <a:xfrm>
            <a:off x="2445553" y="4234729"/>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14" name="Straight Arrow Connector 13">
            <a:extLst>
              <a:ext uri="{FF2B5EF4-FFF2-40B4-BE49-F238E27FC236}">
                <a16:creationId xmlns:a16="http://schemas.microsoft.com/office/drawing/2014/main" id="{62FFB5B3-1174-3645-8331-A4658B761000}"/>
              </a:ext>
            </a:extLst>
          </p:cNvPr>
          <p:cNvCxnSpPr>
            <a:cxnSpLocks/>
            <a:stCxn id="4" idx="6"/>
            <a:endCxn id="12" idx="2"/>
          </p:cNvCxnSpPr>
          <p:nvPr/>
        </p:nvCxnSpPr>
        <p:spPr>
          <a:xfrm>
            <a:off x="1366097" y="2043420"/>
            <a:ext cx="1079457" cy="1477811"/>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77DCBBE-3A68-4D45-A278-621C0A0D15E1}"/>
              </a:ext>
            </a:extLst>
          </p:cNvPr>
          <p:cNvCxnSpPr>
            <a:cxnSpLocks/>
            <a:stCxn id="5" idx="6"/>
            <a:endCxn id="12" idx="2"/>
          </p:cNvCxnSpPr>
          <p:nvPr/>
        </p:nvCxnSpPr>
        <p:spPr>
          <a:xfrm>
            <a:off x="1366096" y="3028627"/>
            <a:ext cx="1079458" cy="492604"/>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BF89301-2BFD-EC49-9A47-21F5B93F7C80}"/>
              </a:ext>
            </a:extLst>
          </p:cNvPr>
          <p:cNvCxnSpPr>
            <a:cxnSpLocks/>
            <a:stCxn id="5" idx="6"/>
            <a:endCxn id="13" idx="2"/>
          </p:cNvCxnSpPr>
          <p:nvPr/>
        </p:nvCxnSpPr>
        <p:spPr>
          <a:xfrm>
            <a:off x="1366096" y="3028627"/>
            <a:ext cx="1079457" cy="1569518"/>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EB95682-4F55-5C40-83D2-B5AECC343CB4}"/>
              </a:ext>
            </a:extLst>
          </p:cNvPr>
          <p:cNvCxnSpPr>
            <a:cxnSpLocks/>
            <a:stCxn id="6" idx="6"/>
            <a:endCxn id="12" idx="2"/>
          </p:cNvCxnSpPr>
          <p:nvPr/>
        </p:nvCxnSpPr>
        <p:spPr>
          <a:xfrm flipV="1">
            <a:off x="1366096" y="3521231"/>
            <a:ext cx="1079458" cy="492603"/>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C1D9E6-F641-FF42-9A44-FFFFAC51C2FC}"/>
              </a:ext>
            </a:extLst>
          </p:cNvPr>
          <p:cNvCxnSpPr>
            <a:cxnSpLocks/>
            <a:stCxn id="6" idx="6"/>
            <a:endCxn id="13" idx="2"/>
          </p:cNvCxnSpPr>
          <p:nvPr/>
        </p:nvCxnSpPr>
        <p:spPr>
          <a:xfrm>
            <a:off x="1366096" y="4013834"/>
            <a:ext cx="1079457" cy="584311"/>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9B82DBA-6CBE-7948-8CFB-C542835D1C03}"/>
              </a:ext>
            </a:extLst>
          </p:cNvPr>
          <p:cNvCxnSpPr>
            <a:cxnSpLocks/>
            <a:stCxn id="11" idx="6"/>
            <a:endCxn id="7" idx="2"/>
          </p:cNvCxnSpPr>
          <p:nvPr/>
        </p:nvCxnSpPr>
        <p:spPr>
          <a:xfrm flipV="1">
            <a:off x="1366095" y="2444317"/>
            <a:ext cx="1079459" cy="2631203"/>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4C61E9D-97F5-EE45-9B89-E2432EE93A30}"/>
              </a:ext>
            </a:extLst>
          </p:cNvPr>
          <p:cNvCxnSpPr>
            <a:cxnSpLocks/>
            <a:stCxn id="11" idx="6"/>
            <a:endCxn id="12" idx="2"/>
          </p:cNvCxnSpPr>
          <p:nvPr/>
        </p:nvCxnSpPr>
        <p:spPr>
          <a:xfrm flipV="1">
            <a:off x="1366095" y="3521231"/>
            <a:ext cx="1079459" cy="1554289"/>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5AEE708-968A-7E45-AF31-CD936964632C}"/>
              </a:ext>
            </a:extLst>
          </p:cNvPr>
          <p:cNvCxnSpPr>
            <a:cxnSpLocks/>
            <a:stCxn id="11" idx="6"/>
            <a:endCxn id="13" idx="2"/>
          </p:cNvCxnSpPr>
          <p:nvPr/>
        </p:nvCxnSpPr>
        <p:spPr>
          <a:xfrm flipV="1">
            <a:off x="1366095" y="4598145"/>
            <a:ext cx="1079458" cy="477375"/>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8B863AF-D185-7445-BEE1-D7AD07E25911}"/>
              </a:ext>
            </a:extLst>
          </p:cNvPr>
          <p:cNvSpPr txBox="1"/>
          <p:nvPr/>
        </p:nvSpPr>
        <p:spPr>
          <a:xfrm>
            <a:off x="4368702" y="2844202"/>
            <a:ext cx="4146648" cy="923330"/>
          </a:xfrm>
          <a:prstGeom prst="rect">
            <a:avLst/>
          </a:prstGeom>
          <a:noFill/>
        </p:spPr>
        <p:txBody>
          <a:bodyPr wrap="none" rtlCol="0">
            <a:spAutoFit/>
          </a:bodyPr>
          <a:lstStyle/>
          <a:p>
            <a:pPr marL="285750" indent="-285750">
              <a:buFontTx/>
              <a:buChar char="-"/>
            </a:pPr>
            <a:r>
              <a:rPr lang="en-US" dirty="0"/>
              <a:t>Nonlinear activation function</a:t>
            </a:r>
          </a:p>
          <a:p>
            <a:pPr marL="285750" indent="-285750">
              <a:buFontTx/>
              <a:buChar char="-"/>
            </a:pPr>
            <a:r>
              <a:rPr lang="en-US" dirty="0"/>
              <a:t>Bias parameters for contextual learning</a:t>
            </a:r>
          </a:p>
          <a:p>
            <a:pPr marL="285750" indent="-285750">
              <a:buFontTx/>
              <a:buChar char="-"/>
            </a:pPr>
            <a:r>
              <a:rPr lang="en-US" dirty="0"/>
              <a:t>Delta rule subtly different from R/W</a:t>
            </a:r>
          </a:p>
        </p:txBody>
      </p:sp>
    </p:spTree>
    <p:extLst>
      <p:ext uri="{BB962C8B-B14F-4D97-AF65-F5344CB8AC3E}">
        <p14:creationId xmlns:p14="http://schemas.microsoft.com/office/powerpoint/2010/main" val="3973498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imated GIF showing how the pattern of connection weights in an artificial neural network change over time as the model learns to make good predictions. (the link to the previous slide is that the learning rules in this network are very similar to the Rescorla-Wagner model)">
            <a:extLst>
              <a:ext uri="{FF2B5EF4-FFF2-40B4-BE49-F238E27FC236}">
                <a16:creationId xmlns:a16="http://schemas.microsoft.com/office/drawing/2014/main" id="{868F542E-4EA1-AF4B-BEC8-D71DAD9198F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71526" y="1516317"/>
            <a:ext cx="5372474" cy="3357796"/>
          </a:xfrm>
          <a:prstGeom prst="rect">
            <a:avLst/>
          </a:prstGeom>
        </p:spPr>
      </p:pic>
      <p:sp>
        <p:nvSpPr>
          <p:cNvPr id="2" name="Rectangle 1">
            <a:extLst>
              <a:ext uri="{FF2B5EF4-FFF2-40B4-BE49-F238E27FC236}">
                <a16:creationId xmlns:a16="http://schemas.microsoft.com/office/drawing/2014/main" id="{D80A0BA8-D1CA-1445-A09C-042853AC6311}"/>
              </a:ext>
            </a:extLst>
          </p:cNvPr>
          <p:cNvSpPr/>
          <p:nvPr/>
        </p:nvSpPr>
        <p:spPr>
          <a:xfrm>
            <a:off x="3845183" y="5069603"/>
            <a:ext cx="4670167" cy="369332"/>
          </a:xfrm>
          <a:prstGeom prst="rect">
            <a:avLst/>
          </a:prstGeom>
        </p:spPr>
        <p:txBody>
          <a:bodyPr wrap="square">
            <a:spAutoFit/>
          </a:bodyPr>
          <a:lstStyle/>
          <a:p>
            <a:r>
              <a:rPr lang="en-US" dirty="0"/>
              <a:t>http://compcogscisydney.org/</a:t>
            </a:r>
            <a:r>
              <a:rPr lang="en-US" dirty="0" err="1"/>
              <a:t>psyr</a:t>
            </a:r>
            <a:r>
              <a:rPr lang="en-US" dirty="0"/>
              <a:t>/</a:t>
            </a:r>
            <a:r>
              <a:rPr lang="en-US" dirty="0" err="1"/>
              <a:t>backprop.html</a:t>
            </a:r>
            <a:endParaRPr lang="en-US" dirty="0"/>
          </a:p>
        </p:txBody>
      </p:sp>
      <p:sp>
        <p:nvSpPr>
          <p:cNvPr id="5" name="Oval 4">
            <a:extLst>
              <a:ext uri="{FF2B5EF4-FFF2-40B4-BE49-F238E27FC236}">
                <a16:creationId xmlns:a16="http://schemas.microsoft.com/office/drawing/2014/main" id="{C0438B3C-7C13-E544-8A23-1C24BF1924D3}"/>
              </a:ext>
            </a:extLst>
          </p:cNvPr>
          <p:cNvSpPr/>
          <p:nvPr/>
        </p:nvSpPr>
        <p:spPr>
          <a:xfrm>
            <a:off x="639266" y="1680004"/>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 name="Oval 5">
            <a:extLst>
              <a:ext uri="{FF2B5EF4-FFF2-40B4-BE49-F238E27FC236}">
                <a16:creationId xmlns:a16="http://schemas.microsoft.com/office/drawing/2014/main" id="{331BC0C6-FAB1-FF4C-82B2-30B2317ED82B}"/>
              </a:ext>
            </a:extLst>
          </p:cNvPr>
          <p:cNvSpPr/>
          <p:nvPr/>
        </p:nvSpPr>
        <p:spPr>
          <a:xfrm>
            <a:off x="639265" y="2665211"/>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Oval 6">
            <a:extLst>
              <a:ext uri="{FF2B5EF4-FFF2-40B4-BE49-F238E27FC236}">
                <a16:creationId xmlns:a16="http://schemas.microsoft.com/office/drawing/2014/main" id="{806DEFAD-EEEE-6E47-AAD9-A170A0E92EE3}"/>
              </a:ext>
            </a:extLst>
          </p:cNvPr>
          <p:cNvSpPr/>
          <p:nvPr/>
        </p:nvSpPr>
        <p:spPr>
          <a:xfrm>
            <a:off x="639265" y="3650418"/>
            <a:ext cx="726831" cy="72683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8" name="Oval 7">
            <a:extLst>
              <a:ext uri="{FF2B5EF4-FFF2-40B4-BE49-F238E27FC236}">
                <a16:creationId xmlns:a16="http://schemas.microsoft.com/office/drawing/2014/main" id="{DD5E5C0A-77A6-AA4F-81A4-9923665B40CA}"/>
              </a:ext>
            </a:extLst>
          </p:cNvPr>
          <p:cNvSpPr/>
          <p:nvPr/>
        </p:nvSpPr>
        <p:spPr>
          <a:xfrm>
            <a:off x="2445554" y="2080901"/>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9" name="Straight Arrow Connector 8">
            <a:extLst>
              <a:ext uri="{FF2B5EF4-FFF2-40B4-BE49-F238E27FC236}">
                <a16:creationId xmlns:a16="http://schemas.microsoft.com/office/drawing/2014/main" id="{E5BC4769-B98B-C74C-AFBD-339DDB0FEC84}"/>
              </a:ext>
            </a:extLst>
          </p:cNvPr>
          <p:cNvCxnSpPr>
            <a:cxnSpLocks/>
            <a:stCxn id="5" idx="6"/>
            <a:endCxn id="8" idx="2"/>
          </p:cNvCxnSpPr>
          <p:nvPr/>
        </p:nvCxnSpPr>
        <p:spPr>
          <a:xfrm>
            <a:off x="1366097" y="2043420"/>
            <a:ext cx="1079457" cy="400897"/>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5A22BB4-5CE6-AC4F-8022-C2C4F18D9C21}"/>
              </a:ext>
            </a:extLst>
          </p:cNvPr>
          <p:cNvCxnSpPr>
            <a:cxnSpLocks/>
            <a:stCxn id="6" idx="6"/>
            <a:endCxn id="8" idx="2"/>
          </p:cNvCxnSpPr>
          <p:nvPr/>
        </p:nvCxnSpPr>
        <p:spPr>
          <a:xfrm flipV="1">
            <a:off x="1366096" y="2444317"/>
            <a:ext cx="1079458" cy="584310"/>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8C8D24C-3AB6-3F4A-8729-1C30684FBD3B}"/>
              </a:ext>
            </a:extLst>
          </p:cNvPr>
          <p:cNvCxnSpPr>
            <a:cxnSpLocks/>
            <a:stCxn id="7" idx="6"/>
            <a:endCxn id="8" idx="2"/>
          </p:cNvCxnSpPr>
          <p:nvPr/>
        </p:nvCxnSpPr>
        <p:spPr>
          <a:xfrm flipV="1">
            <a:off x="1366096" y="2444317"/>
            <a:ext cx="1079458" cy="1569517"/>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1C688F94-691C-584A-A6A9-A64C71D6ECEB}"/>
              </a:ext>
            </a:extLst>
          </p:cNvPr>
          <p:cNvSpPr/>
          <p:nvPr/>
        </p:nvSpPr>
        <p:spPr>
          <a:xfrm>
            <a:off x="639264" y="4712104"/>
            <a:ext cx="726831" cy="72683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3" name="Oval 12">
            <a:extLst>
              <a:ext uri="{FF2B5EF4-FFF2-40B4-BE49-F238E27FC236}">
                <a16:creationId xmlns:a16="http://schemas.microsoft.com/office/drawing/2014/main" id="{B9E7654F-1BDA-3A4A-AB23-613C24D73C72}"/>
              </a:ext>
            </a:extLst>
          </p:cNvPr>
          <p:cNvSpPr/>
          <p:nvPr/>
        </p:nvSpPr>
        <p:spPr>
          <a:xfrm>
            <a:off x="2445554" y="3157815"/>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4" name="Oval 13">
            <a:extLst>
              <a:ext uri="{FF2B5EF4-FFF2-40B4-BE49-F238E27FC236}">
                <a16:creationId xmlns:a16="http://schemas.microsoft.com/office/drawing/2014/main" id="{3C7D826B-C3EA-9C47-BDEC-327F2267FA28}"/>
              </a:ext>
            </a:extLst>
          </p:cNvPr>
          <p:cNvSpPr/>
          <p:nvPr/>
        </p:nvSpPr>
        <p:spPr>
          <a:xfrm>
            <a:off x="2445553" y="4234729"/>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15" name="Straight Arrow Connector 14">
            <a:extLst>
              <a:ext uri="{FF2B5EF4-FFF2-40B4-BE49-F238E27FC236}">
                <a16:creationId xmlns:a16="http://schemas.microsoft.com/office/drawing/2014/main" id="{E6A74FCB-D920-0E48-828C-24C8C8646D35}"/>
              </a:ext>
            </a:extLst>
          </p:cNvPr>
          <p:cNvCxnSpPr>
            <a:cxnSpLocks/>
            <a:stCxn id="5" idx="6"/>
            <a:endCxn id="13" idx="2"/>
          </p:cNvCxnSpPr>
          <p:nvPr/>
        </p:nvCxnSpPr>
        <p:spPr>
          <a:xfrm>
            <a:off x="1366097" y="2043420"/>
            <a:ext cx="1079457" cy="1477811"/>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DAD5C31-2F9C-0E47-B570-07748B9C36DF}"/>
              </a:ext>
            </a:extLst>
          </p:cNvPr>
          <p:cNvCxnSpPr>
            <a:cxnSpLocks/>
            <a:stCxn id="6" idx="6"/>
            <a:endCxn id="13" idx="2"/>
          </p:cNvCxnSpPr>
          <p:nvPr/>
        </p:nvCxnSpPr>
        <p:spPr>
          <a:xfrm>
            <a:off x="1366096" y="3028627"/>
            <a:ext cx="1079458" cy="492604"/>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54ACA91-3923-5F4F-BC9D-72E9303DF509}"/>
              </a:ext>
            </a:extLst>
          </p:cNvPr>
          <p:cNvCxnSpPr>
            <a:cxnSpLocks/>
            <a:stCxn id="6" idx="6"/>
            <a:endCxn id="14" idx="2"/>
          </p:cNvCxnSpPr>
          <p:nvPr/>
        </p:nvCxnSpPr>
        <p:spPr>
          <a:xfrm>
            <a:off x="1366096" y="3028627"/>
            <a:ext cx="1079457" cy="1569518"/>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D05F119-63D1-8B44-84CD-D0601264131A}"/>
              </a:ext>
            </a:extLst>
          </p:cNvPr>
          <p:cNvCxnSpPr>
            <a:cxnSpLocks/>
            <a:stCxn id="7" idx="6"/>
            <a:endCxn id="13" idx="2"/>
          </p:cNvCxnSpPr>
          <p:nvPr/>
        </p:nvCxnSpPr>
        <p:spPr>
          <a:xfrm flipV="1">
            <a:off x="1366096" y="3521231"/>
            <a:ext cx="1079458" cy="492603"/>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3AF8D8E-761A-8943-8DFE-52A02209E4BC}"/>
              </a:ext>
            </a:extLst>
          </p:cNvPr>
          <p:cNvCxnSpPr>
            <a:cxnSpLocks/>
            <a:stCxn id="7" idx="6"/>
            <a:endCxn id="14" idx="2"/>
          </p:cNvCxnSpPr>
          <p:nvPr/>
        </p:nvCxnSpPr>
        <p:spPr>
          <a:xfrm>
            <a:off x="1366096" y="4013834"/>
            <a:ext cx="1079457" cy="584311"/>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0E0DDD6-9284-C946-8420-D298F9E34805}"/>
              </a:ext>
            </a:extLst>
          </p:cNvPr>
          <p:cNvCxnSpPr>
            <a:cxnSpLocks/>
            <a:stCxn id="12" idx="6"/>
            <a:endCxn id="8" idx="2"/>
          </p:cNvCxnSpPr>
          <p:nvPr/>
        </p:nvCxnSpPr>
        <p:spPr>
          <a:xfrm flipV="1">
            <a:off x="1366095" y="2444317"/>
            <a:ext cx="1079459" cy="2631203"/>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5A39E84-6879-0E4B-BA2D-371845593151}"/>
              </a:ext>
            </a:extLst>
          </p:cNvPr>
          <p:cNvCxnSpPr>
            <a:cxnSpLocks/>
            <a:stCxn id="12" idx="6"/>
            <a:endCxn id="13" idx="2"/>
          </p:cNvCxnSpPr>
          <p:nvPr/>
        </p:nvCxnSpPr>
        <p:spPr>
          <a:xfrm flipV="1">
            <a:off x="1366095" y="3521231"/>
            <a:ext cx="1079459" cy="1554289"/>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332692E-68BD-FE4E-BAF1-56AEC977EB4C}"/>
              </a:ext>
            </a:extLst>
          </p:cNvPr>
          <p:cNvCxnSpPr>
            <a:cxnSpLocks/>
            <a:stCxn id="12" idx="6"/>
            <a:endCxn id="14" idx="2"/>
          </p:cNvCxnSpPr>
          <p:nvPr/>
        </p:nvCxnSpPr>
        <p:spPr>
          <a:xfrm flipV="1">
            <a:off x="1366095" y="4598145"/>
            <a:ext cx="1079458" cy="477375"/>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Title 22">
            <a:extLst>
              <a:ext uri="{FF2B5EF4-FFF2-40B4-BE49-F238E27FC236}">
                <a16:creationId xmlns:a16="http://schemas.microsoft.com/office/drawing/2014/main" id="{F27FB2E3-B095-7447-A8CA-8827D89285CB}"/>
              </a:ext>
            </a:extLst>
          </p:cNvPr>
          <p:cNvSpPr>
            <a:spLocks noGrp="1"/>
          </p:cNvSpPr>
          <p:nvPr>
            <p:ph type="title"/>
          </p:nvPr>
        </p:nvSpPr>
        <p:spPr/>
        <p:txBody>
          <a:bodyPr>
            <a:normAutofit/>
          </a:bodyPr>
          <a:lstStyle/>
          <a:p>
            <a:r>
              <a:rPr lang="en-US" dirty="0"/>
              <a:t>Learning connection weights</a:t>
            </a:r>
          </a:p>
        </p:txBody>
      </p:sp>
    </p:spTree>
    <p:extLst>
      <p:ext uri="{BB962C8B-B14F-4D97-AF65-F5344CB8AC3E}">
        <p14:creationId xmlns:p14="http://schemas.microsoft.com/office/powerpoint/2010/main" val="1266481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D13CD-9013-BC49-94D9-B2E67FFAC22B}"/>
              </a:ext>
            </a:extLst>
          </p:cNvPr>
          <p:cNvSpPr>
            <a:spLocks noGrp="1"/>
          </p:cNvSpPr>
          <p:nvPr>
            <p:ph type="title"/>
          </p:nvPr>
        </p:nvSpPr>
        <p:spPr>
          <a:xfrm>
            <a:off x="499696" y="2580789"/>
            <a:ext cx="7886700" cy="1135426"/>
          </a:xfrm>
        </p:spPr>
        <p:txBody>
          <a:bodyPr>
            <a:normAutofit/>
          </a:bodyPr>
          <a:lstStyle/>
          <a:p>
            <a:r>
              <a:rPr lang="en-US" dirty="0"/>
              <a:t>Building richer networks</a:t>
            </a:r>
          </a:p>
        </p:txBody>
      </p:sp>
      <p:sp>
        <p:nvSpPr>
          <p:cNvPr id="3" name="TextBox 2">
            <a:extLst>
              <a:ext uri="{FF2B5EF4-FFF2-40B4-BE49-F238E27FC236}">
                <a16:creationId xmlns:a16="http://schemas.microsoft.com/office/drawing/2014/main" id="{C0651AFD-3307-8E4F-BB91-DD2D13C193FF}"/>
              </a:ext>
            </a:extLst>
          </p:cNvPr>
          <p:cNvSpPr txBox="1"/>
          <p:nvPr/>
        </p:nvSpPr>
        <p:spPr>
          <a:xfrm>
            <a:off x="2520462" y="3346883"/>
            <a:ext cx="4154599" cy="369332"/>
          </a:xfrm>
          <a:prstGeom prst="rect">
            <a:avLst/>
          </a:prstGeom>
          <a:noFill/>
        </p:spPr>
        <p:txBody>
          <a:bodyPr wrap="none" rtlCol="0">
            <a:spAutoFit/>
          </a:bodyPr>
          <a:lstStyle/>
          <a:p>
            <a:r>
              <a:rPr lang="en-US" dirty="0"/>
              <a:t>(and understanding what they are good at)</a:t>
            </a:r>
          </a:p>
        </p:txBody>
      </p:sp>
    </p:spTree>
    <p:extLst>
      <p:ext uri="{BB962C8B-B14F-4D97-AF65-F5344CB8AC3E}">
        <p14:creationId xmlns:p14="http://schemas.microsoft.com/office/powerpoint/2010/main" val="3750944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17DD-DACC-F447-8BD1-B17DF43A2DB6}"/>
              </a:ext>
            </a:extLst>
          </p:cNvPr>
          <p:cNvSpPr>
            <a:spLocks noGrp="1"/>
          </p:cNvSpPr>
          <p:nvPr>
            <p:ph type="title"/>
          </p:nvPr>
        </p:nvSpPr>
        <p:spPr/>
        <p:txBody>
          <a:bodyPr/>
          <a:lstStyle/>
          <a:p>
            <a:r>
              <a:rPr lang="en-US" dirty="0"/>
              <a:t>Some networks have hidden layers</a:t>
            </a:r>
          </a:p>
        </p:txBody>
      </p:sp>
      <p:sp>
        <p:nvSpPr>
          <p:cNvPr id="4" name="Oval 3">
            <a:extLst>
              <a:ext uri="{FF2B5EF4-FFF2-40B4-BE49-F238E27FC236}">
                <a16:creationId xmlns:a16="http://schemas.microsoft.com/office/drawing/2014/main" id="{1DF5C211-D4BA-BB45-B232-556422EEE31B}"/>
              </a:ext>
            </a:extLst>
          </p:cNvPr>
          <p:cNvSpPr/>
          <p:nvPr/>
        </p:nvSpPr>
        <p:spPr>
          <a:xfrm>
            <a:off x="3845169" y="2198131"/>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205BF955-FAC9-014F-B9DD-85DA39F87F12}"/>
              </a:ext>
            </a:extLst>
          </p:cNvPr>
          <p:cNvSpPr/>
          <p:nvPr/>
        </p:nvSpPr>
        <p:spPr>
          <a:xfrm>
            <a:off x="3845168" y="3275045"/>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3FD31A59-7733-BD4F-A4C0-01B7E997C392}"/>
              </a:ext>
            </a:extLst>
          </p:cNvPr>
          <p:cNvSpPr/>
          <p:nvPr/>
        </p:nvSpPr>
        <p:spPr>
          <a:xfrm>
            <a:off x="3845167" y="4351958"/>
            <a:ext cx="726831" cy="72683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FC058D7-867B-E34E-88BA-58C86FAD1039}"/>
              </a:ext>
            </a:extLst>
          </p:cNvPr>
          <p:cNvSpPr/>
          <p:nvPr/>
        </p:nvSpPr>
        <p:spPr>
          <a:xfrm>
            <a:off x="5669400" y="2198131"/>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cxnSp>
        <p:nvCxnSpPr>
          <p:cNvPr id="8" name="Straight Arrow Connector 7">
            <a:extLst>
              <a:ext uri="{FF2B5EF4-FFF2-40B4-BE49-F238E27FC236}">
                <a16:creationId xmlns:a16="http://schemas.microsoft.com/office/drawing/2014/main" id="{6F589613-3A10-8043-B752-461A4F20F396}"/>
              </a:ext>
            </a:extLst>
          </p:cNvPr>
          <p:cNvCxnSpPr>
            <a:cxnSpLocks/>
            <a:stCxn id="4" idx="6"/>
            <a:endCxn id="7" idx="2"/>
          </p:cNvCxnSpPr>
          <p:nvPr/>
        </p:nvCxnSpPr>
        <p:spPr>
          <a:xfrm>
            <a:off x="4572000" y="2561547"/>
            <a:ext cx="1097400" cy="0"/>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0C898EB-C513-BC4F-98CD-B06E8BD9FF69}"/>
              </a:ext>
            </a:extLst>
          </p:cNvPr>
          <p:cNvCxnSpPr>
            <a:cxnSpLocks/>
            <a:stCxn id="5" idx="6"/>
            <a:endCxn id="7" idx="2"/>
          </p:cNvCxnSpPr>
          <p:nvPr/>
        </p:nvCxnSpPr>
        <p:spPr>
          <a:xfrm flipV="1">
            <a:off x="4571999" y="2561547"/>
            <a:ext cx="1097401" cy="1076914"/>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8E67620-B3E0-2F4C-9251-A5F5D085B5E1}"/>
              </a:ext>
            </a:extLst>
          </p:cNvPr>
          <p:cNvCxnSpPr>
            <a:cxnSpLocks/>
            <a:stCxn id="6" idx="6"/>
            <a:endCxn id="7" idx="2"/>
          </p:cNvCxnSpPr>
          <p:nvPr/>
        </p:nvCxnSpPr>
        <p:spPr>
          <a:xfrm flipV="1">
            <a:off x="4571998" y="2561547"/>
            <a:ext cx="1097402" cy="2153827"/>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34D9C3C-8F19-5541-911C-5A79482D2858}"/>
              </a:ext>
            </a:extLst>
          </p:cNvPr>
          <p:cNvSpPr/>
          <p:nvPr/>
        </p:nvSpPr>
        <p:spPr>
          <a:xfrm>
            <a:off x="5669400" y="3275045"/>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9D29158-B1E7-9343-893F-349679BABD57}"/>
              </a:ext>
            </a:extLst>
          </p:cNvPr>
          <p:cNvSpPr/>
          <p:nvPr/>
        </p:nvSpPr>
        <p:spPr>
          <a:xfrm>
            <a:off x="5669399" y="4351959"/>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62FFB5B3-1174-3645-8331-A4658B761000}"/>
              </a:ext>
            </a:extLst>
          </p:cNvPr>
          <p:cNvCxnSpPr>
            <a:cxnSpLocks/>
            <a:stCxn id="4" idx="6"/>
            <a:endCxn id="12" idx="2"/>
          </p:cNvCxnSpPr>
          <p:nvPr/>
        </p:nvCxnSpPr>
        <p:spPr>
          <a:xfrm>
            <a:off x="4572000" y="2561547"/>
            <a:ext cx="1097400" cy="1076914"/>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77DCBBE-3A68-4D45-A278-621C0A0D15E1}"/>
              </a:ext>
            </a:extLst>
          </p:cNvPr>
          <p:cNvCxnSpPr>
            <a:cxnSpLocks/>
            <a:stCxn id="5" idx="6"/>
            <a:endCxn id="12" idx="2"/>
          </p:cNvCxnSpPr>
          <p:nvPr/>
        </p:nvCxnSpPr>
        <p:spPr>
          <a:xfrm>
            <a:off x="4571999" y="3638461"/>
            <a:ext cx="1097401" cy="0"/>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BF89301-2BFD-EC49-9A47-21F5B93F7C80}"/>
              </a:ext>
            </a:extLst>
          </p:cNvPr>
          <p:cNvCxnSpPr>
            <a:cxnSpLocks/>
            <a:stCxn id="5" idx="6"/>
            <a:endCxn id="13" idx="2"/>
          </p:cNvCxnSpPr>
          <p:nvPr/>
        </p:nvCxnSpPr>
        <p:spPr>
          <a:xfrm>
            <a:off x="4571999" y="3638461"/>
            <a:ext cx="1097400" cy="1076914"/>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EB95682-4F55-5C40-83D2-B5AECC343CB4}"/>
              </a:ext>
            </a:extLst>
          </p:cNvPr>
          <p:cNvCxnSpPr>
            <a:cxnSpLocks/>
            <a:stCxn id="6" idx="6"/>
            <a:endCxn id="12" idx="2"/>
          </p:cNvCxnSpPr>
          <p:nvPr/>
        </p:nvCxnSpPr>
        <p:spPr>
          <a:xfrm flipV="1">
            <a:off x="4571998" y="3638461"/>
            <a:ext cx="1097402" cy="1076913"/>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C1D9E6-F641-FF42-9A44-FFFFAC51C2FC}"/>
              </a:ext>
            </a:extLst>
          </p:cNvPr>
          <p:cNvCxnSpPr>
            <a:cxnSpLocks/>
            <a:stCxn id="6" idx="6"/>
            <a:endCxn id="13" idx="2"/>
          </p:cNvCxnSpPr>
          <p:nvPr/>
        </p:nvCxnSpPr>
        <p:spPr>
          <a:xfrm>
            <a:off x="4571998" y="4715374"/>
            <a:ext cx="1097401" cy="1"/>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952D62C-F9C7-234F-9017-284FC02D54BB}"/>
              </a:ext>
            </a:extLst>
          </p:cNvPr>
          <p:cNvSpPr txBox="1"/>
          <p:nvPr/>
        </p:nvSpPr>
        <p:spPr>
          <a:xfrm>
            <a:off x="5752436" y="2361098"/>
            <a:ext cx="580608" cy="369332"/>
          </a:xfrm>
          <a:prstGeom prst="rect">
            <a:avLst/>
          </a:prstGeom>
          <a:noFill/>
        </p:spPr>
        <p:txBody>
          <a:bodyPr wrap="none" rtlCol="0">
            <a:spAutoFit/>
          </a:bodyPr>
          <a:lstStyle/>
          <a:p>
            <a:r>
              <a:rPr lang="en-US" dirty="0">
                <a:solidFill>
                  <a:schemeClr val="bg1"/>
                </a:solidFill>
              </a:rPr>
              <a:t>out</a:t>
            </a:r>
            <a:r>
              <a:rPr lang="en-US" baseline="-25000" dirty="0">
                <a:solidFill>
                  <a:schemeClr val="bg1"/>
                </a:solidFill>
              </a:rPr>
              <a:t>1</a:t>
            </a:r>
          </a:p>
        </p:txBody>
      </p:sp>
      <p:sp>
        <p:nvSpPr>
          <p:cNvPr id="24" name="TextBox 23">
            <a:extLst>
              <a:ext uri="{FF2B5EF4-FFF2-40B4-BE49-F238E27FC236}">
                <a16:creationId xmlns:a16="http://schemas.microsoft.com/office/drawing/2014/main" id="{E72A304B-5A6C-CC4D-AC04-54B9C6068622}"/>
              </a:ext>
            </a:extLst>
          </p:cNvPr>
          <p:cNvSpPr txBox="1"/>
          <p:nvPr/>
        </p:nvSpPr>
        <p:spPr>
          <a:xfrm>
            <a:off x="5742510" y="3407836"/>
            <a:ext cx="580608" cy="369332"/>
          </a:xfrm>
          <a:prstGeom prst="rect">
            <a:avLst/>
          </a:prstGeom>
          <a:noFill/>
        </p:spPr>
        <p:txBody>
          <a:bodyPr wrap="none" rtlCol="0">
            <a:spAutoFit/>
          </a:bodyPr>
          <a:lstStyle/>
          <a:p>
            <a:r>
              <a:rPr lang="en-US" dirty="0">
                <a:solidFill>
                  <a:schemeClr val="bg1"/>
                </a:solidFill>
              </a:rPr>
              <a:t>out</a:t>
            </a:r>
            <a:r>
              <a:rPr lang="en-US" baseline="-25000" dirty="0">
                <a:solidFill>
                  <a:schemeClr val="bg1"/>
                </a:solidFill>
              </a:rPr>
              <a:t>2</a:t>
            </a:r>
          </a:p>
        </p:txBody>
      </p:sp>
      <p:sp>
        <p:nvSpPr>
          <p:cNvPr id="25" name="TextBox 24">
            <a:extLst>
              <a:ext uri="{FF2B5EF4-FFF2-40B4-BE49-F238E27FC236}">
                <a16:creationId xmlns:a16="http://schemas.microsoft.com/office/drawing/2014/main" id="{E4A777EF-C795-C242-A5FC-C93413A6BB07}"/>
              </a:ext>
            </a:extLst>
          </p:cNvPr>
          <p:cNvSpPr txBox="1"/>
          <p:nvPr/>
        </p:nvSpPr>
        <p:spPr>
          <a:xfrm>
            <a:off x="5755018" y="4495055"/>
            <a:ext cx="580608" cy="369332"/>
          </a:xfrm>
          <a:prstGeom prst="rect">
            <a:avLst/>
          </a:prstGeom>
          <a:noFill/>
        </p:spPr>
        <p:txBody>
          <a:bodyPr wrap="none" rtlCol="0">
            <a:spAutoFit/>
          </a:bodyPr>
          <a:lstStyle/>
          <a:p>
            <a:r>
              <a:rPr lang="en-US" dirty="0">
                <a:solidFill>
                  <a:schemeClr val="bg1"/>
                </a:solidFill>
              </a:rPr>
              <a:t>out</a:t>
            </a:r>
            <a:r>
              <a:rPr lang="en-US" baseline="-25000" dirty="0">
                <a:solidFill>
                  <a:schemeClr val="bg1"/>
                </a:solidFill>
              </a:rPr>
              <a:t>3</a:t>
            </a:r>
          </a:p>
        </p:txBody>
      </p:sp>
      <p:sp>
        <p:nvSpPr>
          <p:cNvPr id="40" name="Oval 39">
            <a:extLst>
              <a:ext uri="{FF2B5EF4-FFF2-40B4-BE49-F238E27FC236}">
                <a16:creationId xmlns:a16="http://schemas.microsoft.com/office/drawing/2014/main" id="{F3958620-9251-0749-A526-8CB2C71F8A3E}"/>
              </a:ext>
            </a:extLst>
          </p:cNvPr>
          <p:cNvSpPr/>
          <p:nvPr/>
        </p:nvSpPr>
        <p:spPr>
          <a:xfrm>
            <a:off x="2020934" y="2198131"/>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C8C7F217-5055-0C41-A0CF-E3F81B6E483F}"/>
              </a:ext>
            </a:extLst>
          </p:cNvPr>
          <p:cNvSpPr/>
          <p:nvPr/>
        </p:nvSpPr>
        <p:spPr>
          <a:xfrm>
            <a:off x="2020933" y="3275045"/>
            <a:ext cx="726831" cy="726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CB8F32C8-E0F8-6E4B-A9AD-3840858D2E52}"/>
              </a:ext>
            </a:extLst>
          </p:cNvPr>
          <p:cNvSpPr/>
          <p:nvPr/>
        </p:nvSpPr>
        <p:spPr>
          <a:xfrm>
            <a:off x="2020932" y="4351958"/>
            <a:ext cx="726831" cy="72683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Arrow Connector 42">
            <a:extLst>
              <a:ext uri="{FF2B5EF4-FFF2-40B4-BE49-F238E27FC236}">
                <a16:creationId xmlns:a16="http://schemas.microsoft.com/office/drawing/2014/main" id="{B30558BE-DC8F-BB40-9F26-700F37C90A7B}"/>
              </a:ext>
            </a:extLst>
          </p:cNvPr>
          <p:cNvCxnSpPr>
            <a:cxnSpLocks/>
            <a:stCxn id="40" idx="6"/>
          </p:cNvCxnSpPr>
          <p:nvPr/>
        </p:nvCxnSpPr>
        <p:spPr>
          <a:xfrm>
            <a:off x="2747765" y="2561547"/>
            <a:ext cx="1097400" cy="0"/>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AD1260F-9178-D14F-ACF0-E6B4F1801CBF}"/>
              </a:ext>
            </a:extLst>
          </p:cNvPr>
          <p:cNvCxnSpPr>
            <a:cxnSpLocks/>
            <a:stCxn id="41" idx="6"/>
          </p:cNvCxnSpPr>
          <p:nvPr/>
        </p:nvCxnSpPr>
        <p:spPr>
          <a:xfrm flipV="1">
            <a:off x="2747764" y="2561547"/>
            <a:ext cx="1097401" cy="1076914"/>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AD2EDB2-0768-6D49-B1D8-F8D2651164B3}"/>
              </a:ext>
            </a:extLst>
          </p:cNvPr>
          <p:cNvCxnSpPr>
            <a:cxnSpLocks/>
            <a:stCxn id="42" idx="6"/>
          </p:cNvCxnSpPr>
          <p:nvPr/>
        </p:nvCxnSpPr>
        <p:spPr>
          <a:xfrm flipV="1">
            <a:off x="2747763" y="2561547"/>
            <a:ext cx="1097402" cy="2153827"/>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D79F59F-F18F-F04E-95B6-358CA618787D}"/>
              </a:ext>
            </a:extLst>
          </p:cNvPr>
          <p:cNvCxnSpPr>
            <a:cxnSpLocks/>
            <a:stCxn id="40" idx="6"/>
          </p:cNvCxnSpPr>
          <p:nvPr/>
        </p:nvCxnSpPr>
        <p:spPr>
          <a:xfrm>
            <a:off x="2747765" y="2561547"/>
            <a:ext cx="1097400" cy="1076914"/>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9544A6D-B48F-5A4A-B81B-B4CBAD0D1E41}"/>
              </a:ext>
            </a:extLst>
          </p:cNvPr>
          <p:cNvCxnSpPr>
            <a:cxnSpLocks/>
            <a:stCxn id="41" idx="6"/>
          </p:cNvCxnSpPr>
          <p:nvPr/>
        </p:nvCxnSpPr>
        <p:spPr>
          <a:xfrm>
            <a:off x="2747764" y="3638461"/>
            <a:ext cx="1097401" cy="0"/>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A79AE8F-915E-A943-A031-BF6D024D74AB}"/>
              </a:ext>
            </a:extLst>
          </p:cNvPr>
          <p:cNvCxnSpPr>
            <a:cxnSpLocks/>
            <a:stCxn id="41" idx="6"/>
          </p:cNvCxnSpPr>
          <p:nvPr/>
        </p:nvCxnSpPr>
        <p:spPr>
          <a:xfrm>
            <a:off x="2747764" y="3638461"/>
            <a:ext cx="1097400" cy="1076914"/>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31C6F9B-55E1-F349-80E8-5FF033E2F24A}"/>
              </a:ext>
            </a:extLst>
          </p:cNvPr>
          <p:cNvCxnSpPr>
            <a:cxnSpLocks/>
            <a:stCxn id="42" idx="6"/>
          </p:cNvCxnSpPr>
          <p:nvPr/>
        </p:nvCxnSpPr>
        <p:spPr>
          <a:xfrm flipV="1">
            <a:off x="2747763" y="3638461"/>
            <a:ext cx="1097402" cy="1076913"/>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4DEE496-E84A-4E4B-A3D5-16EF3D05C550}"/>
              </a:ext>
            </a:extLst>
          </p:cNvPr>
          <p:cNvCxnSpPr>
            <a:cxnSpLocks/>
            <a:stCxn id="42" idx="6"/>
          </p:cNvCxnSpPr>
          <p:nvPr/>
        </p:nvCxnSpPr>
        <p:spPr>
          <a:xfrm>
            <a:off x="2747763" y="4715374"/>
            <a:ext cx="1097401" cy="1"/>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99BA7090-7CAD-7D45-BE45-3DE9079BBF37}"/>
              </a:ext>
            </a:extLst>
          </p:cNvPr>
          <p:cNvSpPr txBox="1"/>
          <p:nvPr/>
        </p:nvSpPr>
        <p:spPr>
          <a:xfrm>
            <a:off x="3951646" y="2370618"/>
            <a:ext cx="545342" cy="369332"/>
          </a:xfrm>
          <a:prstGeom prst="rect">
            <a:avLst/>
          </a:prstGeom>
          <a:noFill/>
        </p:spPr>
        <p:txBody>
          <a:bodyPr wrap="none" rtlCol="0">
            <a:spAutoFit/>
          </a:bodyPr>
          <a:lstStyle/>
          <a:p>
            <a:r>
              <a:rPr lang="en-US" dirty="0">
                <a:solidFill>
                  <a:schemeClr val="bg1"/>
                </a:solidFill>
              </a:rPr>
              <a:t>hid</a:t>
            </a:r>
            <a:r>
              <a:rPr lang="en-US" baseline="-25000" dirty="0">
                <a:solidFill>
                  <a:schemeClr val="bg1"/>
                </a:solidFill>
              </a:rPr>
              <a:t>1</a:t>
            </a:r>
          </a:p>
        </p:txBody>
      </p:sp>
      <p:sp>
        <p:nvSpPr>
          <p:cNvPr id="52" name="TextBox 51">
            <a:extLst>
              <a:ext uri="{FF2B5EF4-FFF2-40B4-BE49-F238E27FC236}">
                <a16:creationId xmlns:a16="http://schemas.microsoft.com/office/drawing/2014/main" id="{8338CC0F-C2CF-734C-948B-6AEB746E8035}"/>
              </a:ext>
            </a:extLst>
          </p:cNvPr>
          <p:cNvSpPr txBox="1"/>
          <p:nvPr/>
        </p:nvSpPr>
        <p:spPr>
          <a:xfrm>
            <a:off x="3941720" y="3417356"/>
            <a:ext cx="545342" cy="369332"/>
          </a:xfrm>
          <a:prstGeom prst="rect">
            <a:avLst/>
          </a:prstGeom>
          <a:noFill/>
        </p:spPr>
        <p:txBody>
          <a:bodyPr wrap="none" rtlCol="0">
            <a:spAutoFit/>
          </a:bodyPr>
          <a:lstStyle/>
          <a:p>
            <a:r>
              <a:rPr lang="en-US" dirty="0">
                <a:solidFill>
                  <a:schemeClr val="bg1"/>
                </a:solidFill>
              </a:rPr>
              <a:t>hid</a:t>
            </a:r>
            <a:r>
              <a:rPr lang="en-US" baseline="-25000" dirty="0">
                <a:solidFill>
                  <a:schemeClr val="bg1"/>
                </a:solidFill>
              </a:rPr>
              <a:t>2</a:t>
            </a:r>
          </a:p>
        </p:txBody>
      </p:sp>
      <p:sp>
        <p:nvSpPr>
          <p:cNvPr id="53" name="TextBox 52">
            <a:extLst>
              <a:ext uri="{FF2B5EF4-FFF2-40B4-BE49-F238E27FC236}">
                <a16:creationId xmlns:a16="http://schemas.microsoft.com/office/drawing/2014/main" id="{625F96D9-37CA-2648-9198-2E0251D01A66}"/>
              </a:ext>
            </a:extLst>
          </p:cNvPr>
          <p:cNvSpPr txBox="1"/>
          <p:nvPr/>
        </p:nvSpPr>
        <p:spPr>
          <a:xfrm>
            <a:off x="3930782" y="4492852"/>
            <a:ext cx="545342" cy="369332"/>
          </a:xfrm>
          <a:prstGeom prst="rect">
            <a:avLst/>
          </a:prstGeom>
          <a:noFill/>
        </p:spPr>
        <p:txBody>
          <a:bodyPr wrap="none" rtlCol="0">
            <a:spAutoFit/>
          </a:bodyPr>
          <a:lstStyle/>
          <a:p>
            <a:r>
              <a:rPr lang="en-US" dirty="0">
                <a:solidFill>
                  <a:schemeClr val="bg1"/>
                </a:solidFill>
              </a:rPr>
              <a:t>hid</a:t>
            </a:r>
            <a:r>
              <a:rPr lang="en-US" baseline="-25000" dirty="0">
                <a:solidFill>
                  <a:schemeClr val="bg1"/>
                </a:solidFill>
              </a:rPr>
              <a:t>3</a:t>
            </a:r>
          </a:p>
        </p:txBody>
      </p:sp>
      <p:sp>
        <p:nvSpPr>
          <p:cNvPr id="54" name="TextBox 53">
            <a:extLst>
              <a:ext uri="{FF2B5EF4-FFF2-40B4-BE49-F238E27FC236}">
                <a16:creationId xmlns:a16="http://schemas.microsoft.com/office/drawing/2014/main" id="{51EA696F-DD61-2842-9DB9-DCB88690CA47}"/>
              </a:ext>
            </a:extLst>
          </p:cNvPr>
          <p:cNvSpPr txBox="1"/>
          <p:nvPr/>
        </p:nvSpPr>
        <p:spPr>
          <a:xfrm>
            <a:off x="2212152" y="2361098"/>
            <a:ext cx="428322" cy="369332"/>
          </a:xfrm>
          <a:prstGeom prst="rect">
            <a:avLst/>
          </a:prstGeom>
          <a:noFill/>
        </p:spPr>
        <p:txBody>
          <a:bodyPr wrap="none" rtlCol="0">
            <a:spAutoFit/>
          </a:bodyPr>
          <a:lstStyle/>
          <a:p>
            <a:r>
              <a:rPr lang="en-US" dirty="0">
                <a:solidFill>
                  <a:schemeClr val="bg1"/>
                </a:solidFill>
              </a:rPr>
              <a:t>in</a:t>
            </a:r>
            <a:r>
              <a:rPr lang="en-US" baseline="-25000" dirty="0">
                <a:solidFill>
                  <a:schemeClr val="bg1"/>
                </a:solidFill>
              </a:rPr>
              <a:t>1</a:t>
            </a:r>
          </a:p>
        </p:txBody>
      </p:sp>
      <p:sp>
        <p:nvSpPr>
          <p:cNvPr id="55" name="TextBox 54">
            <a:extLst>
              <a:ext uri="{FF2B5EF4-FFF2-40B4-BE49-F238E27FC236}">
                <a16:creationId xmlns:a16="http://schemas.microsoft.com/office/drawing/2014/main" id="{8682AEB5-0F66-1E4C-B1C7-6E5A0BB8CBDC}"/>
              </a:ext>
            </a:extLst>
          </p:cNvPr>
          <p:cNvSpPr txBox="1"/>
          <p:nvPr/>
        </p:nvSpPr>
        <p:spPr>
          <a:xfrm>
            <a:off x="2202226" y="3407836"/>
            <a:ext cx="428322" cy="369332"/>
          </a:xfrm>
          <a:prstGeom prst="rect">
            <a:avLst/>
          </a:prstGeom>
          <a:noFill/>
        </p:spPr>
        <p:txBody>
          <a:bodyPr wrap="none" rtlCol="0">
            <a:spAutoFit/>
          </a:bodyPr>
          <a:lstStyle/>
          <a:p>
            <a:r>
              <a:rPr lang="en-US" dirty="0">
                <a:solidFill>
                  <a:schemeClr val="bg1"/>
                </a:solidFill>
              </a:rPr>
              <a:t>in</a:t>
            </a:r>
            <a:r>
              <a:rPr lang="en-US" baseline="-25000" dirty="0">
                <a:solidFill>
                  <a:schemeClr val="bg1"/>
                </a:solidFill>
              </a:rPr>
              <a:t>2</a:t>
            </a:r>
          </a:p>
        </p:txBody>
      </p:sp>
      <p:sp>
        <p:nvSpPr>
          <p:cNvPr id="56" name="TextBox 55">
            <a:extLst>
              <a:ext uri="{FF2B5EF4-FFF2-40B4-BE49-F238E27FC236}">
                <a16:creationId xmlns:a16="http://schemas.microsoft.com/office/drawing/2014/main" id="{73453F8C-08D0-2C44-9A9A-3EE01CA16346}"/>
              </a:ext>
            </a:extLst>
          </p:cNvPr>
          <p:cNvSpPr txBox="1"/>
          <p:nvPr/>
        </p:nvSpPr>
        <p:spPr>
          <a:xfrm>
            <a:off x="2191288" y="4483332"/>
            <a:ext cx="428322" cy="369332"/>
          </a:xfrm>
          <a:prstGeom prst="rect">
            <a:avLst/>
          </a:prstGeom>
          <a:noFill/>
        </p:spPr>
        <p:txBody>
          <a:bodyPr wrap="none" rtlCol="0">
            <a:spAutoFit/>
          </a:bodyPr>
          <a:lstStyle/>
          <a:p>
            <a:r>
              <a:rPr lang="en-US" dirty="0">
                <a:solidFill>
                  <a:schemeClr val="bg1"/>
                </a:solidFill>
              </a:rPr>
              <a:t>in</a:t>
            </a:r>
            <a:r>
              <a:rPr lang="en-US" baseline="-25000" dirty="0">
                <a:solidFill>
                  <a:schemeClr val="bg1"/>
                </a:solidFill>
              </a:rPr>
              <a:t>3</a:t>
            </a:r>
          </a:p>
        </p:txBody>
      </p:sp>
    </p:spTree>
    <p:extLst>
      <p:ext uri="{BB962C8B-B14F-4D97-AF65-F5344CB8AC3E}">
        <p14:creationId xmlns:p14="http://schemas.microsoft.com/office/powerpoint/2010/main" val="411916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17DD-DACC-F447-8BD1-B17DF43A2DB6}"/>
              </a:ext>
            </a:extLst>
          </p:cNvPr>
          <p:cNvSpPr>
            <a:spLocks noGrp="1"/>
          </p:cNvSpPr>
          <p:nvPr>
            <p:ph type="title"/>
          </p:nvPr>
        </p:nvSpPr>
        <p:spPr/>
        <p:txBody>
          <a:bodyPr>
            <a:normAutofit fontScale="90000"/>
          </a:bodyPr>
          <a:lstStyle/>
          <a:p>
            <a:r>
              <a:rPr lang="en-US" dirty="0"/>
              <a:t>“Deep” networks can have many layers</a:t>
            </a:r>
          </a:p>
        </p:txBody>
      </p:sp>
      <p:pic>
        <p:nvPicPr>
          <p:cNvPr id="5" name="Picture 4">
            <a:extLst>
              <a:ext uri="{FF2B5EF4-FFF2-40B4-BE49-F238E27FC236}">
                <a16:creationId xmlns:a16="http://schemas.microsoft.com/office/drawing/2014/main" id="{2B25F1C1-574C-E448-A72D-044E2B850577}"/>
              </a:ext>
            </a:extLst>
          </p:cNvPr>
          <p:cNvPicPr>
            <a:picLocks noChangeAspect="1"/>
          </p:cNvPicPr>
          <p:nvPr/>
        </p:nvPicPr>
        <p:blipFill>
          <a:blip r:embed="rId2"/>
          <a:stretch>
            <a:fillRect/>
          </a:stretch>
        </p:blipFill>
        <p:spPr>
          <a:xfrm>
            <a:off x="590550" y="1363937"/>
            <a:ext cx="7924800" cy="4412561"/>
          </a:xfrm>
          <a:prstGeom prst="rect">
            <a:avLst/>
          </a:prstGeom>
        </p:spPr>
      </p:pic>
      <p:sp>
        <p:nvSpPr>
          <p:cNvPr id="6" name="TextBox 5">
            <a:extLst>
              <a:ext uri="{FF2B5EF4-FFF2-40B4-BE49-F238E27FC236}">
                <a16:creationId xmlns:a16="http://schemas.microsoft.com/office/drawing/2014/main" id="{079FC05D-C229-4B42-807C-4214ECA8E812}"/>
              </a:ext>
            </a:extLst>
          </p:cNvPr>
          <p:cNvSpPr txBox="1"/>
          <p:nvPr/>
        </p:nvSpPr>
        <p:spPr>
          <a:xfrm>
            <a:off x="1148862" y="5933426"/>
            <a:ext cx="7237943" cy="369332"/>
          </a:xfrm>
          <a:prstGeom prst="rect">
            <a:avLst/>
          </a:prstGeom>
          <a:noFill/>
        </p:spPr>
        <p:txBody>
          <a:bodyPr wrap="none" rtlCol="0">
            <a:spAutoFit/>
          </a:bodyPr>
          <a:lstStyle/>
          <a:p>
            <a:r>
              <a:rPr lang="en-US" dirty="0"/>
              <a:t>(there are lots of technical details… more to it than just “add more layers”)</a:t>
            </a:r>
          </a:p>
        </p:txBody>
      </p:sp>
    </p:spTree>
    <p:extLst>
      <p:ext uri="{BB962C8B-B14F-4D97-AF65-F5344CB8AC3E}">
        <p14:creationId xmlns:p14="http://schemas.microsoft.com/office/powerpoint/2010/main" val="1845676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58878" y="1694093"/>
            <a:ext cx="7026244" cy="3410656"/>
          </a:xfrm>
          <a:prstGeom prst="rect">
            <a:avLst/>
          </a:prstGeom>
        </p:spPr>
      </p:pic>
      <p:sp>
        <p:nvSpPr>
          <p:cNvPr id="4" name="Title 3">
            <a:extLst>
              <a:ext uri="{FF2B5EF4-FFF2-40B4-BE49-F238E27FC236}">
                <a16:creationId xmlns:a16="http://schemas.microsoft.com/office/drawing/2014/main" id="{E3D9EFB0-7DCA-B844-8ED0-66CC599E03E8}"/>
              </a:ext>
            </a:extLst>
          </p:cNvPr>
          <p:cNvSpPr>
            <a:spLocks noGrp="1"/>
          </p:cNvSpPr>
          <p:nvPr>
            <p:ph type="title"/>
          </p:nvPr>
        </p:nvSpPr>
        <p:spPr/>
        <p:txBody>
          <a:bodyPr/>
          <a:lstStyle/>
          <a:p>
            <a:r>
              <a:rPr lang="en-US" dirty="0"/>
              <a:t>Google DeepMind</a:t>
            </a:r>
          </a:p>
        </p:txBody>
      </p:sp>
    </p:spTree>
    <p:extLst>
      <p:ext uri="{BB962C8B-B14F-4D97-AF65-F5344CB8AC3E}">
        <p14:creationId xmlns:p14="http://schemas.microsoft.com/office/powerpoint/2010/main" val="4077617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64266" y="1907822"/>
            <a:ext cx="4505743" cy="4611512"/>
          </a:xfrm>
          <a:prstGeom prst="rect">
            <a:avLst/>
          </a:prstGeom>
        </p:spPr>
      </p:pic>
      <p:sp>
        <p:nvSpPr>
          <p:cNvPr id="4" name="Title 3">
            <a:extLst>
              <a:ext uri="{FF2B5EF4-FFF2-40B4-BE49-F238E27FC236}">
                <a16:creationId xmlns:a16="http://schemas.microsoft.com/office/drawing/2014/main" id="{B97EA6F5-7EA3-FF44-8E7C-38BF28D095B0}"/>
              </a:ext>
            </a:extLst>
          </p:cNvPr>
          <p:cNvSpPr>
            <a:spLocks noGrp="1"/>
          </p:cNvSpPr>
          <p:nvPr>
            <p:ph type="title"/>
          </p:nvPr>
        </p:nvSpPr>
        <p:spPr/>
        <p:txBody>
          <a:bodyPr/>
          <a:lstStyle/>
          <a:p>
            <a:r>
              <a:rPr lang="en-US" dirty="0"/>
              <a:t>Human level reinforcement learning?</a:t>
            </a:r>
          </a:p>
        </p:txBody>
      </p:sp>
    </p:spTree>
    <p:extLst>
      <p:ext uri="{BB962C8B-B14F-4D97-AF65-F5344CB8AC3E}">
        <p14:creationId xmlns:p14="http://schemas.microsoft.com/office/powerpoint/2010/main" val="1197294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5637" y="1409249"/>
            <a:ext cx="5049718" cy="46143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67369" y="1817511"/>
            <a:ext cx="3176631" cy="3251200"/>
          </a:xfrm>
          <a:prstGeom prst="rect">
            <a:avLst/>
          </a:prstGeom>
        </p:spPr>
      </p:pic>
      <p:sp>
        <p:nvSpPr>
          <p:cNvPr id="2" name="Rectangle 1"/>
          <p:cNvSpPr/>
          <p:nvPr/>
        </p:nvSpPr>
        <p:spPr>
          <a:xfrm>
            <a:off x="1866681" y="6443512"/>
            <a:ext cx="7727244" cy="369332"/>
          </a:xfrm>
          <a:prstGeom prst="rect">
            <a:avLst/>
          </a:prstGeom>
        </p:spPr>
        <p:txBody>
          <a:bodyPr wrap="square">
            <a:spAutoFit/>
          </a:bodyPr>
          <a:lstStyle/>
          <a:p>
            <a:r>
              <a:rPr lang="en-US" dirty="0">
                <a:solidFill>
                  <a:schemeClr val="bg2">
                    <a:lumMod val="75000"/>
                  </a:schemeClr>
                </a:solidFill>
              </a:rPr>
              <a:t>https://</a:t>
            </a:r>
            <a:r>
              <a:rPr lang="en-US" dirty="0" err="1">
                <a:solidFill>
                  <a:schemeClr val="bg2">
                    <a:lumMod val="75000"/>
                  </a:schemeClr>
                </a:solidFill>
              </a:rPr>
              <a:t>storage.googleapis.com</a:t>
            </a:r>
            <a:r>
              <a:rPr lang="en-US" dirty="0">
                <a:solidFill>
                  <a:schemeClr val="bg2">
                    <a:lumMod val="75000"/>
                  </a:schemeClr>
                </a:solidFill>
              </a:rPr>
              <a:t>/</a:t>
            </a:r>
            <a:r>
              <a:rPr lang="en-US" dirty="0" err="1">
                <a:solidFill>
                  <a:schemeClr val="bg2">
                    <a:lumMod val="75000"/>
                  </a:schemeClr>
                </a:solidFill>
              </a:rPr>
              <a:t>deepmind</a:t>
            </a:r>
            <a:r>
              <a:rPr lang="en-US" dirty="0">
                <a:solidFill>
                  <a:schemeClr val="bg2">
                    <a:lumMod val="75000"/>
                  </a:schemeClr>
                </a:solidFill>
              </a:rPr>
              <a:t>-media/</a:t>
            </a:r>
            <a:r>
              <a:rPr lang="en-US" dirty="0" err="1">
                <a:solidFill>
                  <a:schemeClr val="bg2">
                    <a:lumMod val="75000"/>
                  </a:schemeClr>
                </a:solidFill>
              </a:rPr>
              <a:t>dqn</a:t>
            </a:r>
            <a:r>
              <a:rPr lang="en-US" dirty="0">
                <a:solidFill>
                  <a:schemeClr val="bg2">
                    <a:lumMod val="75000"/>
                  </a:schemeClr>
                </a:solidFill>
              </a:rPr>
              <a:t>/</a:t>
            </a:r>
            <a:r>
              <a:rPr lang="en-US" dirty="0" err="1">
                <a:solidFill>
                  <a:schemeClr val="bg2">
                    <a:lumMod val="75000"/>
                  </a:schemeClr>
                </a:solidFill>
              </a:rPr>
              <a:t>DQNNaturePaper.pdf</a:t>
            </a:r>
            <a:endParaRPr lang="en-US" dirty="0">
              <a:solidFill>
                <a:schemeClr val="bg2">
                  <a:lumMod val="75000"/>
                </a:schemeClr>
              </a:solidFill>
            </a:endParaRPr>
          </a:p>
        </p:txBody>
      </p:sp>
      <p:sp>
        <p:nvSpPr>
          <p:cNvPr id="4" name="Title 3">
            <a:extLst>
              <a:ext uri="{FF2B5EF4-FFF2-40B4-BE49-F238E27FC236}">
                <a16:creationId xmlns:a16="http://schemas.microsoft.com/office/drawing/2014/main" id="{80B29EE4-F780-9A45-8769-E25530B8FC7D}"/>
              </a:ext>
            </a:extLst>
          </p:cNvPr>
          <p:cNvSpPr>
            <a:spLocks noGrp="1"/>
          </p:cNvSpPr>
          <p:nvPr>
            <p:ph type="title"/>
          </p:nvPr>
        </p:nvSpPr>
        <p:spPr/>
        <p:txBody>
          <a:bodyPr>
            <a:normAutofit/>
          </a:bodyPr>
          <a:lstStyle/>
          <a:p>
            <a:r>
              <a:rPr lang="en-US" dirty="0"/>
              <a:t>Human level reinforcement learning?</a:t>
            </a:r>
          </a:p>
        </p:txBody>
      </p:sp>
      <p:sp>
        <p:nvSpPr>
          <p:cNvPr id="7" name="TextBox 6">
            <a:extLst>
              <a:ext uri="{FF2B5EF4-FFF2-40B4-BE49-F238E27FC236}">
                <a16:creationId xmlns:a16="http://schemas.microsoft.com/office/drawing/2014/main" id="{7D31D536-5B4B-D342-B362-8CA4CE8DD347}"/>
              </a:ext>
            </a:extLst>
          </p:cNvPr>
          <p:cNvSpPr txBox="1"/>
          <p:nvPr/>
        </p:nvSpPr>
        <p:spPr>
          <a:xfrm>
            <a:off x="3563815" y="1016471"/>
            <a:ext cx="1787669" cy="369332"/>
          </a:xfrm>
          <a:prstGeom prst="rect">
            <a:avLst/>
          </a:prstGeom>
          <a:noFill/>
        </p:spPr>
        <p:txBody>
          <a:bodyPr wrap="none" rtlCol="0">
            <a:spAutoFit/>
          </a:bodyPr>
          <a:lstStyle/>
          <a:p>
            <a:r>
              <a:rPr lang="en-US" dirty="0" err="1"/>
              <a:t>Mnih</a:t>
            </a:r>
            <a:r>
              <a:rPr lang="en-US" dirty="0"/>
              <a:t> et al (2015)</a:t>
            </a:r>
          </a:p>
        </p:txBody>
      </p:sp>
    </p:spTree>
    <p:extLst>
      <p:ext uri="{BB962C8B-B14F-4D97-AF65-F5344CB8AC3E}">
        <p14:creationId xmlns:p14="http://schemas.microsoft.com/office/powerpoint/2010/main" val="131291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9484" y="1792356"/>
            <a:ext cx="4572000" cy="3416320"/>
          </a:xfrm>
          <a:prstGeom prst="rect">
            <a:avLst/>
          </a:prstGeom>
        </p:spPr>
        <p:txBody>
          <a:bodyPr>
            <a:spAutoFit/>
          </a:bodyPr>
          <a:lstStyle/>
          <a:p>
            <a:r>
              <a:rPr lang="en-US" dirty="0"/>
              <a:t>The theory of reinforcement learning provides a normative account, deeply rooted in psychological and neuroscientific perspectives on animal </a:t>
            </a:r>
            <a:r>
              <a:rPr lang="en-US" dirty="0" err="1"/>
              <a:t>behaviour</a:t>
            </a:r>
            <a:r>
              <a:rPr lang="en-US" dirty="0"/>
              <a:t>, of how agents may optimize their control of an environment. To use reinforcement learning successfully in situations approaching real-world complexity, however, agents are confronted with a difficult task: they must derive efficient representations of the environment from high-dimensional sensory inputs, and use these to generalize past experience to new situations</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7369" y="1817511"/>
            <a:ext cx="3176631" cy="3251200"/>
          </a:xfrm>
          <a:prstGeom prst="rect">
            <a:avLst/>
          </a:prstGeom>
        </p:spPr>
      </p:pic>
      <p:sp>
        <p:nvSpPr>
          <p:cNvPr id="4" name="Title 3">
            <a:extLst>
              <a:ext uri="{FF2B5EF4-FFF2-40B4-BE49-F238E27FC236}">
                <a16:creationId xmlns:a16="http://schemas.microsoft.com/office/drawing/2014/main" id="{A8061D79-05AD-024F-A6F4-DF754E3423BA}"/>
              </a:ext>
            </a:extLst>
          </p:cNvPr>
          <p:cNvSpPr>
            <a:spLocks noGrp="1"/>
          </p:cNvSpPr>
          <p:nvPr>
            <p:ph type="title"/>
          </p:nvPr>
        </p:nvSpPr>
        <p:spPr/>
        <p:txBody>
          <a:bodyPr>
            <a:normAutofit/>
          </a:bodyPr>
          <a:lstStyle/>
          <a:p>
            <a:r>
              <a:rPr lang="en-US" dirty="0"/>
              <a:t>Human level reinforcement learning?</a:t>
            </a:r>
          </a:p>
        </p:txBody>
      </p:sp>
      <p:sp>
        <p:nvSpPr>
          <p:cNvPr id="5" name="TextBox 4">
            <a:extLst>
              <a:ext uri="{FF2B5EF4-FFF2-40B4-BE49-F238E27FC236}">
                <a16:creationId xmlns:a16="http://schemas.microsoft.com/office/drawing/2014/main" id="{30D0A056-F423-924B-B3A1-826968188CE3}"/>
              </a:ext>
            </a:extLst>
          </p:cNvPr>
          <p:cNvSpPr txBox="1"/>
          <p:nvPr/>
        </p:nvSpPr>
        <p:spPr>
          <a:xfrm>
            <a:off x="3563815" y="1016471"/>
            <a:ext cx="1787669" cy="369332"/>
          </a:xfrm>
          <a:prstGeom prst="rect">
            <a:avLst/>
          </a:prstGeom>
          <a:noFill/>
        </p:spPr>
        <p:txBody>
          <a:bodyPr wrap="none" rtlCol="0">
            <a:spAutoFit/>
          </a:bodyPr>
          <a:lstStyle/>
          <a:p>
            <a:r>
              <a:rPr lang="en-US" dirty="0" err="1"/>
              <a:t>Mnih</a:t>
            </a:r>
            <a:r>
              <a:rPr lang="en-US" dirty="0"/>
              <a:t> et al (2015)</a:t>
            </a:r>
          </a:p>
        </p:txBody>
      </p:sp>
    </p:spTree>
    <p:extLst>
      <p:ext uri="{BB962C8B-B14F-4D97-AF65-F5344CB8AC3E}">
        <p14:creationId xmlns:p14="http://schemas.microsoft.com/office/powerpoint/2010/main" val="621135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C68B34-17A1-6C40-BDE3-4CF87018158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8650" y="1852246"/>
            <a:ext cx="4185428" cy="2801816"/>
          </a:xfrm>
          <a:prstGeom prst="rect">
            <a:avLst/>
          </a:prstGeom>
        </p:spPr>
      </p:pic>
      <p:sp>
        <p:nvSpPr>
          <p:cNvPr id="5" name="Title 4">
            <a:extLst>
              <a:ext uri="{FF2B5EF4-FFF2-40B4-BE49-F238E27FC236}">
                <a16:creationId xmlns:a16="http://schemas.microsoft.com/office/drawing/2014/main" id="{321EF27C-D252-6346-981E-63524669D0FC}"/>
              </a:ext>
            </a:extLst>
          </p:cNvPr>
          <p:cNvSpPr>
            <a:spLocks noGrp="1"/>
          </p:cNvSpPr>
          <p:nvPr>
            <p:ph type="title"/>
          </p:nvPr>
        </p:nvSpPr>
        <p:spPr/>
        <p:txBody>
          <a:bodyPr/>
          <a:lstStyle/>
          <a:p>
            <a:r>
              <a:rPr lang="en-US" dirty="0"/>
              <a:t>How do people learn?</a:t>
            </a:r>
          </a:p>
        </p:txBody>
      </p:sp>
      <p:pic>
        <p:nvPicPr>
          <p:cNvPr id="7" name="Picture 6">
            <a:extLst>
              <a:ext uri="{FF2B5EF4-FFF2-40B4-BE49-F238E27FC236}">
                <a16:creationId xmlns:a16="http://schemas.microsoft.com/office/drawing/2014/main" id="{EA499A97-142E-9B4F-BB60-AD74B66281A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99678" y="3090442"/>
            <a:ext cx="4169652" cy="3127239"/>
          </a:xfrm>
          <a:prstGeom prst="rect">
            <a:avLst/>
          </a:prstGeom>
        </p:spPr>
      </p:pic>
    </p:spTree>
    <p:extLst>
      <p:ext uri="{BB962C8B-B14F-4D97-AF65-F5344CB8AC3E}">
        <p14:creationId xmlns:p14="http://schemas.microsoft.com/office/powerpoint/2010/main" val="4280385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74433" y="0"/>
            <a:ext cx="6168970" cy="6858000"/>
          </a:xfrm>
          <a:prstGeom prst="rect">
            <a:avLst/>
          </a:prstGeom>
        </p:spPr>
      </p:pic>
      <p:sp>
        <p:nvSpPr>
          <p:cNvPr id="3" name="TextBox 2"/>
          <p:cNvSpPr txBox="1"/>
          <p:nvPr/>
        </p:nvSpPr>
        <p:spPr>
          <a:xfrm>
            <a:off x="914402" y="2201334"/>
            <a:ext cx="2321276" cy="646331"/>
          </a:xfrm>
          <a:prstGeom prst="rect">
            <a:avLst/>
          </a:prstGeom>
          <a:noFill/>
        </p:spPr>
        <p:txBody>
          <a:bodyPr wrap="square" rtlCol="0">
            <a:spAutoFit/>
          </a:bodyPr>
          <a:lstStyle/>
          <a:p>
            <a:r>
              <a:rPr lang="en-US" dirty="0"/>
              <a:t>Don’t try to defeat an AI at space invaders</a:t>
            </a:r>
          </a:p>
        </p:txBody>
      </p:sp>
      <p:sp>
        <p:nvSpPr>
          <p:cNvPr id="4" name="TextBox 3"/>
          <p:cNvSpPr txBox="1"/>
          <p:nvPr/>
        </p:nvSpPr>
        <p:spPr>
          <a:xfrm>
            <a:off x="914401" y="5759699"/>
            <a:ext cx="2321277" cy="646331"/>
          </a:xfrm>
          <a:prstGeom prst="rect">
            <a:avLst/>
          </a:prstGeom>
          <a:noFill/>
        </p:spPr>
        <p:txBody>
          <a:bodyPr wrap="square" rtlCol="0">
            <a:spAutoFit/>
          </a:bodyPr>
          <a:lstStyle/>
          <a:p>
            <a:r>
              <a:rPr lang="en-US" dirty="0"/>
              <a:t>Do challenge an AI to play Frostbite! </a:t>
            </a:r>
          </a:p>
        </p:txBody>
      </p:sp>
      <p:cxnSp>
        <p:nvCxnSpPr>
          <p:cNvPr id="6" name="Straight Arrow Connector 5"/>
          <p:cNvCxnSpPr>
            <a:stCxn id="3" idx="3"/>
          </p:cNvCxnSpPr>
          <p:nvPr/>
        </p:nvCxnSpPr>
        <p:spPr>
          <a:xfrm>
            <a:off x="3235678" y="2524500"/>
            <a:ext cx="320322" cy="4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a:off x="3115951" y="6082865"/>
            <a:ext cx="8347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3E45F7A-B01B-1A43-AD0B-68206AE49BE4}"/>
              </a:ext>
            </a:extLst>
          </p:cNvPr>
          <p:cNvSpPr txBox="1"/>
          <p:nvPr/>
        </p:nvSpPr>
        <p:spPr>
          <a:xfrm>
            <a:off x="914402" y="292753"/>
            <a:ext cx="2321276" cy="646331"/>
          </a:xfrm>
          <a:prstGeom prst="rect">
            <a:avLst/>
          </a:prstGeom>
          <a:noFill/>
        </p:spPr>
        <p:txBody>
          <a:bodyPr wrap="square" rtlCol="0">
            <a:spAutoFit/>
          </a:bodyPr>
          <a:lstStyle/>
          <a:p>
            <a:r>
              <a:rPr lang="en-US" dirty="0"/>
              <a:t>Don’t try to defeat an AI at breakout</a:t>
            </a:r>
          </a:p>
        </p:txBody>
      </p:sp>
      <p:cxnSp>
        <p:nvCxnSpPr>
          <p:cNvPr id="9" name="Straight Arrow Connector 8">
            <a:extLst>
              <a:ext uri="{FF2B5EF4-FFF2-40B4-BE49-F238E27FC236}">
                <a16:creationId xmlns:a16="http://schemas.microsoft.com/office/drawing/2014/main" id="{6C74DAF2-251F-1546-99A1-6EAAC3E5F6C8}"/>
              </a:ext>
            </a:extLst>
          </p:cNvPr>
          <p:cNvCxnSpPr/>
          <p:nvPr/>
        </p:nvCxnSpPr>
        <p:spPr>
          <a:xfrm>
            <a:off x="3235678" y="629138"/>
            <a:ext cx="320322" cy="4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821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17DEF-2508-EF43-85A6-876E2C241884}"/>
              </a:ext>
            </a:extLst>
          </p:cNvPr>
          <p:cNvSpPr>
            <a:spLocks noGrp="1"/>
          </p:cNvSpPr>
          <p:nvPr>
            <p:ph type="title"/>
          </p:nvPr>
        </p:nvSpPr>
        <p:spPr/>
        <p:txBody>
          <a:bodyPr/>
          <a:lstStyle/>
          <a:p>
            <a:r>
              <a:rPr lang="en-US" dirty="0"/>
              <a:t>DQN plays Breakout</a:t>
            </a:r>
          </a:p>
        </p:txBody>
      </p:sp>
      <p:pic>
        <p:nvPicPr>
          <p:cNvPr id="3" name="DQN Breakout">
            <a:hlinkClick r:id="" action="ppaction://media"/>
            <a:extLst>
              <a:ext uri="{FF2B5EF4-FFF2-40B4-BE49-F238E27FC236}">
                <a16:creationId xmlns:a16="http://schemas.microsoft.com/office/drawing/2014/main" id="{8A8E9F3C-A731-6943-A4FA-F83EE9B6C341}"/>
              </a:ext>
            </a:extLst>
          </p:cNvPr>
          <p:cNvPicPr>
            <a:picLocks noRot="1" noChangeAspect="1"/>
          </p:cNvPicPr>
          <p:nvPr>
            <a:videoFile r:link="rId1"/>
          </p:nvPr>
        </p:nvPicPr>
        <p:blipFill>
          <a:blip r:embed="rId3"/>
          <a:stretch>
            <a:fillRect/>
          </a:stretch>
        </p:blipFill>
        <p:spPr>
          <a:xfrm>
            <a:off x="1516674" y="1549399"/>
            <a:ext cx="5829300" cy="4368800"/>
          </a:xfrm>
          <a:prstGeom prst="rect">
            <a:avLst/>
          </a:prstGeom>
        </p:spPr>
      </p:pic>
      <p:sp>
        <p:nvSpPr>
          <p:cNvPr id="4" name="Rectangle 3">
            <a:extLst>
              <a:ext uri="{FF2B5EF4-FFF2-40B4-BE49-F238E27FC236}">
                <a16:creationId xmlns:a16="http://schemas.microsoft.com/office/drawing/2014/main" id="{463D15DF-C65C-CA42-B36E-0E8F68F2FAB4}"/>
              </a:ext>
            </a:extLst>
          </p:cNvPr>
          <p:cNvSpPr/>
          <p:nvPr/>
        </p:nvSpPr>
        <p:spPr>
          <a:xfrm>
            <a:off x="2982754" y="6075923"/>
            <a:ext cx="2897140" cy="369332"/>
          </a:xfrm>
          <a:prstGeom prst="rect">
            <a:avLst/>
          </a:prstGeom>
        </p:spPr>
        <p:txBody>
          <a:bodyPr wrap="none">
            <a:spAutoFit/>
          </a:bodyPr>
          <a:lstStyle/>
          <a:p>
            <a:r>
              <a:rPr lang="en-US" dirty="0"/>
              <a:t>https://</a:t>
            </a:r>
            <a:r>
              <a:rPr lang="en-US" dirty="0" err="1"/>
              <a:t>youtu.be</a:t>
            </a:r>
            <a:r>
              <a:rPr lang="en-US" dirty="0"/>
              <a:t>/</a:t>
            </a:r>
            <a:r>
              <a:rPr lang="en-US" dirty="0" err="1"/>
              <a:t>TmPfTpjtdgg</a:t>
            </a:r>
            <a:endParaRPr lang="en-US" dirty="0"/>
          </a:p>
        </p:txBody>
      </p:sp>
    </p:spTree>
    <p:extLst>
      <p:ext uri="{BB962C8B-B14F-4D97-AF65-F5344CB8AC3E}">
        <p14:creationId xmlns:p14="http://schemas.microsoft.com/office/powerpoint/2010/main" val="118231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FD7E5-4E9D-AE4F-86B6-B57D9BE372A2}"/>
              </a:ext>
            </a:extLst>
          </p:cNvPr>
          <p:cNvSpPr>
            <a:spLocks noGrp="1"/>
          </p:cNvSpPr>
          <p:nvPr>
            <p:ph type="title"/>
          </p:nvPr>
        </p:nvSpPr>
        <p:spPr/>
        <p:txBody>
          <a:bodyPr/>
          <a:lstStyle/>
          <a:p>
            <a:r>
              <a:rPr lang="en-US" dirty="0"/>
              <a:t>DQN plays Space Invaders</a:t>
            </a:r>
          </a:p>
        </p:txBody>
      </p:sp>
      <p:pic>
        <p:nvPicPr>
          <p:cNvPr id="3" name="DQN SPACE INVADERS">
            <a:hlinkClick r:id="" action="ppaction://media"/>
            <a:extLst>
              <a:ext uri="{FF2B5EF4-FFF2-40B4-BE49-F238E27FC236}">
                <a16:creationId xmlns:a16="http://schemas.microsoft.com/office/drawing/2014/main" id="{37E82306-7136-5E41-B2B3-2680FB7D8F6C}"/>
              </a:ext>
            </a:extLst>
          </p:cNvPr>
          <p:cNvPicPr>
            <a:picLocks noRot="1" noChangeAspect="1"/>
          </p:cNvPicPr>
          <p:nvPr>
            <a:videoFile r:link="rId1"/>
          </p:nvPr>
        </p:nvPicPr>
        <p:blipFill>
          <a:blip r:embed="rId3"/>
          <a:stretch>
            <a:fillRect/>
          </a:stretch>
        </p:blipFill>
        <p:spPr>
          <a:xfrm>
            <a:off x="1657350" y="1748692"/>
            <a:ext cx="5829300" cy="4368800"/>
          </a:xfrm>
          <a:prstGeom prst="rect">
            <a:avLst/>
          </a:prstGeom>
        </p:spPr>
      </p:pic>
      <p:sp>
        <p:nvSpPr>
          <p:cNvPr id="4" name="Rectangle 3">
            <a:extLst>
              <a:ext uri="{FF2B5EF4-FFF2-40B4-BE49-F238E27FC236}">
                <a16:creationId xmlns:a16="http://schemas.microsoft.com/office/drawing/2014/main" id="{8001D15C-DBB6-DA48-B7A1-ABF87D6A44BF}"/>
              </a:ext>
            </a:extLst>
          </p:cNvPr>
          <p:cNvSpPr/>
          <p:nvPr/>
        </p:nvSpPr>
        <p:spPr>
          <a:xfrm>
            <a:off x="3001922" y="6117492"/>
            <a:ext cx="3140155" cy="369332"/>
          </a:xfrm>
          <a:prstGeom prst="rect">
            <a:avLst/>
          </a:prstGeom>
        </p:spPr>
        <p:txBody>
          <a:bodyPr wrap="none">
            <a:spAutoFit/>
          </a:bodyPr>
          <a:lstStyle/>
          <a:p>
            <a:r>
              <a:rPr lang="en-US" dirty="0"/>
              <a:t>https://</a:t>
            </a:r>
            <a:r>
              <a:rPr lang="en-US" dirty="0" err="1"/>
              <a:t>youtu.be</a:t>
            </a:r>
            <a:r>
              <a:rPr lang="en-US" dirty="0"/>
              <a:t>/W2CAghUiofY</a:t>
            </a:r>
          </a:p>
        </p:txBody>
      </p:sp>
    </p:spTree>
    <p:extLst>
      <p:ext uri="{BB962C8B-B14F-4D97-AF65-F5344CB8AC3E}">
        <p14:creationId xmlns:p14="http://schemas.microsoft.com/office/powerpoint/2010/main" val="312978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F291-4163-3940-8DBA-236749ECB63A}"/>
              </a:ext>
            </a:extLst>
          </p:cNvPr>
          <p:cNvSpPr>
            <a:spLocks noGrp="1"/>
          </p:cNvSpPr>
          <p:nvPr>
            <p:ph type="title"/>
          </p:nvPr>
        </p:nvSpPr>
        <p:spPr/>
        <p:txBody>
          <a:bodyPr>
            <a:normAutofit/>
          </a:bodyPr>
          <a:lstStyle/>
          <a:p>
            <a:r>
              <a:rPr lang="en-US" dirty="0"/>
              <a:t>What does it learn?</a:t>
            </a:r>
          </a:p>
        </p:txBody>
      </p:sp>
      <p:pic>
        <p:nvPicPr>
          <p:cNvPr id="4" name="Picture 3">
            <a:extLst>
              <a:ext uri="{FF2B5EF4-FFF2-40B4-BE49-F238E27FC236}">
                <a16:creationId xmlns:a16="http://schemas.microsoft.com/office/drawing/2014/main" id="{5C873351-0AD5-1947-86C5-E8BE91D01BBF}"/>
              </a:ext>
            </a:extLst>
          </p:cNvPr>
          <p:cNvPicPr>
            <a:picLocks noChangeAspect="1"/>
          </p:cNvPicPr>
          <p:nvPr/>
        </p:nvPicPr>
        <p:blipFill>
          <a:blip r:embed="rId2"/>
          <a:stretch>
            <a:fillRect/>
          </a:stretch>
        </p:blipFill>
        <p:spPr>
          <a:xfrm>
            <a:off x="1131221" y="1054608"/>
            <a:ext cx="6693987" cy="5650991"/>
          </a:xfrm>
          <a:prstGeom prst="rect">
            <a:avLst/>
          </a:prstGeom>
        </p:spPr>
      </p:pic>
    </p:spTree>
    <p:extLst>
      <p:ext uri="{BB962C8B-B14F-4D97-AF65-F5344CB8AC3E}">
        <p14:creationId xmlns:p14="http://schemas.microsoft.com/office/powerpoint/2010/main" val="1023040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F50B-26E9-A84D-B8E9-A73A5BFEA6A2}"/>
              </a:ext>
            </a:extLst>
          </p:cNvPr>
          <p:cNvSpPr>
            <a:spLocks noGrp="1"/>
          </p:cNvSpPr>
          <p:nvPr>
            <p:ph type="title"/>
          </p:nvPr>
        </p:nvSpPr>
        <p:spPr/>
        <p:txBody>
          <a:bodyPr/>
          <a:lstStyle/>
          <a:p>
            <a:r>
              <a:rPr lang="en-US" dirty="0"/>
              <a:t>What doesn’t it learn?</a:t>
            </a:r>
          </a:p>
        </p:txBody>
      </p:sp>
      <p:pic>
        <p:nvPicPr>
          <p:cNvPr id="4" name="Atari - Frostbite">
            <a:hlinkClick r:id="" action="ppaction://media"/>
            <a:extLst>
              <a:ext uri="{FF2B5EF4-FFF2-40B4-BE49-F238E27FC236}">
                <a16:creationId xmlns:a16="http://schemas.microsoft.com/office/drawing/2014/main" id="{59F15AD9-6503-CF41-8293-C78561E8F821}"/>
              </a:ext>
            </a:extLst>
          </p:cNvPr>
          <p:cNvPicPr>
            <a:picLocks noRot="1" noChangeAspect="1"/>
          </p:cNvPicPr>
          <p:nvPr>
            <a:videoFile r:link="rId1"/>
          </p:nvPr>
        </p:nvPicPr>
        <p:blipFill>
          <a:blip r:embed="rId3"/>
          <a:stretch>
            <a:fillRect/>
          </a:stretch>
        </p:blipFill>
        <p:spPr>
          <a:xfrm>
            <a:off x="1657350" y="1514231"/>
            <a:ext cx="5829300" cy="4368800"/>
          </a:xfrm>
          <a:prstGeom prst="rect">
            <a:avLst/>
          </a:prstGeom>
        </p:spPr>
      </p:pic>
      <p:sp>
        <p:nvSpPr>
          <p:cNvPr id="5" name="TextBox 4">
            <a:extLst>
              <a:ext uri="{FF2B5EF4-FFF2-40B4-BE49-F238E27FC236}">
                <a16:creationId xmlns:a16="http://schemas.microsoft.com/office/drawing/2014/main" id="{F1A8211D-2046-4E40-9A74-03C15D9F45E4}"/>
              </a:ext>
            </a:extLst>
          </p:cNvPr>
          <p:cNvSpPr txBox="1"/>
          <p:nvPr/>
        </p:nvSpPr>
        <p:spPr>
          <a:xfrm>
            <a:off x="2917828" y="991288"/>
            <a:ext cx="3308342" cy="369332"/>
          </a:xfrm>
          <a:prstGeom prst="rect">
            <a:avLst/>
          </a:prstGeom>
          <a:noFill/>
        </p:spPr>
        <p:txBody>
          <a:bodyPr wrap="none" rtlCol="0">
            <a:spAutoFit/>
          </a:bodyPr>
          <a:lstStyle/>
          <a:p>
            <a:r>
              <a:rPr lang="en-US" dirty="0"/>
              <a:t>(this is a human playing Frostbite)</a:t>
            </a:r>
          </a:p>
        </p:txBody>
      </p:sp>
      <p:sp>
        <p:nvSpPr>
          <p:cNvPr id="7" name="Rectangle 6">
            <a:extLst>
              <a:ext uri="{FF2B5EF4-FFF2-40B4-BE49-F238E27FC236}">
                <a16:creationId xmlns:a16="http://schemas.microsoft.com/office/drawing/2014/main" id="{BC2E9F31-516F-AF47-BAAB-C678C6C1E32C}"/>
              </a:ext>
            </a:extLst>
          </p:cNvPr>
          <p:cNvSpPr/>
          <p:nvPr/>
        </p:nvSpPr>
        <p:spPr>
          <a:xfrm>
            <a:off x="3026448" y="6036642"/>
            <a:ext cx="3091103" cy="369332"/>
          </a:xfrm>
          <a:prstGeom prst="rect">
            <a:avLst/>
          </a:prstGeom>
        </p:spPr>
        <p:txBody>
          <a:bodyPr wrap="none">
            <a:spAutoFit/>
          </a:bodyPr>
          <a:lstStyle/>
          <a:p>
            <a:r>
              <a:rPr lang="en-US" dirty="0"/>
              <a:t>https://</a:t>
            </a:r>
            <a:r>
              <a:rPr lang="en-US" dirty="0" err="1"/>
              <a:t>youtu.be</a:t>
            </a:r>
            <a:r>
              <a:rPr lang="en-US" dirty="0"/>
              <a:t>/1d4D5KhpKa8</a:t>
            </a:r>
          </a:p>
        </p:txBody>
      </p:sp>
    </p:spTree>
    <p:extLst>
      <p:ext uri="{BB962C8B-B14F-4D97-AF65-F5344CB8AC3E}">
        <p14:creationId xmlns:p14="http://schemas.microsoft.com/office/powerpoint/2010/main" val="253275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F4DC-D458-B844-85D7-80220379BEE6}"/>
              </a:ext>
            </a:extLst>
          </p:cNvPr>
          <p:cNvSpPr>
            <a:spLocks noGrp="1"/>
          </p:cNvSpPr>
          <p:nvPr>
            <p:ph type="title"/>
          </p:nvPr>
        </p:nvSpPr>
        <p:spPr/>
        <p:txBody>
          <a:bodyPr/>
          <a:lstStyle/>
          <a:p>
            <a:r>
              <a:rPr lang="en-US" dirty="0"/>
              <a:t>Why is Frostbite hard?</a:t>
            </a:r>
          </a:p>
        </p:txBody>
      </p:sp>
      <p:sp>
        <p:nvSpPr>
          <p:cNvPr id="3" name="Content Placeholder 2">
            <a:extLst>
              <a:ext uri="{FF2B5EF4-FFF2-40B4-BE49-F238E27FC236}">
                <a16:creationId xmlns:a16="http://schemas.microsoft.com/office/drawing/2014/main" id="{2CF57EC5-D4CE-3A45-A5D6-E3CE7B3E0F26}"/>
              </a:ext>
            </a:extLst>
          </p:cNvPr>
          <p:cNvSpPr>
            <a:spLocks noGrp="1"/>
          </p:cNvSpPr>
          <p:nvPr>
            <p:ph idx="1"/>
          </p:nvPr>
        </p:nvSpPr>
        <p:spPr>
          <a:xfrm>
            <a:off x="628650" y="1536193"/>
            <a:ext cx="7886700" cy="1675930"/>
          </a:xfrm>
        </p:spPr>
        <p:txBody>
          <a:bodyPr/>
          <a:lstStyle/>
          <a:p>
            <a:r>
              <a:rPr lang="en-US" dirty="0"/>
              <a:t>It’s a structured game with sparse rewards</a:t>
            </a:r>
          </a:p>
          <a:p>
            <a:r>
              <a:rPr lang="en-US" dirty="0"/>
              <a:t>Needs “forward planning” to play well</a:t>
            </a:r>
          </a:p>
          <a:p>
            <a:r>
              <a:rPr lang="en-US" dirty="0"/>
              <a:t>Not really a “pattern recognition” problem</a:t>
            </a:r>
          </a:p>
          <a:p>
            <a:endParaRPr lang="en-US" dirty="0"/>
          </a:p>
        </p:txBody>
      </p:sp>
      <p:sp>
        <p:nvSpPr>
          <p:cNvPr id="4" name="Rectangle 3">
            <a:extLst>
              <a:ext uri="{FF2B5EF4-FFF2-40B4-BE49-F238E27FC236}">
                <a16:creationId xmlns:a16="http://schemas.microsoft.com/office/drawing/2014/main" id="{E15D3342-4254-4747-AD52-F639F72F150D}"/>
              </a:ext>
            </a:extLst>
          </p:cNvPr>
          <p:cNvSpPr/>
          <p:nvPr/>
        </p:nvSpPr>
        <p:spPr>
          <a:xfrm>
            <a:off x="2839156" y="6402191"/>
            <a:ext cx="6304844" cy="369332"/>
          </a:xfrm>
          <a:prstGeom prst="rect">
            <a:avLst/>
          </a:prstGeom>
        </p:spPr>
        <p:txBody>
          <a:bodyPr wrap="square">
            <a:spAutoFit/>
          </a:bodyPr>
          <a:lstStyle/>
          <a:p>
            <a:r>
              <a:rPr lang="en-US" dirty="0">
                <a:solidFill>
                  <a:schemeClr val="bg2">
                    <a:lumMod val="75000"/>
                  </a:schemeClr>
                </a:solidFill>
              </a:rPr>
              <a:t>http://</a:t>
            </a:r>
            <a:r>
              <a:rPr lang="en-US" dirty="0" err="1">
                <a:solidFill>
                  <a:schemeClr val="bg2">
                    <a:lumMod val="75000"/>
                  </a:schemeClr>
                </a:solidFill>
              </a:rPr>
              <a:t>web.stanford.edu</a:t>
            </a:r>
            <a:r>
              <a:rPr lang="en-US" dirty="0">
                <a:solidFill>
                  <a:schemeClr val="bg2">
                    <a:lumMod val="75000"/>
                  </a:schemeClr>
                </a:solidFill>
              </a:rPr>
              <a:t>/class/psych209/Readings/</a:t>
            </a:r>
            <a:r>
              <a:rPr lang="en-US" dirty="0" err="1">
                <a:solidFill>
                  <a:schemeClr val="bg2">
                    <a:lumMod val="75000"/>
                  </a:schemeClr>
                </a:solidFill>
              </a:rPr>
              <a:t>LakeEtAlBBS.pdf</a:t>
            </a:r>
            <a:endParaRPr lang="en-US" dirty="0">
              <a:solidFill>
                <a:schemeClr val="bg2">
                  <a:lumMod val="75000"/>
                </a:schemeClr>
              </a:solidFill>
            </a:endParaRPr>
          </a:p>
        </p:txBody>
      </p:sp>
      <p:pic>
        <p:nvPicPr>
          <p:cNvPr id="5" name="Picture 4">
            <a:extLst>
              <a:ext uri="{FF2B5EF4-FFF2-40B4-BE49-F238E27FC236}">
                <a16:creationId xmlns:a16="http://schemas.microsoft.com/office/drawing/2014/main" id="{84DA59FB-E088-0745-A21B-2B7B4A22B1C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85352" y="3075119"/>
            <a:ext cx="5125049" cy="3162949"/>
          </a:xfrm>
          <a:prstGeom prst="rect">
            <a:avLst/>
          </a:prstGeom>
        </p:spPr>
      </p:pic>
    </p:spTree>
    <p:extLst>
      <p:ext uri="{BB962C8B-B14F-4D97-AF65-F5344CB8AC3E}">
        <p14:creationId xmlns:p14="http://schemas.microsoft.com/office/powerpoint/2010/main" val="817027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7A9C-BB27-1147-AAD5-FEB79C63C07A}"/>
              </a:ext>
            </a:extLst>
          </p:cNvPr>
          <p:cNvSpPr>
            <a:spLocks noGrp="1"/>
          </p:cNvSpPr>
          <p:nvPr>
            <p:ph type="title"/>
          </p:nvPr>
        </p:nvSpPr>
        <p:spPr/>
        <p:txBody>
          <a:bodyPr>
            <a:normAutofit/>
          </a:bodyPr>
          <a:lstStyle/>
          <a:p>
            <a:r>
              <a:rPr lang="en-US" dirty="0"/>
              <a:t>When pattern recognition goes awry</a:t>
            </a:r>
          </a:p>
        </p:txBody>
      </p:sp>
      <p:sp>
        <p:nvSpPr>
          <p:cNvPr id="4" name="Rectangle 3">
            <a:extLst>
              <a:ext uri="{FF2B5EF4-FFF2-40B4-BE49-F238E27FC236}">
                <a16:creationId xmlns:a16="http://schemas.microsoft.com/office/drawing/2014/main" id="{18F86194-7F17-F84E-8B8D-435542A9C4A6}"/>
              </a:ext>
            </a:extLst>
          </p:cNvPr>
          <p:cNvSpPr/>
          <p:nvPr/>
        </p:nvSpPr>
        <p:spPr>
          <a:xfrm>
            <a:off x="726831" y="1582194"/>
            <a:ext cx="8124093" cy="369332"/>
          </a:xfrm>
          <a:prstGeom prst="rect">
            <a:avLst/>
          </a:prstGeom>
        </p:spPr>
        <p:txBody>
          <a:bodyPr wrap="square">
            <a:spAutoFit/>
          </a:bodyPr>
          <a:lstStyle/>
          <a:p>
            <a:r>
              <a:rPr lang="en-US" dirty="0"/>
              <a:t>http://</a:t>
            </a:r>
            <a:r>
              <a:rPr lang="en-US" dirty="0" err="1"/>
              <a:t>aiweirdness.com</a:t>
            </a:r>
            <a:r>
              <a:rPr lang="en-US" dirty="0"/>
              <a:t>/post/171451900302/do-neural-nets-dream-of-electric-sheep</a:t>
            </a:r>
          </a:p>
        </p:txBody>
      </p:sp>
      <p:pic>
        <p:nvPicPr>
          <p:cNvPr id="6" name="Picture 5">
            <a:extLst>
              <a:ext uri="{FF2B5EF4-FFF2-40B4-BE49-F238E27FC236}">
                <a16:creationId xmlns:a16="http://schemas.microsoft.com/office/drawing/2014/main" id="{1FF47CF1-8ED6-BD4D-9333-AEA3E93FC359}"/>
              </a:ext>
            </a:extLst>
          </p:cNvPr>
          <p:cNvPicPr>
            <a:picLocks noChangeAspect="1"/>
          </p:cNvPicPr>
          <p:nvPr/>
        </p:nvPicPr>
        <p:blipFill>
          <a:blip r:embed="rId2"/>
          <a:stretch>
            <a:fillRect/>
          </a:stretch>
        </p:blipFill>
        <p:spPr>
          <a:xfrm>
            <a:off x="628650" y="1998777"/>
            <a:ext cx="4272602" cy="2905369"/>
          </a:xfrm>
          <a:prstGeom prst="rect">
            <a:avLst/>
          </a:prstGeom>
        </p:spPr>
      </p:pic>
      <p:pic>
        <p:nvPicPr>
          <p:cNvPr id="8" name="Picture 7">
            <a:extLst>
              <a:ext uri="{FF2B5EF4-FFF2-40B4-BE49-F238E27FC236}">
                <a16:creationId xmlns:a16="http://schemas.microsoft.com/office/drawing/2014/main" id="{C5EA437B-3277-AB4A-9D32-5BA254D3A34A}"/>
              </a:ext>
            </a:extLst>
          </p:cNvPr>
          <p:cNvPicPr>
            <a:picLocks noChangeAspect="1"/>
          </p:cNvPicPr>
          <p:nvPr/>
        </p:nvPicPr>
        <p:blipFill>
          <a:blip r:embed="rId3"/>
          <a:stretch>
            <a:fillRect/>
          </a:stretch>
        </p:blipFill>
        <p:spPr>
          <a:xfrm>
            <a:off x="5009805" y="1998777"/>
            <a:ext cx="3748943" cy="2999154"/>
          </a:xfrm>
          <a:prstGeom prst="rect">
            <a:avLst/>
          </a:prstGeom>
        </p:spPr>
      </p:pic>
      <p:sp>
        <p:nvSpPr>
          <p:cNvPr id="9" name="TextBox 8">
            <a:extLst>
              <a:ext uri="{FF2B5EF4-FFF2-40B4-BE49-F238E27FC236}">
                <a16:creationId xmlns:a16="http://schemas.microsoft.com/office/drawing/2014/main" id="{867826EC-1EAA-7F4B-B8F7-5665B83132BD}"/>
              </a:ext>
            </a:extLst>
          </p:cNvPr>
          <p:cNvSpPr txBox="1"/>
          <p:nvPr/>
        </p:nvSpPr>
        <p:spPr>
          <a:xfrm>
            <a:off x="2763267" y="1254260"/>
            <a:ext cx="3617465" cy="369332"/>
          </a:xfrm>
          <a:prstGeom prst="rect">
            <a:avLst/>
          </a:prstGeom>
          <a:noFill/>
        </p:spPr>
        <p:txBody>
          <a:bodyPr wrap="none" rtlCol="0">
            <a:spAutoFit/>
          </a:bodyPr>
          <a:lstStyle/>
          <a:p>
            <a:r>
              <a:rPr lang="en-US" dirty="0"/>
              <a:t>Very cool blog post by Janelle Shane </a:t>
            </a:r>
          </a:p>
        </p:txBody>
      </p:sp>
      <p:sp>
        <p:nvSpPr>
          <p:cNvPr id="10" name="TextBox 9">
            <a:extLst>
              <a:ext uri="{FF2B5EF4-FFF2-40B4-BE49-F238E27FC236}">
                <a16:creationId xmlns:a16="http://schemas.microsoft.com/office/drawing/2014/main" id="{F6E0DC12-6DAF-D14A-B04C-5712E0DF781E}"/>
              </a:ext>
            </a:extLst>
          </p:cNvPr>
          <p:cNvSpPr txBox="1"/>
          <p:nvPr/>
        </p:nvSpPr>
        <p:spPr>
          <a:xfrm>
            <a:off x="1982205" y="5138662"/>
            <a:ext cx="5838094" cy="646331"/>
          </a:xfrm>
          <a:prstGeom prst="rect">
            <a:avLst/>
          </a:prstGeom>
          <a:noFill/>
        </p:spPr>
        <p:txBody>
          <a:bodyPr wrap="square" rtlCol="0">
            <a:spAutoFit/>
          </a:bodyPr>
          <a:lstStyle/>
          <a:p>
            <a:r>
              <a:rPr lang="en-US" dirty="0"/>
              <a:t>These are scenes that “usually” have sheep so the network (this one is Microsoft, not Google) tags it with sheep</a:t>
            </a:r>
          </a:p>
        </p:txBody>
      </p:sp>
    </p:spTree>
    <p:extLst>
      <p:ext uri="{BB962C8B-B14F-4D97-AF65-F5344CB8AC3E}">
        <p14:creationId xmlns:p14="http://schemas.microsoft.com/office/powerpoint/2010/main" val="1856032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7A9C-BB27-1147-AAD5-FEB79C63C07A}"/>
              </a:ext>
            </a:extLst>
          </p:cNvPr>
          <p:cNvSpPr>
            <a:spLocks noGrp="1"/>
          </p:cNvSpPr>
          <p:nvPr>
            <p:ph type="title"/>
          </p:nvPr>
        </p:nvSpPr>
        <p:spPr/>
        <p:txBody>
          <a:bodyPr>
            <a:normAutofit/>
          </a:bodyPr>
          <a:lstStyle/>
          <a:p>
            <a:r>
              <a:rPr lang="en-US" dirty="0"/>
              <a:t>When pattern recognition goes awry</a:t>
            </a:r>
          </a:p>
        </p:txBody>
      </p:sp>
      <p:sp>
        <p:nvSpPr>
          <p:cNvPr id="10" name="TextBox 9">
            <a:extLst>
              <a:ext uri="{FF2B5EF4-FFF2-40B4-BE49-F238E27FC236}">
                <a16:creationId xmlns:a16="http://schemas.microsoft.com/office/drawing/2014/main" id="{F6E0DC12-6DAF-D14A-B04C-5712E0DF781E}"/>
              </a:ext>
            </a:extLst>
          </p:cNvPr>
          <p:cNvSpPr txBox="1"/>
          <p:nvPr/>
        </p:nvSpPr>
        <p:spPr>
          <a:xfrm>
            <a:off x="1149364" y="5138662"/>
            <a:ext cx="2648410" cy="646331"/>
          </a:xfrm>
          <a:prstGeom prst="rect">
            <a:avLst/>
          </a:prstGeom>
          <a:noFill/>
        </p:spPr>
        <p:txBody>
          <a:bodyPr wrap="square" rtlCol="0">
            <a:spAutoFit/>
          </a:bodyPr>
          <a:lstStyle/>
          <a:p>
            <a:r>
              <a:rPr lang="en-US" dirty="0"/>
              <a:t>A goat being held by a child is labelled a “dog”</a:t>
            </a:r>
          </a:p>
        </p:txBody>
      </p:sp>
      <p:pic>
        <p:nvPicPr>
          <p:cNvPr id="5" name="Picture 4">
            <a:extLst>
              <a:ext uri="{FF2B5EF4-FFF2-40B4-BE49-F238E27FC236}">
                <a16:creationId xmlns:a16="http://schemas.microsoft.com/office/drawing/2014/main" id="{35774618-3052-F940-9328-9AA8E688CB23}"/>
              </a:ext>
            </a:extLst>
          </p:cNvPr>
          <p:cNvPicPr>
            <a:picLocks noChangeAspect="1"/>
          </p:cNvPicPr>
          <p:nvPr/>
        </p:nvPicPr>
        <p:blipFill>
          <a:blip r:embed="rId2"/>
          <a:stretch>
            <a:fillRect/>
          </a:stretch>
        </p:blipFill>
        <p:spPr>
          <a:xfrm>
            <a:off x="886069" y="1760462"/>
            <a:ext cx="3175000" cy="3378200"/>
          </a:xfrm>
          <a:prstGeom prst="rect">
            <a:avLst/>
          </a:prstGeom>
        </p:spPr>
      </p:pic>
      <p:pic>
        <p:nvPicPr>
          <p:cNvPr id="11" name="Picture 10">
            <a:extLst>
              <a:ext uri="{FF2B5EF4-FFF2-40B4-BE49-F238E27FC236}">
                <a16:creationId xmlns:a16="http://schemas.microsoft.com/office/drawing/2014/main" id="{F9B403FD-D8B6-ED45-8D3D-04FC58543DCB}"/>
              </a:ext>
            </a:extLst>
          </p:cNvPr>
          <p:cNvPicPr>
            <a:picLocks noChangeAspect="1"/>
          </p:cNvPicPr>
          <p:nvPr/>
        </p:nvPicPr>
        <p:blipFill>
          <a:blip r:embed="rId3"/>
          <a:stretch>
            <a:fillRect/>
          </a:stretch>
        </p:blipFill>
        <p:spPr>
          <a:xfrm>
            <a:off x="4320929" y="1760462"/>
            <a:ext cx="4051839" cy="3225264"/>
          </a:xfrm>
          <a:prstGeom prst="rect">
            <a:avLst/>
          </a:prstGeom>
        </p:spPr>
      </p:pic>
      <p:sp>
        <p:nvSpPr>
          <p:cNvPr id="12" name="TextBox 11">
            <a:extLst>
              <a:ext uri="{FF2B5EF4-FFF2-40B4-BE49-F238E27FC236}">
                <a16:creationId xmlns:a16="http://schemas.microsoft.com/office/drawing/2014/main" id="{D9C3E155-3774-9848-8143-2E0E601640B7}"/>
              </a:ext>
            </a:extLst>
          </p:cNvPr>
          <p:cNvSpPr txBox="1"/>
          <p:nvPr/>
        </p:nvSpPr>
        <p:spPr>
          <a:xfrm>
            <a:off x="5440010" y="5144178"/>
            <a:ext cx="2648410" cy="646331"/>
          </a:xfrm>
          <a:prstGeom prst="rect">
            <a:avLst/>
          </a:prstGeom>
          <a:noFill/>
        </p:spPr>
        <p:txBody>
          <a:bodyPr wrap="square" rtlCol="0">
            <a:spAutoFit/>
          </a:bodyPr>
          <a:lstStyle/>
          <a:p>
            <a:r>
              <a:rPr lang="en-US" dirty="0"/>
              <a:t>Goats in trees become birds or giraffes</a:t>
            </a:r>
          </a:p>
        </p:txBody>
      </p:sp>
    </p:spTree>
    <p:extLst>
      <p:ext uri="{BB962C8B-B14F-4D97-AF65-F5344CB8AC3E}">
        <p14:creationId xmlns:p14="http://schemas.microsoft.com/office/powerpoint/2010/main" val="39504943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7A9C-BB27-1147-AAD5-FEB79C63C07A}"/>
              </a:ext>
            </a:extLst>
          </p:cNvPr>
          <p:cNvSpPr>
            <a:spLocks noGrp="1"/>
          </p:cNvSpPr>
          <p:nvPr>
            <p:ph type="title"/>
          </p:nvPr>
        </p:nvSpPr>
        <p:spPr/>
        <p:txBody>
          <a:bodyPr>
            <a:normAutofit/>
          </a:bodyPr>
          <a:lstStyle/>
          <a:p>
            <a:r>
              <a:rPr lang="en-US" dirty="0"/>
              <a:t>When pattern recognition goes awry</a:t>
            </a:r>
          </a:p>
        </p:txBody>
      </p:sp>
      <p:sp>
        <p:nvSpPr>
          <p:cNvPr id="12" name="TextBox 11">
            <a:extLst>
              <a:ext uri="{FF2B5EF4-FFF2-40B4-BE49-F238E27FC236}">
                <a16:creationId xmlns:a16="http://schemas.microsoft.com/office/drawing/2014/main" id="{D9C3E155-3774-9848-8143-2E0E601640B7}"/>
              </a:ext>
            </a:extLst>
          </p:cNvPr>
          <p:cNvSpPr txBox="1"/>
          <p:nvPr/>
        </p:nvSpPr>
        <p:spPr>
          <a:xfrm>
            <a:off x="3075611" y="5472424"/>
            <a:ext cx="2648410" cy="646331"/>
          </a:xfrm>
          <a:prstGeom prst="rect">
            <a:avLst/>
          </a:prstGeom>
          <a:noFill/>
        </p:spPr>
        <p:txBody>
          <a:bodyPr wrap="square" rtlCol="0">
            <a:spAutoFit/>
          </a:bodyPr>
          <a:lstStyle/>
          <a:p>
            <a:r>
              <a:rPr lang="en-US" dirty="0"/>
              <a:t>Paint a sheep orange and it becomes a flower</a:t>
            </a:r>
          </a:p>
        </p:txBody>
      </p:sp>
      <p:pic>
        <p:nvPicPr>
          <p:cNvPr id="4" name="Picture 3">
            <a:extLst>
              <a:ext uri="{FF2B5EF4-FFF2-40B4-BE49-F238E27FC236}">
                <a16:creationId xmlns:a16="http://schemas.microsoft.com/office/drawing/2014/main" id="{A104D9D0-F606-614D-A20D-1FA516E33220}"/>
              </a:ext>
            </a:extLst>
          </p:cNvPr>
          <p:cNvPicPr>
            <a:picLocks noChangeAspect="1"/>
          </p:cNvPicPr>
          <p:nvPr/>
        </p:nvPicPr>
        <p:blipFill>
          <a:blip r:embed="rId2"/>
          <a:stretch>
            <a:fillRect/>
          </a:stretch>
        </p:blipFill>
        <p:spPr>
          <a:xfrm>
            <a:off x="1875691" y="1271954"/>
            <a:ext cx="5048251" cy="4038600"/>
          </a:xfrm>
          <a:prstGeom prst="rect">
            <a:avLst/>
          </a:prstGeom>
        </p:spPr>
      </p:pic>
    </p:spTree>
    <p:extLst>
      <p:ext uri="{BB962C8B-B14F-4D97-AF65-F5344CB8AC3E}">
        <p14:creationId xmlns:p14="http://schemas.microsoft.com/office/powerpoint/2010/main" val="33371228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BC277-B058-8B4F-BCFD-DB27D56BF8C9}"/>
              </a:ext>
            </a:extLst>
          </p:cNvPr>
          <p:cNvSpPr>
            <a:spLocks noGrp="1"/>
          </p:cNvSpPr>
          <p:nvPr>
            <p:ph type="title"/>
          </p:nvPr>
        </p:nvSpPr>
        <p:spPr>
          <a:xfrm>
            <a:off x="584989" y="2623119"/>
            <a:ext cx="7886700" cy="841882"/>
          </a:xfrm>
        </p:spPr>
        <p:txBody>
          <a:bodyPr/>
          <a:lstStyle/>
          <a:p>
            <a:r>
              <a:rPr lang="en-US" dirty="0"/>
              <a:t>Thanks!</a:t>
            </a:r>
          </a:p>
        </p:txBody>
      </p:sp>
    </p:spTree>
    <p:extLst>
      <p:ext uri="{BB962C8B-B14F-4D97-AF65-F5344CB8AC3E}">
        <p14:creationId xmlns:p14="http://schemas.microsoft.com/office/powerpoint/2010/main" val="846976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1EF27C-D252-6346-981E-63524669D0FC}"/>
              </a:ext>
            </a:extLst>
          </p:cNvPr>
          <p:cNvSpPr>
            <a:spLocks noGrp="1"/>
          </p:cNvSpPr>
          <p:nvPr>
            <p:ph type="title"/>
          </p:nvPr>
        </p:nvSpPr>
        <p:spPr/>
        <p:txBody>
          <a:bodyPr/>
          <a:lstStyle/>
          <a:p>
            <a:r>
              <a:rPr lang="en-US" dirty="0"/>
              <a:t>Two perspectives (among many!)</a:t>
            </a:r>
          </a:p>
        </p:txBody>
      </p:sp>
      <p:pic>
        <p:nvPicPr>
          <p:cNvPr id="4" name="Picture 3" descr="Picture of actual neurons. They don't look very much like the artificial neural network, but there is some similarity that is visually apparent">
            <a:extLst>
              <a:ext uri="{FF2B5EF4-FFF2-40B4-BE49-F238E27FC236}">
                <a16:creationId xmlns:a16="http://schemas.microsoft.com/office/drawing/2014/main" id="{4D019514-6164-A344-AA12-0CE81FAE8FC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03081" y="1934347"/>
            <a:ext cx="3856003" cy="2937907"/>
          </a:xfrm>
          <a:prstGeom prst="rect">
            <a:avLst/>
          </a:prstGeom>
        </p:spPr>
      </p:pic>
      <p:sp>
        <p:nvSpPr>
          <p:cNvPr id="2" name="TextBox 1">
            <a:extLst>
              <a:ext uri="{FF2B5EF4-FFF2-40B4-BE49-F238E27FC236}">
                <a16:creationId xmlns:a16="http://schemas.microsoft.com/office/drawing/2014/main" id="{7E853301-B8EA-554C-8FD9-1A19B03BA3C1}"/>
              </a:ext>
            </a:extLst>
          </p:cNvPr>
          <p:cNvSpPr txBox="1"/>
          <p:nvPr/>
        </p:nvSpPr>
        <p:spPr>
          <a:xfrm>
            <a:off x="5645020" y="2461886"/>
            <a:ext cx="2549801" cy="1631216"/>
          </a:xfrm>
          <a:prstGeom prst="rect">
            <a:avLst/>
          </a:prstGeom>
          <a:noFill/>
        </p:spPr>
        <p:txBody>
          <a:bodyPr wrap="none" rtlCol="0">
            <a:spAutoFit/>
          </a:bodyPr>
          <a:lstStyle/>
          <a:p>
            <a:pPr marL="285750" indent="-285750">
              <a:buFontTx/>
              <a:buChar char="-"/>
            </a:pPr>
            <a:r>
              <a:rPr lang="en-US" sz="2000" dirty="0"/>
              <a:t>Neural networks</a:t>
            </a:r>
          </a:p>
          <a:p>
            <a:pPr marL="285750" indent="-285750">
              <a:buFontTx/>
              <a:buChar char="-"/>
            </a:pPr>
            <a:r>
              <a:rPr lang="en-US" sz="2000" dirty="0"/>
              <a:t>Biologically inspired</a:t>
            </a:r>
          </a:p>
          <a:p>
            <a:pPr marL="285750" indent="-285750">
              <a:buFontTx/>
              <a:buChar char="-"/>
            </a:pPr>
            <a:r>
              <a:rPr lang="en-US" sz="2000" dirty="0"/>
              <a:t>Learning from error</a:t>
            </a:r>
          </a:p>
          <a:p>
            <a:pPr marL="285750" indent="-285750">
              <a:buFontTx/>
              <a:buChar char="-"/>
            </a:pPr>
            <a:r>
              <a:rPr lang="en-US" sz="2000" dirty="0"/>
              <a:t>Pattern recognition</a:t>
            </a:r>
          </a:p>
          <a:p>
            <a:pPr marL="285750" indent="-285750">
              <a:buFontTx/>
              <a:buChar char="-"/>
            </a:pPr>
            <a:r>
              <a:rPr lang="en-US" sz="2000" dirty="0"/>
              <a:t>Flexible learning</a:t>
            </a:r>
          </a:p>
        </p:txBody>
      </p:sp>
      <p:sp>
        <p:nvSpPr>
          <p:cNvPr id="6" name="TextBox 5">
            <a:extLst>
              <a:ext uri="{FF2B5EF4-FFF2-40B4-BE49-F238E27FC236}">
                <a16:creationId xmlns:a16="http://schemas.microsoft.com/office/drawing/2014/main" id="{1E07C0E4-04ED-194F-A99F-78B42FA460F5}"/>
              </a:ext>
            </a:extLst>
          </p:cNvPr>
          <p:cNvSpPr txBox="1"/>
          <p:nvPr/>
        </p:nvSpPr>
        <p:spPr>
          <a:xfrm>
            <a:off x="5345723" y="1934347"/>
            <a:ext cx="1762021" cy="400110"/>
          </a:xfrm>
          <a:prstGeom prst="rect">
            <a:avLst/>
          </a:prstGeom>
          <a:noFill/>
        </p:spPr>
        <p:txBody>
          <a:bodyPr wrap="none" rtlCol="0">
            <a:spAutoFit/>
          </a:bodyPr>
          <a:lstStyle/>
          <a:p>
            <a:r>
              <a:rPr lang="en-US" sz="2000" dirty="0"/>
              <a:t>Connectionism</a:t>
            </a:r>
          </a:p>
        </p:txBody>
      </p:sp>
      <p:sp>
        <p:nvSpPr>
          <p:cNvPr id="7" name="TextBox 6">
            <a:extLst>
              <a:ext uri="{FF2B5EF4-FFF2-40B4-BE49-F238E27FC236}">
                <a16:creationId xmlns:a16="http://schemas.microsoft.com/office/drawing/2014/main" id="{A20A4ADE-6D6A-6248-9043-5D10D6CDE338}"/>
              </a:ext>
            </a:extLst>
          </p:cNvPr>
          <p:cNvSpPr txBox="1"/>
          <p:nvPr/>
        </p:nvSpPr>
        <p:spPr>
          <a:xfrm>
            <a:off x="2403230" y="5134708"/>
            <a:ext cx="1358257" cy="369332"/>
          </a:xfrm>
          <a:prstGeom prst="rect">
            <a:avLst/>
          </a:prstGeom>
          <a:noFill/>
        </p:spPr>
        <p:txBody>
          <a:bodyPr wrap="none" rtlCol="0">
            <a:spAutoFit/>
          </a:bodyPr>
          <a:lstStyle/>
          <a:p>
            <a:r>
              <a:rPr lang="en-US" dirty="0"/>
              <a:t>This lecture!</a:t>
            </a:r>
          </a:p>
        </p:txBody>
      </p:sp>
    </p:spTree>
    <p:extLst>
      <p:ext uri="{BB962C8B-B14F-4D97-AF65-F5344CB8AC3E}">
        <p14:creationId xmlns:p14="http://schemas.microsoft.com/office/powerpoint/2010/main" val="3156590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1EF27C-D252-6346-981E-63524669D0FC}"/>
              </a:ext>
            </a:extLst>
          </p:cNvPr>
          <p:cNvSpPr>
            <a:spLocks noGrp="1"/>
          </p:cNvSpPr>
          <p:nvPr>
            <p:ph type="title"/>
          </p:nvPr>
        </p:nvSpPr>
        <p:spPr/>
        <p:txBody>
          <a:bodyPr/>
          <a:lstStyle/>
          <a:p>
            <a:r>
              <a:rPr lang="en-US" dirty="0"/>
              <a:t>Two perspectives (among many!)</a:t>
            </a:r>
          </a:p>
        </p:txBody>
      </p:sp>
      <p:sp>
        <p:nvSpPr>
          <p:cNvPr id="2" name="TextBox 1">
            <a:extLst>
              <a:ext uri="{FF2B5EF4-FFF2-40B4-BE49-F238E27FC236}">
                <a16:creationId xmlns:a16="http://schemas.microsoft.com/office/drawing/2014/main" id="{7E853301-B8EA-554C-8FD9-1A19B03BA3C1}"/>
              </a:ext>
            </a:extLst>
          </p:cNvPr>
          <p:cNvSpPr txBox="1"/>
          <p:nvPr/>
        </p:nvSpPr>
        <p:spPr>
          <a:xfrm>
            <a:off x="5656743" y="2461886"/>
            <a:ext cx="2462213" cy="1323439"/>
          </a:xfrm>
          <a:prstGeom prst="rect">
            <a:avLst/>
          </a:prstGeom>
          <a:noFill/>
        </p:spPr>
        <p:txBody>
          <a:bodyPr wrap="none" rtlCol="0">
            <a:spAutoFit/>
          </a:bodyPr>
          <a:lstStyle/>
          <a:p>
            <a:pPr marL="285750" indent="-285750">
              <a:buFontTx/>
              <a:buChar char="-"/>
            </a:pPr>
            <a:r>
              <a:rPr lang="en-US" sz="2000" dirty="0"/>
              <a:t>Bayesian models</a:t>
            </a:r>
          </a:p>
          <a:p>
            <a:pPr marL="285750" indent="-285750">
              <a:buFontTx/>
              <a:buChar char="-"/>
            </a:pPr>
            <a:r>
              <a:rPr lang="en-US" sz="2000" dirty="0"/>
              <a:t>Statistical learning</a:t>
            </a:r>
          </a:p>
          <a:p>
            <a:pPr marL="285750" indent="-285750">
              <a:buFontTx/>
              <a:buChar char="-"/>
            </a:pPr>
            <a:r>
              <a:rPr lang="en-US" sz="2000" dirty="0"/>
              <a:t>Structured learning</a:t>
            </a:r>
          </a:p>
          <a:p>
            <a:pPr marL="285750" indent="-285750">
              <a:buFontTx/>
              <a:buChar char="-"/>
            </a:pPr>
            <a:r>
              <a:rPr lang="en-US" sz="2000" dirty="0"/>
              <a:t>Rich </a:t>
            </a:r>
            <a:r>
              <a:rPr lang="en-US" sz="2000" dirty="0" err="1"/>
              <a:t>generalisation</a:t>
            </a:r>
            <a:endParaRPr lang="en-US" sz="2000" dirty="0"/>
          </a:p>
        </p:txBody>
      </p:sp>
      <p:sp>
        <p:nvSpPr>
          <p:cNvPr id="6" name="TextBox 5">
            <a:extLst>
              <a:ext uri="{FF2B5EF4-FFF2-40B4-BE49-F238E27FC236}">
                <a16:creationId xmlns:a16="http://schemas.microsoft.com/office/drawing/2014/main" id="{1E07C0E4-04ED-194F-A99F-78B42FA460F5}"/>
              </a:ext>
            </a:extLst>
          </p:cNvPr>
          <p:cNvSpPr txBox="1"/>
          <p:nvPr/>
        </p:nvSpPr>
        <p:spPr>
          <a:xfrm>
            <a:off x="5345723" y="1934347"/>
            <a:ext cx="2257349" cy="400110"/>
          </a:xfrm>
          <a:prstGeom prst="rect">
            <a:avLst/>
          </a:prstGeom>
          <a:noFill/>
        </p:spPr>
        <p:txBody>
          <a:bodyPr wrap="none" rtlCol="0">
            <a:spAutoFit/>
          </a:bodyPr>
          <a:lstStyle/>
          <a:p>
            <a:r>
              <a:rPr lang="en-US" sz="2000" dirty="0"/>
              <a:t>Probabilistic models</a:t>
            </a:r>
          </a:p>
        </p:txBody>
      </p:sp>
      <p:sp>
        <p:nvSpPr>
          <p:cNvPr id="7" name="TextBox 6">
            <a:extLst>
              <a:ext uri="{FF2B5EF4-FFF2-40B4-BE49-F238E27FC236}">
                <a16:creationId xmlns:a16="http://schemas.microsoft.com/office/drawing/2014/main" id="{A20A4ADE-6D6A-6248-9043-5D10D6CDE338}"/>
              </a:ext>
            </a:extLst>
          </p:cNvPr>
          <p:cNvSpPr txBox="1"/>
          <p:nvPr/>
        </p:nvSpPr>
        <p:spPr>
          <a:xfrm>
            <a:off x="2403230" y="5134708"/>
            <a:ext cx="1446422" cy="369332"/>
          </a:xfrm>
          <a:prstGeom prst="rect">
            <a:avLst/>
          </a:prstGeom>
          <a:noFill/>
        </p:spPr>
        <p:txBody>
          <a:bodyPr wrap="none" rtlCol="0">
            <a:spAutoFit/>
          </a:bodyPr>
          <a:lstStyle/>
          <a:p>
            <a:r>
              <a:rPr lang="en-US" dirty="0"/>
              <a:t>Next lecture!</a:t>
            </a:r>
          </a:p>
        </p:txBody>
      </p:sp>
      <p:pic>
        <p:nvPicPr>
          <p:cNvPr id="8" name="Picture 7">
            <a:extLst>
              <a:ext uri="{FF2B5EF4-FFF2-40B4-BE49-F238E27FC236}">
                <a16:creationId xmlns:a16="http://schemas.microsoft.com/office/drawing/2014/main" id="{C83C3090-7BC4-A04C-9681-ECD2C79ABB6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03081" y="1934347"/>
            <a:ext cx="3856003" cy="2937907"/>
          </a:xfrm>
          <a:prstGeom prst="rect">
            <a:avLst/>
          </a:prstGeom>
        </p:spPr>
      </p:pic>
    </p:spTree>
    <p:extLst>
      <p:ext uri="{BB962C8B-B14F-4D97-AF65-F5344CB8AC3E}">
        <p14:creationId xmlns:p14="http://schemas.microsoft.com/office/powerpoint/2010/main" val="1761852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76A83-D8B4-4D41-A5C5-A1372EC7236A}"/>
              </a:ext>
            </a:extLst>
          </p:cNvPr>
          <p:cNvSpPr>
            <a:spLocks noGrp="1"/>
          </p:cNvSpPr>
          <p:nvPr>
            <p:ph type="title"/>
          </p:nvPr>
        </p:nvSpPr>
        <p:spPr>
          <a:xfrm>
            <a:off x="663819" y="2157046"/>
            <a:ext cx="7886700" cy="1453194"/>
          </a:xfrm>
        </p:spPr>
        <p:txBody>
          <a:bodyPr>
            <a:normAutofit/>
          </a:bodyPr>
          <a:lstStyle/>
          <a:p>
            <a:r>
              <a:rPr lang="en-US" dirty="0"/>
              <a:t>The Rescorla-Wagner model: </a:t>
            </a:r>
            <a:br>
              <a:rPr lang="en-US" dirty="0"/>
            </a:br>
            <a:r>
              <a:rPr lang="en-US" dirty="0"/>
              <a:t>An “error driven” learning theory </a:t>
            </a:r>
          </a:p>
        </p:txBody>
      </p:sp>
    </p:spTree>
    <p:extLst>
      <p:ext uri="{BB962C8B-B14F-4D97-AF65-F5344CB8AC3E}">
        <p14:creationId xmlns:p14="http://schemas.microsoft.com/office/powerpoint/2010/main" val="1427472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0FB8-EDE0-BD4D-9A0C-6B54F4D47774}"/>
              </a:ext>
            </a:extLst>
          </p:cNvPr>
          <p:cNvSpPr>
            <a:spLocks noGrp="1"/>
          </p:cNvSpPr>
          <p:nvPr>
            <p:ph type="title"/>
          </p:nvPr>
        </p:nvSpPr>
        <p:spPr/>
        <p:txBody>
          <a:bodyPr/>
          <a:lstStyle/>
          <a:p>
            <a:r>
              <a:rPr lang="en-US" dirty="0"/>
              <a:t>Associative learning</a:t>
            </a:r>
          </a:p>
        </p:txBody>
      </p:sp>
      <p:pic>
        <p:nvPicPr>
          <p:cNvPr id="4" name="Picture 3">
            <a:extLst>
              <a:ext uri="{FF2B5EF4-FFF2-40B4-BE49-F238E27FC236}">
                <a16:creationId xmlns:a16="http://schemas.microsoft.com/office/drawing/2014/main" id="{1EBD35D6-C1A1-3948-B006-4A8E9D35127C}"/>
              </a:ext>
            </a:extLst>
          </p:cNvPr>
          <p:cNvPicPr>
            <a:picLocks noChangeAspect="1"/>
          </p:cNvPicPr>
          <p:nvPr/>
        </p:nvPicPr>
        <p:blipFill>
          <a:blip r:embed="rId2"/>
          <a:stretch>
            <a:fillRect/>
          </a:stretch>
        </p:blipFill>
        <p:spPr>
          <a:xfrm>
            <a:off x="1744296" y="2326542"/>
            <a:ext cx="5397500" cy="1079500"/>
          </a:xfrm>
          <a:prstGeom prst="rect">
            <a:avLst/>
          </a:prstGeom>
        </p:spPr>
      </p:pic>
      <p:sp>
        <p:nvSpPr>
          <p:cNvPr id="5" name="Rectangle 4">
            <a:extLst>
              <a:ext uri="{FF2B5EF4-FFF2-40B4-BE49-F238E27FC236}">
                <a16:creationId xmlns:a16="http://schemas.microsoft.com/office/drawing/2014/main" id="{27CFF9CF-DBF3-4147-B2A9-759C1AB681DD}"/>
              </a:ext>
            </a:extLst>
          </p:cNvPr>
          <p:cNvSpPr/>
          <p:nvPr/>
        </p:nvSpPr>
        <p:spPr>
          <a:xfrm>
            <a:off x="4267200" y="1910862"/>
            <a:ext cx="3282462" cy="1641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64404A-B5BF-A54D-8A72-37083F9C0DC5}"/>
              </a:ext>
            </a:extLst>
          </p:cNvPr>
          <p:cNvSpPr txBox="1"/>
          <p:nvPr/>
        </p:nvSpPr>
        <p:spPr>
          <a:xfrm>
            <a:off x="2724394" y="4255945"/>
            <a:ext cx="3371606" cy="646331"/>
          </a:xfrm>
          <a:prstGeom prst="rect">
            <a:avLst/>
          </a:prstGeom>
          <a:noFill/>
        </p:spPr>
        <p:txBody>
          <a:bodyPr wrap="square" rtlCol="0">
            <a:spAutoFit/>
          </a:bodyPr>
          <a:lstStyle/>
          <a:p>
            <a:r>
              <a:rPr lang="en-US" dirty="0"/>
              <a:t>Unconditioned stimulus (US) – something inherently rewarding</a:t>
            </a:r>
          </a:p>
        </p:txBody>
      </p:sp>
      <p:sp>
        <p:nvSpPr>
          <p:cNvPr id="8" name="Up Arrow 7">
            <a:extLst>
              <a:ext uri="{FF2B5EF4-FFF2-40B4-BE49-F238E27FC236}">
                <a16:creationId xmlns:a16="http://schemas.microsoft.com/office/drawing/2014/main" id="{2894FE8C-1C11-7045-9041-C6944C28AF1D}"/>
              </a:ext>
            </a:extLst>
          </p:cNvPr>
          <p:cNvSpPr/>
          <p:nvPr/>
        </p:nvSpPr>
        <p:spPr>
          <a:xfrm>
            <a:off x="2860431" y="3552092"/>
            <a:ext cx="738554" cy="6447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a:extLst>
              <a:ext uri="{FF2B5EF4-FFF2-40B4-BE49-F238E27FC236}">
                <a16:creationId xmlns:a16="http://schemas.microsoft.com/office/drawing/2014/main" id="{F6639F2D-C387-CC44-BD45-27B837BA3CEA}"/>
              </a:ext>
            </a:extLst>
          </p:cNvPr>
          <p:cNvSpPr/>
          <p:nvPr/>
        </p:nvSpPr>
        <p:spPr>
          <a:xfrm>
            <a:off x="1453662" y="3487614"/>
            <a:ext cx="738554" cy="1764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DAAA2B-D9F8-B440-A333-7B4B4C9F07D0}"/>
              </a:ext>
            </a:extLst>
          </p:cNvPr>
          <p:cNvSpPr txBox="1"/>
          <p:nvPr/>
        </p:nvSpPr>
        <p:spPr>
          <a:xfrm>
            <a:off x="1200394" y="5429013"/>
            <a:ext cx="3695212" cy="646331"/>
          </a:xfrm>
          <a:prstGeom prst="rect">
            <a:avLst/>
          </a:prstGeom>
          <a:noFill/>
        </p:spPr>
        <p:txBody>
          <a:bodyPr wrap="square" rtlCol="0">
            <a:spAutoFit/>
          </a:bodyPr>
          <a:lstStyle/>
          <a:p>
            <a:r>
              <a:rPr lang="en-US" dirty="0"/>
              <a:t>Conditioned stimulus (CS) – something initially neutral</a:t>
            </a:r>
          </a:p>
        </p:txBody>
      </p:sp>
      <p:sp>
        <p:nvSpPr>
          <p:cNvPr id="11" name="TextBox 10">
            <a:extLst>
              <a:ext uri="{FF2B5EF4-FFF2-40B4-BE49-F238E27FC236}">
                <a16:creationId xmlns:a16="http://schemas.microsoft.com/office/drawing/2014/main" id="{70BFF1A4-22FC-BE42-9FE7-BD0912E86F2B}"/>
              </a:ext>
            </a:extLst>
          </p:cNvPr>
          <p:cNvSpPr txBox="1"/>
          <p:nvPr/>
        </p:nvSpPr>
        <p:spPr>
          <a:xfrm>
            <a:off x="5291748" y="1733288"/>
            <a:ext cx="2813294" cy="1754326"/>
          </a:xfrm>
          <a:prstGeom prst="rect">
            <a:avLst/>
          </a:prstGeom>
          <a:noFill/>
        </p:spPr>
        <p:txBody>
          <a:bodyPr wrap="square" rtlCol="0">
            <a:spAutoFit/>
          </a:bodyPr>
          <a:lstStyle/>
          <a:p>
            <a:r>
              <a:rPr lang="en-US" dirty="0"/>
              <a:t>In the simplest design (forward conditioning) the CS is presented slightly before the US, so that it can serve as a signal that reward is coming</a:t>
            </a:r>
          </a:p>
        </p:txBody>
      </p:sp>
    </p:spTree>
    <p:extLst>
      <p:ext uri="{BB962C8B-B14F-4D97-AF65-F5344CB8AC3E}">
        <p14:creationId xmlns:p14="http://schemas.microsoft.com/office/powerpoint/2010/main" val="345814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0FB8-EDE0-BD4D-9A0C-6B54F4D47774}"/>
              </a:ext>
            </a:extLst>
          </p:cNvPr>
          <p:cNvSpPr>
            <a:spLocks noGrp="1"/>
          </p:cNvSpPr>
          <p:nvPr>
            <p:ph type="title"/>
          </p:nvPr>
        </p:nvSpPr>
        <p:spPr/>
        <p:txBody>
          <a:bodyPr/>
          <a:lstStyle/>
          <a:p>
            <a:r>
              <a:rPr lang="en-US" dirty="0"/>
              <a:t>Associative learning</a:t>
            </a:r>
          </a:p>
        </p:txBody>
      </p:sp>
      <p:pic>
        <p:nvPicPr>
          <p:cNvPr id="4" name="Picture 3">
            <a:extLst>
              <a:ext uri="{FF2B5EF4-FFF2-40B4-BE49-F238E27FC236}">
                <a16:creationId xmlns:a16="http://schemas.microsoft.com/office/drawing/2014/main" id="{1EBD35D6-C1A1-3948-B006-4A8E9D35127C}"/>
              </a:ext>
            </a:extLst>
          </p:cNvPr>
          <p:cNvPicPr>
            <a:picLocks noChangeAspect="1"/>
          </p:cNvPicPr>
          <p:nvPr/>
        </p:nvPicPr>
        <p:blipFill>
          <a:blip r:embed="rId2"/>
          <a:stretch>
            <a:fillRect/>
          </a:stretch>
        </p:blipFill>
        <p:spPr>
          <a:xfrm>
            <a:off x="1744296" y="2326542"/>
            <a:ext cx="5397500" cy="1079500"/>
          </a:xfrm>
          <a:prstGeom prst="rect">
            <a:avLst/>
          </a:prstGeom>
        </p:spPr>
      </p:pic>
      <p:sp>
        <p:nvSpPr>
          <p:cNvPr id="11" name="TextBox 10">
            <a:extLst>
              <a:ext uri="{FF2B5EF4-FFF2-40B4-BE49-F238E27FC236}">
                <a16:creationId xmlns:a16="http://schemas.microsoft.com/office/drawing/2014/main" id="{70BFF1A4-22FC-BE42-9FE7-BD0912E86F2B}"/>
              </a:ext>
            </a:extLst>
          </p:cNvPr>
          <p:cNvSpPr txBox="1"/>
          <p:nvPr/>
        </p:nvSpPr>
        <p:spPr>
          <a:xfrm>
            <a:off x="4149968" y="3810357"/>
            <a:ext cx="4126523" cy="923330"/>
          </a:xfrm>
          <a:prstGeom prst="rect">
            <a:avLst/>
          </a:prstGeom>
          <a:noFill/>
        </p:spPr>
        <p:txBody>
          <a:bodyPr wrap="square" rtlCol="0">
            <a:spAutoFit/>
          </a:bodyPr>
          <a:lstStyle/>
          <a:p>
            <a:r>
              <a:rPr lang="en-US" dirty="0"/>
              <a:t>After some number of presentations, the learner starts to respond to the CS in the same way they would respond to the US</a:t>
            </a:r>
          </a:p>
        </p:txBody>
      </p:sp>
      <p:sp>
        <p:nvSpPr>
          <p:cNvPr id="12" name="TextBox 11">
            <a:extLst>
              <a:ext uri="{FF2B5EF4-FFF2-40B4-BE49-F238E27FC236}">
                <a16:creationId xmlns:a16="http://schemas.microsoft.com/office/drawing/2014/main" id="{667BE300-7601-D549-9779-EB3588D3ADBC}"/>
              </a:ext>
            </a:extLst>
          </p:cNvPr>
          <p:cNvSpPr txBox="1"/>
          <p:nvPr/>
        </p:nvSpPr>
        <p:spPr>
          <a:xfrm>
            <a:off x="4149968" y="4945383"/>
            <a:ext cx="4126523" cy="646331"/>
          </a:xfrm>
          <a:prstGeom prst="rect">
            <a:avLst/>
          </a:prstGeom>
          <a:noFill/>
        </p:spPr>
        <p:txBody>
          <a:bodyPr wrap="square" rtlCol="0">
            <a:spAutoFit/>
          </a:bodyPr>
          <a:lstStyle/>
          <a:p>
            <a:r>
              <a:rPr lang="en-US" dirty="0"/>
              <a:t>They have a learned association between the CS and the US</a:t>
            </a:r>
          </a:p>
        </p:txBody>
      </p:sp>
      <p:sp>
        <p:nvSpPr>
          <p:cNvPr id="3" name="TextBox 2">
            <a:extLst>
              <a:ext uri="{FF2B5EF4-FFF2-40B4-BE49-F238E27FC236}">
                <a16:creationId xmlns:a16="http://schemas.microsoft.com/office/drawing/2014/main" id="{92D2A05C-A1B3-014A-819C-798340599C5D}"/>
              </a:ext>
            </a:extLst>
          </p:cNvPr>
          <p:cNvSpPr txBox="1"/>
          <p:nvPr/>
        </p:nvSpPr>
        <p:spPr>
          <a:xfrm>
            <a:off x="3381129" y="1022343"/>
            <a:ext cx="2381742" cy="369332"/>
          </a:xfrm>
          <a:prstGeom prst="rect">
            <a:avLst/>
          </a:prstGeom>
          <a:noFill/>
        </p:spPr>
        <p:txBody>
          <a:bodyPr wrap="none" rtlCol="0">
            <a:spAutoFit/>
          </a:bodyPr>
          <a:lstStyle/>
          <a:p>
            <a:r>
              <a:rPr lang="en-US" dirty="0"/>
              <a:t>(well, Pavlovian anyway)</a:t>
            </a:r>
          </a:p>
        </p:txBody>
      </p:sp>
    </p:spTree>
    <p:extLst>
      <p:ext uri="{BB962C8B-B14F-4D97-AF65-F5344CB8AC3E}">
        <p14:creationId xmlns:p14="http://schemas.microsoft.com/office/powerpoint/2010/main" val="12585721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5758</TotalTime>
  <Words>1480</Words>
  <Application>Microsoft Macintosh PowerPoint</Application>
  <PresentationFormat>On-screen Show (4:3)</PresentationFormat>
  <Paragraphs>244</Paragraphs>
  <Slides>49</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Gill Sans MT</vt:lpstr>
      <vt:lpstr>Wingdings</vt:lpstr>
      <vt:lpstr>Office Theme</vt:lpstr>
      <vt:lpstr>PowerPoint Presentation</vt:lpstr>
      <vt:lpstr>Structure of the “categorisation” lectures</vt:lpstr>
      <vt:lpstr>Structure of the lecture</vt:lpstr>
      <vt:lpstr>How do people learn?</vt:lpstr>
      <vt:lpstr>Two perspectives (among many!)</vt:lpstr>
      <vt:lpstr>Two perspectives (among many!)</vt:lpstr>
      <vt:lpstr>The Rescorla-Wagner model:  An “error driven” learning theory </vt:lpstr>
      <vt:lpstr>Associative learning</vt:lpstr>
      <vt:lpstr>Associative learning</vt:lpstr>
      <vt:lpstr>PowerPoint Presentation</vt:lpstr>
      <vt:lpstr>Rescorla-Wagner model</vt:lpstr>
      <vt:lpstr>Rescorla-Wagner model</vt:lpstr>
      <vt:lpstr>Rescorla-Wagner model</vt:lpstr>
      <vt:lpstr>Rescorla-Wagner model</vt:lpstr>
      <vt:lpstr>Rescorla-Wagner model</vt:lpstr>
      <vt:lpstr>Rescorla-Wagner model</vt:lpstr>
      <vt:lpstr>Rescorla-Wagner model</vt:lpstr>
      <vt:lpstr>Error driven learning!</vt:lpstr>
      <vt:lpstr>Example: Blocking</vt:lpstr>
      <vt:lpstr>Recasting the Rescorla-Wagner model as a simple neural network</vt:lpstr>
      <vt:lpstr>What is a neural network?</vt:lpstr>
      <vt:lpstr>A feed-forward network</vt:lpstr>
      <vt:lpstr>A feed-forward network</vt:lpstr>
      <vt:lpstr>A feed-forward network</vt:lpstr>
      <vt:lpstr>A feed-forward network</vt:lpstr>
      <vt:lpstr>Learning by back-propagating error</vt:lpstr>
      <vt:lpstr>Using neural networks to solve categorization problems</vt:lpstr>
      <vt:lpstr>How to classify irises????</vt:lpstr>
      <vt:lpstr>This is a “compound” stimulus with many features (at least four)</vt:lpstr>
      <vt:lpstr>Our first connectionist network</vt:lpstr>
      <vt:lpstr>Our first connectionist network</vt:lpstr>
      <vt:lpstr>Learning connection weights</vt:lpstr>
      <vt:lpstr>Building richer networks</vt:lpstr>
      <vt:lpstr>Some networks have hidden layers</vt:lpstr>
      <vt:lpstr>“Deep” networks can have many layers</vt:lpstr>
      <vt:lpstr>Google DeepMind</vt:lpstr>
      <vt:lpstr>Human level reinforcement learning?</vt:lpstr>
      <vt:lpstr>Human level reinforcement learning?</vt:lpstr>
      <vt:lpstr>Human level reinforcement learning?</vt:lpstr>
      <vt:lpstr>PowerPoint Presentation</vt:lpstr>
      <vt:lpstr>DQN plays Breakout</vt:lpstr>
      <vt:lpstr>DQN plays Space Invaders</vt:lpstr>
      <vt:lpstr>What does it learn?</vt:lpstr>
      <vt:lpstr>What doesn’t it learn?</vt:lpstr>
      <vt:lpstr>Why is Frostbite hard?</vt:lpstr>
      <vt:lpstr>When pattern recognition goes awry</vt:lpstr>
      <vt:lpstr>When pattern recognition goes awry</vt:lpstr>
      <vt:lpstr>When pattern recognition goes awry</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L2: Attention</dc:title>
  <dc:creator>Dan Navarro</dc:creator>
  <cp:lastModifiedBy>Danielle Navarro</cp:lastModifiedBy>
  <cp:revision>260</cp:revision>
  <dcterms:created xsi:type="dcterms:W3CDTF">2016-06-27T23:42:31Z</dcterms:created>
  <dcterms:modified xsi:type="dcterms:W3CDTF">2018-10-01T07:34:28Z</dcterms:modified>
</cp:coreProperties>
</file>